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5"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91" d="100"/>
          <a:sy n="91" d="100"/>
        </p:scale>
        <p:origin x="-534"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IMAGE TO IMAGE </a:t>
            </a:r>
            <a:r>
              <a:rPr lang="en-US" sz="3600" dirty="0" smtClean="0"/>
              <a:t>TRANSALATION USING CONDITIONAL GAN</a:t>
            </a:r>
            <a:endParaRPr lang="en-IN" sz="3600" dirty="0"/>
          </a:p>
        </p:txBody>
      </p:sp>
      <p:sp>
        <p:nvSpPr>
          <p:cNvPr id="3" name="Subtitle 2"/>
          <p:cNvSpPr>
            <a:spLocks noGrp="1"/>
          </p:cNvSpPr>
          <p:nvPr>
            <p:ph type="subTitle" idx="1"/>
          </p:nvPr>
        </p:nvSpPr>
        <p:spPr/>
        <p:txBody>
          <a:bodyPr>
            <a:normAutofit/>
          </a:bodyPr>
          <a:lstStyle/>
          <a:p>
            <a:r>
              <a:rPr lang="en-US" sz="2800" dirty="0" smtClean="0"/>
              <a:t>BY:GAYATHRI</a:t>
            </a:r>
          </a:p>
          <a:p>
            <a:r>
              <a:rPr lang="en-US" sz="2800" dirty="0" smtClean="0"/>
              <a:t>REG NO:950021104013</a:t>
            </a:r>
            <a:endParaRPr lang="en-IN" sz="2800" dirty="0"/>
          </a:p>
        </p:txBody>
      </p:sp>
    </p:spTree>
    <p:extLst>
      <p:ext uri="{BB962C8B-B14F-4D97-AF65-F5344CB8AC3E}">
        <p14:creationId xmlns:p14="http://schemas.microsoft.com/office/powerpoint/2010/main" xmlns="" val="94203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Dataset&amp;source</a:t>
            </a:r>
            <a:r>
              <a:rPr lang="en-US" dirty="0" smtClean="0"/>
              <a:t> code:</a:t>
            </a:r>
            <a:endParaRPr lang="en-US" dirty="0"/>
          </a:p>
        </p:txBody>
      </p:sp>
      <p:sp>
        <p:nvSpPr>
          <p:cNvPr id="3" name="Content Placeholder 2"/>
          <p:cNvSpPr>
            <a:spLocks noGrp="1"/>
          </p:cNvSpPr>
          <p:nvPr>
            <p:ph idx="1"/>
          </p:nvPr>
        </p:nvSpPr>
        <p:spPr/>
        <p:txBody>
          <a:bodyPr/>
          <a:lstStyle/>
          <a:p>
            <a:r>
              <a:rPr lang="en-US" dirty="0" smtClean="0"/>
              <a:t>1) </a:t>
            </a:r>
            <a:r>
              <a:rPr lang="en-US" dirty="0" err="1" smtClean="0"/>
              <a:t>dataset_name</a:t>
            </a:r>
            <a:r>
              <a:rPr lang="en-US" dirty="0" smtClean="0"/>
              <a:t> = "</a:t>
            </a:r>
            <a:r>
              <a:rPr lang="en-US" dirty="0" smtClean="0"/>
              <a:t>facades“</a:t>
            </a:r>
          </a:p>
          <a:p>
            <a:r>
              <a:rPr lang="en-US" dirty="0" smtClean="0"/>
              <a:t>URL=</a:t>
            </a:r>
            <a:r>
              <a:rPr lang="en-US" dirty="0" err="1" smtClean="0"/>
              <a:t>f'http</a:t>
            </a:r>
            <a:r>
              <a:rPr lang="en-US" dirty="0" smtClean="0"/>
              <a:t>://</a:t>
            </a:r>
            <a:r>
              <a:rPr lang="en-US" dirty="0" err="1" smtClean="0"/>
              <a:t>efrosgans.eecs.berkeley.edu</a:t>
            </a:r>
            <a:r>
              <a:rPr lang="en-US" dirty="0" smtClean="0"/>
              <a:t>/pix2pix/datasets/{</a:t>
            </a:r>
            <a:r>
              <a:rPr lang="en-US" dirty="0" err="1" smtClean="0"/>
              <a:t>dataset_name</a:t>
            </a:r>
            <a:r>
              <a:rPr lang="en-US" dirty="0" smtClean="0"/>
              <a:t>}.</a:t>
            </a:r>
            <a:r>
              <a:rPr lang="en-US" dirty="0" err="1" smtClean="0"/>
              <a:t>tar.gz</a:t>
            </a:r>
            <a:endParaRPr lang="en-US" dirty="0" smtClean="0"/>
          </a:p>
          <a:p>
            <a:endParaRPr lang="en-US" dirty="0" smtClean="0"/>
          </a:p>
          <a:p>
            <a:r>
              <a:rPr lang="en-US" dirty="0" smtClean="0"/>
              <a:t>2)source code:</a:t>
            </a:r>
          </a:p>
          <a:p>
            <a:r>
              <a:rPr lang="en-US" dirty="0" smtClean="0"/>
              <a:t>https://colab.research.google.com/drive/1HWMwIf7-WJE0rPBU8FuZYDl6-9DO6U-W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TRAINING DATASET:</a:t>
            </a:r>
            <a:endParaRPr lang="en-US" dirty="0"/>
          </a:p>
        </p:txBody>
      </p:sp>
      <p:pic>
        <p:nvPicPr>
          <p:cNvPr id="4" name="Content Placeholder 3" descr="Capture.PNG"/>
          <p:cNvPicPr>
            <a:picLocks noGrp="1" noChangeAspect="1"/>
          </p:cNvPicPr>
          <p:nvPr>
            <p:ph idx="1"/>
          </p:nvPr>
        </p:nvPicPr>
        <p:blipFill>
          <a:blip r:embed="rId2"/>
          <a:stretch>
            <a:fillRect/>
          </a:stretch>
        </p:blipFill>
        <p:spPr>
          <a:xfrm>
            <a:off x="1355835" y="1597572"/>
            <a:ext cx="7094482" cy="444234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sample output_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0426" y="3567449"/>
            <a:ext cx="8362950" cy="3193960"/>
          </a:xfrm>
          <a:prstGeom prst="rect">
            <a:avLst/>
          </a:prstGeom>
          <a:noFill/>
          <a:extLst>
            <a:ext uri="{909E8E84-426E-40DD-AFC4-6F175D3DCCD1}">
              <a14:hiddenFill xmlns:a14="http://schemas.microsoft.com/office/drawing/2010/main" xmlns="">
                <a:solidFill>
                  <a:srgbClr val="FFFFFF"/>
                </a:solidFill>
              </a14:hiddenFill>
            </a:ext>
          </a:extLst>
        </p:spPr>
      </p:pic>
      <p:pic>
        <p:nvPicPr>
          <p:cNvPr id="2054" name="Picture 6" descr="sample output_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5575" y="193183"/>
            <a:ext cx="8334375" cy="293638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764407" y="3244334"/>
            <a:ext cx="6972894" cy="400110"/>
          </a:xfrm>
          <a:prstGeom prst="rect">
            <a:avLst/>
          </a:prstGeom>
        </p:spPr>
        <p:txBody>
          <a:bodyPr wrap="square">
            <a:spAutoFit/>
          </a:bodyPr>
          <a:lstStyle/>
          <a:p>
            <a:pPr lvl="1"/>
            <a:r>
              <a:rPr lang="en-US" sz="2000" b="1" dirty="0">
                <a:solidFill>
                  <a:schemeClr val="accent4">
                    <a:lumMod val="75000"/>
                  </a:schemeClr>
                </a:solidFill>
                <a:latin typeface="Söhne"/>
              </a:rPr>
              <a:t>RESULT OF IMAGE TO IMAGE TRANSLATION</a:t>
            </a:r>
          </a:p>
        </p:txBody>
      </p:sp>
    </p:spTree>
    <p:extLst>
      <p:ext uri="{BB962C8B-B14F-4D97-AF65-F5344CB8AC3E}">
        <p14:creationId xmlns:p14="http://schemas.microsoft.com/office/powerpoint/2010/main" xmlns="" val="369538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br>
              <a:rPr lang="en-US" dirty="0" smtClean="0"/>
            </a:br>
            <a:endParaRPr lang="en-US" dirty="0"/>
          </a:p>
        </p:txBody>
      </p:sp>
      <p:sp>
        <p:nvSpPr>
          <p:cNvPr id="3" name="Content Placeholder 2"/>
          <p:cNvSpPr>
            <a:spLocks noGrp="1"/>
          </p:cNvSpPr>
          <p:nvPr>
            <p:ph idx="1"/>
          </p:nvPr>
        </p:nvSpPr>
        <p:spPr/>
        <p:txBody>
          <a:bodyPr/>
          <a:lstStyle/>
          <a:p>
            <a:r>
              <a:rPr lang="en-US" dirty="0" smtClean="0"/>
              <a:t>Image-to-image </a:t>
            </a:r>
            <a:r>
              <a:rPr lang="en-US" dirty="0" smtClean="0"/>
              <a:t>translation leveraging Conditional Generative Adversarial Networks (GANs) has emerged as a powerful paradigm for various computer vision tasks</a:t>
            </a:r>
            <a:r>
              <a:rPr lang="en-US" dirty="0" smtClean="0"/>
              <a:t>.</a:t>
            </a:r>
            <a:r>
              <a:rPr lang="en-US" dirty="0" smtClean="0"/>
              <a:t> </a:t>
            </a:r>
            <a:r>
              <a:rPr lang="en-US" dirty="0" smtClean="0"/>
              <a:t>The </a:t>
            </a:r>
            <a:r>
              <a:rPr lang="en-US" dirty="0" smtClean="0"/>
              <a:t>ability of Conditional GANs to learn mappings between input and output domains without requiring paired training data has been demonstrated. </a:t>
            </a:r>
            <a:endParaRPr lang="en-US" dirty="0" smtClean="0"/>
          </a:p>
          <a:p>
            <a:r>
              <a:rPr lang="en-US" dirty="0" smtClean="0"/>
              <a:t>From pix2pix to more recent advancements like </a:t>
            </a:r>
            <a:r>
              <a:rPr lang="en-US" dirty="0" err="1" smtClean="0"/>
              <a:t>CycleGAN</a:t>
            </a:r>
            <a:r>
              <a:rPr lang="en-US" dirty="0" smtClean="0"/>
              <a:t> and UNIT, each approach has its strengths and limitations, underscoring the importance of selecting the appropriate model for the specific task at hand</a:t>
            </a:r>
            <a:r>
              <a:rPr lang="en-US" dirty="0" smtClean="0"/>
              <a:t>.</a:t>
            </a:r>
          </a:p>
          <a:p>
            <a:r>
              <a:rPr lang="en-US" dirty="0" smtClean="0"/>
              <a:t>The impact of this technology extends across various domains including art, fashion, healthcare, and entertainment, among others.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normAutofit lnSpcReduction="10000"/>
          </a:bodyPr>
          <a:lstStyle/>
          <a:p>
            <a:r>
              <a:rPr lang="en-US" sz="2400" dirty="0" smtClean="0"/>
              <a:t>1.problem statement</a:t>
            </a:r>
          </a:p>
          <a:p>
            <a:r>
              <a:rPr lang="en-US" sz="2400" dirty="0" smtClean="0"/>
              <a:t>2.project overview</a:t>
            </a:r>
          </a:p>
          <a:p>
            <a:r>
              <a:rPr lang="en-US" sz="2400" dirty="0" smtClean="0"/>
              <a:t>3.Who are the </a:t>
            </a:r>
            <a:r>
              <a:rPr lang="en-US" sz="2400" dirty="0" err="1" smtClean="0"/>
              <a:t>endusers</a:t>
            </a:r>
            <a:endParaRPr lang="en-US" sz="2400" dirty="0" smtClean="0"/>
          </a:p>
          <a:p>
            <a:r>
              <a:rPr lang="en-US" sz="2400" dirty="0" smtClean="0"/>
              <a:t>4.solution and its value proportion</a:t>
            </a:r>
          </a:p>
          <a:p>
            <a:r>
              <a:rPr lang="en-US" sz="2400" dirty="0" smtClean="0"/>
              <a:t>5.Modelling</a:t>
            </a:r>
          </a:p>
          <a:p>
            <a:r>
              <a:rPr lang="en-US" sz="2400" dirty="0" smtClean="0"/>
              <a:t>6.Dataset &amp; </a:t>
            </a:r>
            <a:r>
              <a:rPr lang="en-US" sz="2400" dirty="0" err="1" smtClean="0"/>
              <a:t>sourcecode</a:t>
            </a:r>
            <a:endParaRPr lang="en-US" sz="2400" dirty="0" smtClean="0"/>
          </a:p>
          <a:p>
            <a:r>
              <a:rPr lang="en-US" sz="2400" dirty="0" smtClean="0"/>
              <a:t>6.Result</a:t>
            </a:r>
          </a:p>
          <a:p>
            <a:r>
              <a:rPr lang="en-US" sz="2400" dirty="0" smtClean="0"/>
              <a:t>7.conclusion</a:t>
            </a:r>
          </a:p>
          <a:p>
            <a:pPr>
              <a:buNone/>
            </a:pPr>
            <a:endParaRPr lang="en-US" dirty="0" smtClean="0"/>
          </a:p>
        </p:txBody>
      </p:sp>
    </p:spTree>
    <p:extLst>
      <p:ext uri="{BB962C8B-B14F-4D97-AF65-F5344CB8AC3E}">
        <p14:creationId xmlns:p14="http://schemas.microsoft.com/office/powerpoint/2010/main" xmlns="" val="398541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smtClean="0"/>
              <a:t> </a:t>
            </a:r>
            <a:r>
              <a:rPr lang="en-US" dirty="0"/>
              <a:t>Image-to-image translation is a field within computer vision and machine learning aimed at converting images from one domain to another while preserving relevant semantic information. This task has various applications ranging from style transfer, colorization, image enhancement, to domain adaptation</a:t>
            </a:r>
            <a:r>
              <a:rPr lang="en-US" dirty="0" smtClean="0"/>
              <a:t>.</a:t>
            </a:r>
          </a:p>
          <a:p>
            <a:r>
              <a:rPr lang="en-US" dirty="0" smtClean="0"/>
              <a:t>To </a:t>
            </a:r>
            <a:r>
              <a:rPr lang="en-US" dirty="0"/>
              <a:t>build and train a </a:t>
            </a:r>
            <a:r>
              <a:rPr lang="en-US" dirty="0" smtClean="0"/>
              <a:t>model to mapping </a:t>
            </a:r>
            <a:r>
              <a:rPr lang="en-US" dirty="0"/>
              <a:t>from input images to output images, as described in [Image-to-image translation with conditional adversarial </a:t>
            </a:r>
            <a:r>
              <a:rPr lang="en-US" dirty="0" smtClean="0"/>
              <a:t>networks.</a:t>
            </a:r>
          </a:p>
          <a:p>
            <a:r>
              <a:rPr lang="en-US" dirty="0" smtClean="0"/>
              <a:t> It </a:t>
            </a:r>
            <a:r>
              <a:rPr lang="en-US" dirty="0"/>
              <a:t>can be applied to a wide range of tasks, including synthesizing photos from label maps, generating colorized photos from black and white images, turning Google Maps photos into aerial images, and even transforming sketches into photos.</a:t>
            </a:r>
          </a:p>
          <a:p>
            <a:endParaRPr lang="en-IN" dirty="0"/>
          </a:p>
        </p:txBody>
      </p:sp>
    </p:spTree>
    <p:extLst>
      <p:ext uri="{BB962C8B-B14F-4D97-AF65-F5344CB8AC3E}">
        <p14:creationId xmlns:p14="http://schemas.microsoft.com/office/powerpoint/2010/main" xmlns="" val="191239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noAutofit/>
          </a:bodyPr>
          <a:lstStyle/>
          <a:p>
            <a:r>
              <a:rPr lang="en-IN" sz="2400" b="1" dirty="0">
                <a:solidFill>
                  <a:schemeClr val="accent5">
                    <a:lumMod val="75000"/>
                  </a:schemeClr>
                </a:solidFill>
              </a:rPr>
              <a:t>Goal</a:t>
            </a:r>
            <a:r>
              <a:rPr lang="en-IN" sz="1600" dirty="0"/>
              <a:t>: Train a model to translate images from one domain (source) to another (target) using conditional GANs (Pix2Pix).</a:t>
            </a:r>
          </a:p>
          <a:p>
            <a:pPr marL="0" indent="0">
              <a:buNone/>
            </a:pPr>
            <a:endParaRPr lang="en-IN" sz="1600" dirty="0"/>
          </a:p>
          <a:p>
            <a:pPr marL="0" indent="0">
              <a:buNone/>
            </a:pPr>
            <a:r>
              <a:rPr lang="en-IN" sz="1600" b="1" dirty="0"/>
              <a:t>Key Components:</a:t>
            </a:r>
          </a:p>
          <a:p>
            <a:r>
              <a:rPr lang="en-IN" sz="1600" dirty="0" smtClean="0"/>
              <a:t>Data</a:t>
            </a:r>
            <a:r>
              <a:rPr lang="en-IN" sz="1600" dirty="0"/>
              <a:t>: Paired image datasets (source &amp; target image for each pair). (e.g., grayscale &amp; </a:t>
            </a:r>
            <a:r>
              <a:rPr lang="en-IN" sz="1600" dirty="0" err="1"/>
              <a:t>color</a:t>
            </a:r>
            <a:r>
              <a:rPr lang="en-IN" sz="1600" dirty="0"/>
              <a:t> images)</a:t>
            </a:r>
          </a:p>
          <a:p>
            <a:r>
              <a:rPr lang="en-IN" sz="1600" dirty="0"/>
              <a:t>Model:</a:t>
            </a:r>
          </a:p>
          <a:p>
            <a:r>
              <a:rPr lang="en-IN" sz="1600" dirty="0"/>
              <a:t>Generator (U-Net): Creates new translated images, preserving spatial details.</a:t>
            </a:r>
          </a:p>
          <a:p>
            <a:r>
              <a:rPr lang="en-IN" sz="1600" dirty="0"/>
              <a:t>Discriminator (</a:t>
            </a:r>
            <a:r>
              <a:rPr lang="en-IN" sz="1600" dirty="0" err="1"/>
              <a:t>PatchGAN</a:t>
            </a:r>
            <a:r>
              <a:rPr lang="en-IN" sz="1600" dirty="0"/>
              <a:t>): </a:t>
            </a:r>
            <a:r>
              <a:rPr lang="en-IN" sz="1600" dirty="0" err="1"/>
              <a:t>Analyzes</a:t>
            </a:r>
            <a:r>
              <a:rPr lang="en-IN" sz="1600" dirty="0"/>
              <a:t> small image patches for realism.</a:t>
            </a:r>
          </a:p>
          <a:p>
            <a:r>
              <a:rPr lang="en-IN" sz="1600" dirty="0"/>
              <a:t>Loss Function: Guides training (adversarial &amp; L1 loss).</a:t>
            </a:r>
          </a:p>
          <a:p>
            <a:r>
              <a:rPr lang="en-IN" sz="1600" dirty="0"/>
              <a:t>Training: Iterative process to improve both generator and discriminator.</a:t>
            </a:r>
          </a:p>
          <a:p>
            <a:r>
              <a:rPr lang="en-IN" sz="1600" dirty="0"/>
              <a:t>Evaluation: Assess model performance on unseen data (image quality, translation accuracy).</a:t>
            </a:r>
          </a:p>
        </p:txBody>
      </p:sp>
    </p:spTree>
    <p:extLst>
      <p:ext uri="{BB962C8B-B14F-4D97-AF65-F5344CB8AC3E}">
        <p14:creationId xmlns:p14="http://schemas.microsoft.com/office/powerpoint/2010/main" xmlns="" val="275441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Users</a:t>
            </a:r>
            <a:endParaRPr lang="en-IN" dirty="0"/>
          </a:p>
        </p:txBody>
      </p:sp>
      <p:sp>
        <p:nvSpPr>
          <p:cNvPr id="3" name="Content Placeholder 2"/>
          <p:cNvSpPr>
            <a:spLocks noGrp="1"/>
          </p:cNvSpPr>
          <p:nvPr>
            <p:ph idx="1"/>
          </p:nvPr>
        </p:nvSpPr>
        <p:spPr/>
        <p:txBody>
          <a:bodyPr>
            <a:normAutofit lnSpcReduction="10000"/>
          </a:bodyPr>
          <a:lstStyle/>
          <a:p>
            <a:r>
              <a:rPr lang="en-US" sz="2400" b="1" dirty="0">
                <a:solidFill>
                  <a:schemeClr val="accent1">
                    <a:lumMod val="50000"/>
                  </a:schemeClr>
                </a:solidFill>
              </a:rPr>
              <a:t>The end users of image-to-image </a:t>
            </a:r>
            <a:r>
              <a:rPr lang="en-US" sz="2400" b="1" dirty="0" smtClean="0">
                <a:solidFill>
                  <a:schemeClr val="accent1">
                    <a:lumMod val="50000"/>
                  </a:schemeClr>
                </a:solidFill>
              </a:rPr>
              <a:t>translation</a:t>
            </a:r>
            <a:r>
              <a:rPr lang="en-US" dirty="0" smtClean="0"/>
              <a:t>:</a:t>
            </a:r>
          </a:p>
          <a:p>
            <a:r>
              <a:rPr lang="en-IN" b="1" dirty="0" smtClean="0"/>
              <a:t>Graphic </a:t>
            </a:r>
            <a:r>
              <a:rPr lang="en-IN" b="1" dirty="0"/>
              <a:t>Designers and </a:t>
            </a:r>
            <a:r>
              <a:rPr lang="en-IN" b="1" dirty="0" smtClean="0"/>
              <a:t>Artists</a:t>
            </a:r>
          </a:p>
          <a:p>
            <a:r>
              <a:rPr lang="en-IN" b="1" dirty="0" smtClean="0"/>
              <a:t>Photographers</a:t>
            </a:r>
            <a:endParaRPr lang="en-IN" dirty="0"/>
          </a:p>
          <a:p>
            <a:r>
              <a:rPr lang="en-IN" b="1" dirty="0"/>
              <a:t>Content </a:t>
            </a:r>
            <a:r>
              <a:rPr lang="en-IN" b="1" dirty="0" smtClean="0"/>
              <a:t>Creators</a:t>
            </a:r>
          </a:p>
          <a:p>
            <a:r>
              <a:rPr lang="en-IN" b="1" dirty="0"/>
              <a:t>Researchers and </a:t>
            </a:r>
            <a:r>
              <a:rPr lang="en-IN" b="1" dirty="0" smtClean="0"/>
              <a:t>Academics</a:t>
            </a:r>
          </a:p>
          <a:p>
            <a:r>
              <a:rPr lang="en-IN" b="1" dirty="0"/>
              <a:t>Medical </a:t>
            </a:r>
            <a:r>
              <a:rPr lang="en-IN" b="1" dirty="0" smtClean="0"/>
              <a:t>Professionals</a:t>
            </a:r>
          </a:p>
          <a:p>
            <a:r>
              <a:rPr lang="en-IN" b="1" dirty="0"/>
              <a:t>E-commerce </a:t>
            </a:r>
            <a:r>
              <a:rPr lang="en-IN" b="1" dirty="0" smtClean="0"/>
              <a:t>Platforms</a:t>
            </a:r>
          </a:p>
          <a:p>
            <a:r>
              <a:rPr lang="en-IN" b="1" dirty="0"/>
              <a:t>Localization and Translation </a:t>
            </a:r>
            <a:r>
              <a:rPr lang="en-IN" b="1" dirty="0" smtClean="0"/>
              <a:t>Services</a:t>
            </a:r>
          </a:p>
          <a:p>
            <a:r>
              <a:rPr lang="en-IN" b="1" dirty="0"/>
              <a:t>Manufacturers and </a:t>
            </a:r>
            <a:r>
              <a:rPr lang="en-IN" b="1" dirty="0" smtClean="0"/>
              <a:t>Engineers</a:t>
            </a:r>
          </a:p>
          <a:p>
            <a:r>
              <a:rPr lang="en-IN" b="1" dirty="0"/>
              <a:t>Environmental Scientists</a:t>
            </a:r>
            <a:r>
              <a:rPr lang="en-IN" dirty="0"/>
              <a:t>:</a:t>
            </a:r>
          </a:p>
        </p:txBody>
      </p:sp>
    </p:spTree>
    <p:extLst>
      <p:ext uri="{BB962C8B-B14F-4D97-AF65-F5344CB8AC3E}">
        <p14:creationId xmlns:p14="http://schemas.microsoft.com/office/powerpoint/2010/main" xmlns="" val="473933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and its value proportion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t>Pix2Pix is a conditional Generative Adversarial Network (</a:t>
            </a:r>
            <a:r>
              <a:rPr lang="en-US" dirty="0" smtClean="0"/>
              <a:t>c GAN</a:t>
            </a:r>
            <a:r>
              <a:rPr lang="en-US" dirty="0"/>
              <a:t>) architecture designed for image-to-image translation tasks. It was introduced by </a:t>
            </a:r>
            <a:r>
              <a:rPr lang="en-US" dirty="0" err="1"/>
              <a:t>Isola</a:t>
            </a:r>
            <a:r>
              <a:rPr lang="en-US" dirty="0"/>
              <a:t> et al. in their paper "Image-to-Image Translation with Conditional Adversarial Networks." Here's an overview of the solution for image-to-image translation using Pix2Pix</a:t>
            </a:r>
            <a:r>
              <a:rPr lang="en-US" dirty="0" smtClean="0"/>
              <a:t>:</a:t>
            </a:r>
          </a:p>
          <a:p>
            <a:r>
              <a:rPr lang="en-US" b="1" dirty="0"/>
              <a:t>1. Data Collection:</a:t>
            </a:r>
            <a:endParaRPr lang="en-US" dirty="0"/>
          </a:p>
          <a:p>
            <a:r>
              <a:rPr lang="en-US" dirty="0"/>
              <a:t>Gather a dataset of </a:t>
            </a:r>
            <a:r>
              <a:rPr lang="en-US" b="1" dirty="0"/>
              <a:t>paired images</a:t>
            </a:r>
            <a:r>
              <a:rPr lang="en-US" dirty="0"/>
              <a:t>. Each pair should consist of a source image from the domain you want to translate from and its corresponding target image in the desired domain.</a:t>
            </a:r>
          </a:p>
          <a:p>
            <a:r>
              <a:rPr lang="en-US" b="1" dirty="0"/>
              <a:t>2. Model Architecture:</a:t>
            </a:r>
            <a:endParaRPr lang="en-US" dirty="0"/>
          </a:p>
          <a:p>
            <a:r>
              <a:rPr lang="en-US" b="1" dirty="0"/>
              <a:t>Generator:</a:t>
            </a:r>
            <a:endParaRPr lang="en-US" dirty="0"/>
          </a:p>
          <a:p>
            <a:pPr lvl="1"/>
            <a:r>
              <a:rPr lang="en-US" dirty="0"/>
              <a:t>A U-Net architecture is commonly used for its effectiveness in image-to-image translation.</a:t>
            </a:r>
          </a:p>
          <a:p>
            <a:pPr lvl="1"/>
            <a:r>
              <a:rPr lang="en-US" dirty="0"/>
              <a:t>U-Nets employ skip connections that preserve spatial information during image processing, leading to sharper outputs</a:t>
            </a:r>
          </a:p>
          <a:p>
            <a:r>
              <a:rPr lang="en-US" b="1" dirty="0" err="1"/>
              <a:t>Discriminator:</a:t>
            </a:r>
            <a:r>
              <a:rPr lang="en-US" dirty="0" err="1"/>
              <a:t>Unlike</a:t>
            </a:r>
            <a:r>
              <a:rPr lang="en-US" dirty="0"/>
              <a:t> traditional GANs, Pix2Pix utilizes a </a:t>
            </a:r>
            <a:r>
              <a:rPr lang="en-US" dirty="0" err="1"/>
              <a:t>PatchGAN</a:t>
            </a:r>
            <a:r>
              <a:rPr lang="en-US" dirty="0"/>
              <a:t> discriminator.</a:t>
            </a:r>
          </a:p>
          <a:p>
            <a:r>
              <a:rPr lang="en-US" dirty="0"/>
              <a:t>This discriminator analyzes small patches of the image</a:t>
            </a:r>
          </a:p>
          <a:p>
            <a:endParaRPr lang="en-US" dirty="0"/>
          </a:p>
        </p:txBody>
      </p:sp>
    </p:spTree>
    <p:extLst>
      <p:ext uri="{BB962C8B-B14F-4D97-AF65-F5344CB8AC3E}">
        <p14:creationId xmlns:p14="http://schemas.microsoft.com/office/powerpoint/2010/main" xmlns="" val="146045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9642" y="2765142"/>
            <a:ext cx="7766936" cy="1646302"/>
          </a:xfrm>
        </p:spPr>
        <p:txBody>
          <a:bodyPr/>
          <a:lstStyle/>
          <a:p>
            <a:pPr marL="342900" indent="-342900" algn="l">
              <a:buFont typeface="Arial" panose="020B0604020202020204" pitchFamily="34" charset="0"/>
              <a:buChar char="•"/>
            </a:pPr>
            <a:r>
              <a:rPr lang="en-US" sz="1600" b="1" dirty="0"/>
              <a:t>Training:</a:t>
            </a:r>
            <a:r>
              <a:rPr lang="en-US" sz="1600" dirty="0"/>
              <a:t/>
            </a:r>
            <a:br>
              <a:rPr lang="en-US" sz="1600" dirty="0"/>
            </a:br>
            <a:r>
              <a:rPr lang="en-US" sz="1600" dirty="0">
                <a:solidFill>
                  <a:schemeClr val="tx1"/>
                </a:solidFill>
              </a:rPr>
              <a:t>An iterative training process takes place:</a:t>
            </a:r>
            <a:br>
              <a:rPr lang="en-US" sz="1600" dirty="0">
                <a:solidFill>
                  <a:schemeClr val="tx1"/>
                </a:solidFill>
              </a:rPr>
            </a:br>
            <a:r>
              <a:rPr lang="en-US" sz="1600" dirty="0">
                <a:solidFill>
                  <a:schemeClr val="tx1"/>
                </a:solidFill>
              </a:rPr>
              <a:t>The generator creates a translated image from a source image and noise.</a:t>
            </a:r>
            <a:br>
              <a:rPr lang="en-US" sz="1600" dirty="0">
                <a:solidFill>
                  <a:schemeClr val="tx1"/>
                </a:solidFill>
              </a:rPr>
            </a:br>
            <a:r>
              <a:rPr lang="en-US" sz="1600" dirty="0">
                <a:solidFill>
                  <a:schemeClr val="tx1"/>
                </a:solidFill>
              </a:rPr>
              <a:t>The discriminator evaluates both the generated image and the real target image (from the dataset).</a:t>
            </a:r>
            <a:br>
              <a:rPr lang="en-US" sz="1600" dirty="0">
                <a:solidFill>
                  <a:schemeClr val="tx1"/>
                </a:solidFill>
              </a:rPr>
            </a:br>
            <a:r>
              <a:rPr lang="en-US" sz="1600" dirty="0">
                <a:solidFill>
                  <a:schemeClr val="tx1"/>
                </a:solidFill>
              </a:rPr>
              <a:t>Based on the discriminator's feedback (loss values), the generator and discriminator are updated using optimizers to improve their performance</a:t>
            </a:r>
            <a:r>
              <a:rPr lang="en-US" sz="1600" dirty="0"/>
              <a:t>.</a:t>
            </a:r>
            <a:br>
              <a:rPr lang="en-US" sz="1600" dirty="0"/>
            </a:br>
            <a:r>
              <a:rPr lang="en-US" sz="1600" dirty="0" smtClean="0"/>
              <a:t/>
            </a:r>
            <a:br>
              <a:rPr lang="en-US" sz="1600" dirty="0" smtClean="0"/>
            </a:br>
            <a:r>
              <a:rPr lang="en-US" sz="1600" b="1" dirty="0"/>
              <a:t>Evaluation:</a:t>
            </a:r>
            <a:r>
              <a:rPr lang="en-US" sz="1600" dirty="0"/>
              <a:t/>
            </a:r>
            <a:br>
              <a:rPr lang="en-US" sz="1600" dirty="0"/>
            </a:br>
            <a:r>
              <a:rPr lang="en-US" sz="1600" dirty="0">
                <a:solidFill>
                  <a:schemeClr val="tx1"/>
                </a:solidFill>
              </a:rPr>
              <a:t>After training, assess the model's performance on a held-out test set (data not used for training</a:t>
            </a:r>
            <a:r>
              <a:rPr lang="en-US" sz="1600" dirty="0" smtClean="0">
                <a:solidFill>
                  <a:schemeClr val="tx1"/>
                </a:solidFill>
              </a:rPr>
              <a:t>).</a:t>
            </a:r>
            <a:br>
              <a:rPr lang="en-US" sz="1600" dirty="0" smtClean="0">
                <a:solidFill>
                  <a:schemeClr val="tx1"/>
                </a:solidFill>
              </a:rPr>
            </a:br>
            <a:r>
              <a:rPr lang="en-US" sz="1600" b="1" dirty="0"/>
              <a:t>Additional Considerations:</a:t>
            </a:r>
            <a:r>
              <a:rPr lang="en-US" sz="1600" dirty="0"/>
              <a:t/>
            </a:r>
            <a:br>
              <a:rPr lang="en-US" sz="1600" dirty="0"/>
            </a:br>
            <a:r>
              <a:rPr lang="en-US" sz="1600" dirty="0" err="1">
                <a:solidFill>
                  <a:schemeClr val="tx1"/>
                </a:solidFill>
              </a:rPr>
              <a:t>Hyperparameter</a:t>
            </a:r>
            <a:r>
              <a:rPr lang="en-US" sz="1600" dirty="0">
                <a:solidFill>
                  <a:schemeClr val="tx1"/>
                </a:solidFill>
              </a:rPr>
              <a:t> tuning is crucial for optimal performance. Experiment with different learning rates, network architectures, and loss function weights to achieve the best results for your specific task.</a:t>
            </a:r>
            <a:br>
              <a:rPr lang="en-US" sz="1600" dirty="0">
                <a:solidFill>
                  <a:schemeClr val="tx1"/>
                </a:solidFill>
              </a:rPr>
            </a:br>
            <a:r>
              <a:rPr lang="en-US" sz="1400" dirty="0"/>
              <a:t/>
            </a:r>
            <a:br>
              <a:rPr lang="en-US" sz="1400" dirty="0"/>
            </a:br>
            <a:endParaRPr lang="en-IN" sz="1400" dirty="0"/>
          </a:p>
        </p:txBody>
      </p:sp>
      <p:sp>
        <p:nvSpPr>
          <p:cNvPr id="3" name="Subtitle 2"/>
          <p:cNvSpPr>
            <a:spLocks noGrp="1"/>
          </p:cNvSpPr>
          <p:nvPr>
            <p:ph type="subTitle" idx="1"/>
          </p:nvPr>
        </p:nvSpPr>
        <p:spPr>
          <a:xfrm>
            <a:off x="1339642" y="4192501"/>
            <a:ext cx="6580865" cy="45719"/>
          </a:xfrm>
        </p:spPr>
        <p:txBody>
          <a:bodyPr>
            <a:normAutofit fontScale="25000" lnSpcReduction="20000"/>
          </a:bodyPr>
          <a:lstStyle/>
          <a:p>
            <a:pPr algn="l"/>
            <a:endParaRPr lang="en-IN" sz="2800" dirty="0"/>
          </a:p>
        </p:txBody>
      </p:sp>
    </p:spTree>
    <p:extLst>
      <p:ext uri="{BB962C8B-B14F-4D97-AF65-F5344CB8AC3E}">
        <p14:creationId xmlns:p14="http://schemas.microsoft.com/office/powerpoint/2010/main" xmlns="" val="406140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0918" y="888642"/>
            <a:ext cx="7753082" cy="4031873"/>
          </a:xfrm>
          <a:prstGeom prst="rect">
            <a:avLst/>
          </a:prstGeom>
        </p:spPr>
        <p:txBody>
          <a:bodyPr wrap="square">
            <a:spAutoFit/>
          </a:bodyPr>
          <a:lstStyle/>
          <a:p>
            <a:r>
              <a:rPr lang="en-IN" sz="3200" dirty="0">
                <a:solidFill>
                  <a:schemeClr val="accent1">
                    <a:lumMod val="60000"/>
                    <a:lumOff val="40000"/>
                  </a:schemeClr>
                </a:solidFill>
              </a:rPr>
              <a:t>Value </a:t>
            </a:r>
            <a:r>
              <a:rPr lang="en-IN" sz="3200" dirty="0" smtClean="0">
                <a:solidFill>
                  <a:schemeClr val="accent1">
                    <a:lumMod val="60000"/>
                    <a:lumOff val="40000"/>
                  </a:schemeClr>
                </a:solidFill>
              </a:rPr>
              <a:t>Proposition:</a:t>
            </a:r>
            <a:endParaRPr lang="en-IN" sz="3200" dirty="0">
              <a:solidFill>
                <a:schemeClr val="accent1">
                  <a:lumMod val="60000"/>
                  <a:lumOff val="40000"/>
                </a:schemeClr>
              </a:solidFill>
            </a:endParaRPr>
          </a:p>
          <a:p>
            <a:pPr marL="457200" indent="-457200">
              <a:buFont typeface="Arial" panose="020B0604020202020204" pitchFamily="34" charset="0"/>
              <a:buChar char="•"/>
            </a:pPr>
            <a:r>
              <a:rPr lang="en-IN" sz="2800" dirty="0"/>
              <a:t>High-Quality Image Translation</a:t>
            </a:r>
          </a:p>
          <a:p>
            <a:pPr marL="457200" indent="-457200">
              <a:buFont typeface="Arial" panose="020B0604020202020204" pitchFamily="34" charset="0"/>
              <a:buChar char="•"/>
            </a:pPr>
            <a:r>
              <a:rPr lang="en-IN" sz="2800" dirty="0"/>
              <a:t>Preserves Semantic Information</a:t>
            </a:r>
          </a:p>
          <a:p>
            <a:pPr marL="457200" indent="-457200">
              <a:buFont typeface="Arial" panose="020B0604020202020204" pitchFamily="34" charset="0"/>
              <a:buChar char="•"/>
            </a:pPr>
            <a:r>
              <a:rPr lang="en-IN" sz="2800" dirty="0"/>
              <a:t>Flexibility and </a:t>
            </a:r>
            <a:r>
              <a:rPr lang="en-IN" sz="2800" dirty="0" smtClean="0"/>
              <a:t>Versatility</a:t>
            </a:r>
          </a:p>
          <a:p>
            <a:pPr marL="457200" indent="-457200">
              <a:buFont typeface="Arial" panose="020B0604020202020204" pitchFamily="34" charset="0"/>
              <a:buChar char="•"/>
            </a:pPr>
            <a:r>
              <a:rPr lang="en-IN" sz="2800" dirty="0"/>
              <a:t>Easy Integration and </a:t>
            </a:r>
            <a:r>
              <a:rPr lang="en-IN" sz="2800" dirty="0" smtClean="0"/>
              <a:t>Deployment</a:t>
            </a:r>
          </a:p>
          <a:p>
            <a:pPr marL="457200" indent="-457200">
              <a:buFont typeface="Arial" panose="020B0604020202020204" pitchFamily="34" charset="0"/>
              <a:buChar char="•"/>
            </a:pPr>
            <a:r>
              <a:rPr lang="en-IN" sz="2800" dirty="0"/>
              <a:t>Reduced Data </a:t>
            </a:r>
            <a:r>
              <a:rPr lang="en-IN" sz="2800" dirty="0" smtClean="0"/>
              <a:t>Dependency</a:t>
            </a:r>
          </a:p>
          <a:p>
            <a:pPr marL="457200" indent="-457200">
              <a:buFont typeface="Arial" panose="020B0604020202020204" pitchFamily="34" charset="0"/>
              <a:buChar char="•"/>
            </a:pPr>
            <a:r>
              <a:rPr lang="en-IN" sz="2800" dirty="0"/>
              <a:t>Enhances Creativity and </a:t>
            </a:r>
            <a:r>
              <a:rPr lang="en-IN" sz="2800" dirty="0" smtClean="0"/>
              <a:t>Productivity</a:t>
            </a:r>
          </a:p>
          <a:p>
            <a:pPr marL="457200" indent="-457200">
              <a:buFont typeface="Arial" panose="020B0604020202020204" pitchFamily="34" charset="0"/>
              <a:buChar char="•"/>
            </a:pPr>
            <a:r>
              <a:rPr lang="en-IN" sz="2800" dirty="0"/>
              <a:t>Improves User Experience</a:t>
            </a:r>
            <a:endParaRPr lang="en-IN" sz="2800" dirty="0" smtClean="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xmlns="" val="9575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854558" y="447906"/>
            <a:ext cx="8961107" cy="4616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chemeClr val="accent5">
                    <a:lumMod val="75000"/>
                  </a:schemeClr>
                </a:solidFill>
                <a:latin typeface="Söhne"/>
              </a:rPr>
              <a:t>M</a:t>
            </a:r>
            <a:r>
              <a:rPr kumimoji="0" lang="en-US" sz="2400" b="1" i="0" u="none" strike="noStrike" cap="none" normalizeH="0" baseline="0" dirty="0" smtClean="0">
                <a:ln>
                  <a:noFill/>
                </a:ln>
                <a:solidFill>
                  <a:schemeClr val="accent5">
                    <a:lumMod val="75000"/>
                  </a:schemeClr>
                </a:solidFill>
                <a:effectLst/>
                <a:latin typeface="Söhne"/>
              </a:rPr>
              <a:t>odel of image to image translation using </a:t>
            </a:r>
            <a:r>
              <a:rPr kumimoji="0" lang="en-US" sz="2400" b="1" i="0" u="none" strike="noStrike" cap="none" normalizeH="0" baseline="0" dirty="0" smtClean="0">
                <a:ln>
                  <a:noFill/>
                </a:ln>
                <a:solidFill>
                  <a:schemeClr val="accent5">
                    <a:lumMod val="75000"/>
                  </a:schemeClr>
                </a:solidFill>
                <a:effectLst/>
                <a:latin typeface="Söhne"/>
              </a:rPr>
              <a:t>conditional</a:t>
            </a:r>
            <a:r>
              <a:rPr kumimoji="0" lang="en-US" sz="2400" b="1" i="0" u="none" strike="noStrike" cap="none" normalizeH="0" dirty="0" smtClean="0">
                <a:ln>
                  <a:noFill/>
                </a:ln>
                <a:solidFill>
                  <a:schemeClr val="accent5">
                    <a:lumMod val="75000"/>
                  </a:schemeClr>
                </a:solidFill>
                <a:effectLst/>
                <a:latin typeface="Söhne"/>
              </a:rPr>
              <a:t> </a:t>
            </a:r>
            <a:r>
              <a:rPr kumimoji="0" lang="en-US" sz="2400" b="1" i="0" u="none" strike="noStrike" cap="none" normalizeH="0" baseline="0" dirty="0" err="1" smtClean="0">
                <a:ln>
                  <a:noFill/>
                </a:ln>
                <a:solidFill>
                  <a:schemeClr val="accent5">
                    <a:lumMod val="75000"/>
                  </a:schemeClr>
                </a:solidFill>
                <a:effectLst/>
                <a:latin typeface="Söhne"/>
              </a:rPr>
              <a:t>gan</a:t>
            </a:r>
            <a:endParaRPr kumimoji="0" lang="en-US" sz="2400" b="1" i="0" u="none" strike="noStrike" cap="none" normalizeH="0" baseline="0" dirty="0" smtClean="0">
              <a:ln>
                <a:noFill/>
              </a:ln>
              <a:solidFill>
                <a:schemeClr val="accent5">
                  <a:lumMod val="75000"/>
                </a:schemeClr>
              </a:solidFill>
              <a:effectLst/>
              <a:latin typeface="Arial" panose="020B0604020202020204" pitchFamily="34" charset="0"/>
            </a:endParaRPr>
          </a:p>
        </p:txBody>
      </p:sp>
      <p:sp>
        <p:nvSpPr>
          <p:cNvPr id="4" name="Rectangle 3"/>
          <p:cNvSpPr/>
          <p:nvPr/>
        </p:nvSpPr>
        <p:spPr>
          <a:xfrm>
            <a:off x="953038" y="955736"/>
            <a:ext cx="10277340" cy="5078313"/>
          </a:xfrm>
          <a:prstGeom prst="rect">
            <a:avLst/>
          </a:prstGeom>
        </p:spPr>
        <p:txBody>
          <a:bodyPr wrap="square">
            <a:spAutoFit/>
          </a:bodyPr>
          <a:lstStyle/>
          <a:p>
            <a:pPr>
              <a:buFont typeface="+mj-lt"/>
              <a:buAutoNum type="arabicPeriod"/>
            </a:pPr>
            <a:r>
              <a:rPr lang="en-US" b="1" dirty="0">
                <a:solidFill>
                  <a:srgbClr val="0D0D0D"/>
                </a:solidFill>
                <a:latin typeface="Söhne"/>
              </a:rPr>
              <a:t>Generator Network</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The generator network takes an image from the source domain as input and generates a corresponding image in the target domain.</a:t>
            </a:r>
          </a:p>
          <a:p>
            <a:pPr>
              <a:buFont typeface="+mj-lt"/>
              <a:buAutoNum type="arabicPeriod"/>
            </a:pPr>
            <a:r>
              <a:rPr lang="en-US" b="1" dirty="0" smtClean="0">
                <a:solidFill>
                  <a:srgbClr val="0D0D0D"/>
                </a:solidFill>
                <a:latin typeface="Söhne"/>
              </a:rPr>
              <a:t>Discriminator </a:t>
            </a:r>
            <a:r>
              <a:rPr lang="en-US" b="1" dirty="0">
                <a:solidFill>
                  <a:srgbClr val="0D0D0D"/>
                </a:solidFill>
                <a:latin typeface="Söhne"/>
              </a:rPr>
              <a:t>Network</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The discriminator network distinguishes between real images from the target domain and fake images generated by the generator.</a:t>
            </a:r>
          </a:p>
          <a:p>
            <a:pPr marL="742950" lvl="1" indent="-285750">
              <a:buFont typeface="+mj-lt"/>
              <a:buAutoNum type="arabicPeriod"/>
            </a:pPr>
            <a:r>
              <a:rPr lang="en-US" dirty="0">
                <a:solidFill>
                  <a:srgbClr val="0D0D0D"/>
                </a:solidFill>
                <a:latin typeface="Söhne"/>
              </a:rPr>
              <a:t>It is a convolutional neural network (CNN) </a:t>
            </a:r>
          </a:p>
          <a:p>
            <a:pPr marL="742950" lvl="1" indent="-285750">
              <a:buFont typeface="+mj-lt"/>
              <a:buAutoNum type="arabicPeriod"/>
            </a:pPr>
            <a:r>
              <a:rPr lang="en-US" b="1" dirty="0" smtClean="0">
                <a:solidFill>
                  <a:srgbClr val="0D0D0D"/>
                </a:solidFill>
                <a:latin typeface="Söhne"/>
              </a:rPr>
              <a:t>Conditional </a:t>
            </a:r>
            <a:r>
              <a:rPr lang="en-US" b="1" dirty="0">
                <a:solidFill>
                  <a:srgbClr val="0D0D0D"/>
                </a:solidFill>
                <a:latin typeface="Söhne"/>
              </a:rPr>
              <a:t>Adversarial </a:t>
            </a:r>
            <a:r>
              <a:rPr lang="en-US" b="1" dirty="0" err="1" smtClean="0">
                <a:solidFill>
                  <a:srgbClr val="0D0D0D"/>
                </a:solidFill>
                <a:latin typeface="Söhne"/>
              </a:rPr>
              <a:t>Training</a:t>
            </a:r>
            <a:r>
              <a:rPr lang="en-US" dirty="0" err="1" smtClean="0">
                <a:solidFill>
                  <a:srgbClr val="0D0D0D"/>
                </a:solidFill>
                <a:latin typeface="Söhne"/>
              </a:rPr>
              <a:t>:The</a:t>
            </a:r>
            <a:r>
              <a:rPr lang="en-US" dirty="0" smtClean="0">
                <a:solidFill>
                  <a:srgbClr val="0D0D0D"/>
                </a:solidFill>
                <a:latin typeface="Söhne"/>
              </a:rPr>
              <a:t> </a:t>
            </a:r>
            <a:r>
              <a:rPr lang="en-US" dirty="0">
                <a:solidFill>
                  <a:srgbClr val="0D0D0D"/>
                </a:solidFill>
                <a:latin typeface="Söhne"/>
              </a:rPr>
              <a:t>Pix2Pix model is trained using a conditional GAN framework, where the generator is conditioned on the input image from the source domain.</a:t>
            </a:r>
          </a:p>
          <a:p>
            <a:pPr>
              <a:buFont typeface="+mj-lt"/>
              <a:buAutoNum type="arabicPeriod"/>
            </a:pPr>
            <a:r>
              <a:rPr lang="en-US" b="1" dirty="0" smtClean="0">
                <a:solidFill>
                  <a:srgbClr val="0D0D0D"/>
                </a:solidFill>
                <a:latin typeface="Söhne"/>
              </a:rPr>
              <a:t>Loss </a:t>
            </a:r>
            <a:r>
              <a:rPr lang="en-US" b="1" dirty="0">
                <a:solidFill>
                  <a:srgbClr val="0D0D0D"/>
                </a:solidFill>
                <a:latin typeface="Söhne"/>
              </a:rPr>
              <a:t>Functions</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The training objective of the Pix2Pix model typically includes multiple loss functions:</a:t>
            </a:r>
          </a:p>
          <a:p>
            <a:pPr marL="1143000" lvl="2" indent="-228600">
              <a:buFont typeface="+mj-lt"/>
              <a:buAutoNum type="arabicPeriod"/>
            </a:pPr>
            <a:r>
              <a:rPr lang="en-US" dirty="0">
                <a:solidFill>
                  <a:srgbClr val="0D0D0D"/>
                </a:solidFill>
                <a:latin typeface="Söhne"/>
              </a:rPr>
              <a:t>Adversarial </a:t>
            </a:r>
            <a:r>
              <a:rPr lang="en-US" dirty="0" smtClean="0">
                <a:solidFill>
                  <a:srgbClr val="0D0D0D"/>
                </a:solidFill>
                <a:latin typeface="Söhne"/>
              </a:rPr>
              <a:t>loss</a:t>
            </a:r>
            <a:endParaRPr lang="en-US" dirty="0">
              <a:solidFill>
                <a:srgbClr val="0D0D0D"/>
              </a:solidFill>
              <a:latin typeface="Söhne"/>
            </a:endParaRPr>
          </a:p>
          <a:p>
            <a:pPr marL="1143000" lvl="2" indent="-228600">
              <a:buFont typeface="+mj-lt"/>
              <a:buAutoNum type="arabicPeriod"/>
            </a:pPr>
            <a:r>
              <a:rPr lang="en-US" dirty="0">
                <a:solidFill>
                  <a:srgbClr val="0D0D0D"/>
                </a:solidFill>
                <a:latin typeface="Söhne"/>
              </a:rPr>
              <a:t>Pixel-wise </a:t>
            </a:r>
            <a:r>
              <a:rPr lang="en-US" dirty="0" smtClean="0">
                <a:solidFill>
                  <a:srgbClr val="0D0D0D"/>
                </a:solidFill>
                <a:latin typeface="Söhne"/>
              </a:rPr>
              <a:t>loss.</a:t>
            </a:r>
            <a:endParaRPr lang="en-US" dirty="0">
              <a:solidFill>
                <a:srgbClr val="0D0D0D"/>
              </a:solidFill>
              <a:latin typeface="Söhne"/>
            </a:endParaRPr>
          </a:p>
          <a:p>
            <a:pPr>
              <a:buFont typeface="+mj-lt"/>
              <a:buAutoNum type="arabicPeriod"/>
            </a:pPr>
            <a:r>
              <a:rPr lang="en-US" b="1" dirty="0">
                <a:solidFill>
                  <a:srgbClr val="0D0D0D"/>
                </a:solidFill>
                <a:latin typeface="Söhne"/>
              </a:rPr>
              <a:t>Training Procedure</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The Pix2Pix model is trained using paired images from the source and target domains.</a:t>
            </a:r>
          </a:p>
          <a:p>
            <a:pPr>
              <a:buFont typeface="+mj-lt"/>
              <a:buAutoNum type="arabicPeriod"/>
            </a:pPr>
            <a:r>
              <a:rPr lang="en-US" b="1" dirty="0" smtClean="0">
                <a:solidFill>
                  <a:srgbClr val="0D0D0D"/>
                </a:solidFill>
                <a:latin typeface="Söhne"/>
              </a:rPr>
              <a:t>Deployment</a:t>
            </a:r>
            <a:r>
              <a:rPr lang="en-US" dirty="0">
                <a:solidFill>
                  <a:srgbClr val="0D0D0D"/>
                </a:solidFill>
                <a:latin typeface="Söhne"/>
              </a:rPr>
              <a:t>:</a:t>
            </a:r>
          </a:p>
          <a:p>
            <a:pPr marL="742950" lvl="1" indent="-285750">
              <a:buFont typeface="+mj-lt"/>
              <a:buAutoNum type="arabicPeriod"/>
            </a:pPr>
            <a:r>
              <a:rPr lang="en-US" dirty="0">
                <a:solidFill>
                  <a:srgbClr val="0D0D0D"/>
                </a:solidFill>
                <a:latin typeface="Söhne"/>
              </a:rPr>
              <a:t>Once trained, the Pix2Pix model can be deployed for image-to-image translation tasks in real-world applications</a:t>
            </a:r>
            <a:r>
              <a:rPr lang="en-US" dirty="0" smtClean="0">
                <a:solidFill>
                  <a:srgbClr val="0D0D0D"/>
                </a:solidFill>
                <a:latin typeface="Söhne"/>
              </a:rPr>
              <a:t>.</a:t>
            </a:r>
          </a:p>
        </p:txBody>
      </p:sp>
    </p:spTree>
    <p:extLst>
      <p:ext uri="{BB962C8B-B14F-4D97-AF65-F5344CB8AC3E}">
        <p14:creationId xmlns:p14="http://schemas.microsoft.com/office/powerpoint/2010/main" xmlns="" val="537293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673</Words>
  <Application>Microsoft Office PowerPoint</Application>
  <PresentationFormat>Custom</PresentationFormat>
  <Paragraphs>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IMAGE TO IMAGE TRANSALATION USING CONDITIONAL GAN</vt:lpstr>
      <vt:lpstr>AGENDA</vt:lpstr>
      <vt:lpstr>PROBLEM STATEMENT</vt:lpstr>
      <vt:lpstr>Project overview:</vt:lpstr>
      <vt:lpstr>Who are the End Users</vt:lpstr>
      <vt:lpstr>Solution and its value proportion</vt:lpstr>
      <vt:lpstr>Training: An iterative training process takes place: The generator creates a translated image from a source image and noise. The discriminator evaluates both the generated image and the real target image (from the dataset). Based on the discriminator's feedback (loss values), the generator and discriminator are updated using optimizers to improve their performance.  Evaluation: After training, assess the model's performance on a held-out test set (data not used for training). Additional Considerations: Hyperparameter tuning is crucial for optimal performance. Experiment with different learning rates, network architectures, and loss function weights to achieve the best results for your specific task.  </vt:lpstr>
      <vt:lpstr>Slide 8</vt:lpstr>
      <vt:lpstr>Slide 9</vt:lpstr>
      <vt:lpstr> Dataset&amp;source code:</vt:lpstr>
      <vt:lpstr>RESULT OF TRAINING DATASET:</vt:lpstr>
      <vt:lpstr>Slide 12</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TO IMAGE TRANSALATION</dc:title>
  <dc:creator>Saravanalingam S</dc:creator>
  <cp:lastModifiedBy>CSELABPC</cp:lastModifiedBy>
  <cp:revision>13</cp:revision>
  <dcterms:created xsi:type="dcterms:W3CDTF">2024-04-05T01:31:58Z</dcterms:created>
  <dcterms:modified xsi:type="dcterms:W3CDTF">2024-04-16T07:08:13Z</dcterms:modified>
</cp:coreProperties>
</file>