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
      <p:font typeface="PT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PTSans-bold.fntdata"/><Relationship Id="rId10" Type="http://schemas.openxmlformats.org/officeDocument/2006/relationships/slide" Target="slides/slide4.xml"/><Relationship Id="rId21" Type="http://schemas.openxmlformats.org/officeDocument/2006/relationships/font" Target="fonts/PTSans-regular.fntdata"/><Relationship Id="rId13" Type="http://schemas.openxmlformats.org/officeDocument/2006/relationships/slide" Target="slides/slide7.xml"/><Relationship Id="rId24" Type="http://schemas.openxmlformats.org/officeDocument/2006/relationships/font" Target="fonts/PTSans-boldItalic.fntdata"/><Relationship Id="rId12" Type="http://schemas.openxmlformats.org/officeDocument/2006/relationships/slide" Target="slides/slide6.xml"/><Relationship Id="rId23" Type="http://schemas.openxmlformats.org/officeDocument/2006/relationships/font" Target="fonts/PT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ea5a023a45_1_2: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g2ea5a023a45_1_2: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55" name="Google Shape;55;g2ea5a023a45_1_2: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a5a023a45_1_149: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2ea5a023a45_1_149: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201" name="Google Shape;201;g2ea5a023a45_1_149: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a5a023a45_1_14: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g2ea5a023a45_1_14: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66" name="Google Shape;66;g2ea5a023a45_1_14: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a5a023a45_1_25: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g2ea5a023a45_1_25: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77" name="Google Shape;77;g2ea5a023a45_1_25: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a5a023a45_1_47: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2ea5a023a45_1_47: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99" name="Google Shape;99;g2ea5a023a45_1_47: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a5a023a45_1_64: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2ea5a023a45_1_64: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16" name="Google Shape;116;g2ea5a023a45_1_64: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a5a023a45_1_74: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2ea5a023a45_1_74: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26" name="Google Shape;126;g2ea5a023a45_1_74: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a5a023a45_1_93: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2ea5a023a45_1_93: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45" name="Google Shape;145;g2ea5a023a45_1_93: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a5a023a45_1_117: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ea5a023a45_1_117: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69" name="Google Shape;169;g2ea5a023a45_1_117: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a5a023a45_1_133: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ea5a023a45_1_133: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85" name="Google Shape;185;g2ea5a023a45_1_133: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28.png"/><Relationship Id="rId6" Type="http://schemas.openxmlformats.org/officeDocument/2006/relationships/image" Target="../media/image24.png"/><Relationship Id="rId7"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descr="preencoded.png" id="57" name="Google Shape;57;p1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8" name="Google Shape;58;p15"/>
          <p:cNvSpPr/>
          <p:nvPr/>
        </p:nvSpPr>
        <p:spPr>
          <a:xfrm>
            <a:off x="0" y="0"/>
            <a:ext cx="9144000" cy="5143500"/>
          </a:xfrm>
          <a:prstGeom prst="rect">
            <a:avLst/>
          </a:prstGeom>
          <a:solidFill>
            <a:srgbClr val="00002E">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59" name="Google Shape;59;p15"/>
          <p:cNvPicPr preferRelativeResize="0"/>
          <p:nvPr/>
        </p:nvPicPr>
        <p:blipFill rotWithShape="1">
          <a:blip r:embed="rId4">
            <a:alphaModFix/>
          </a:blip>
          <a:srcRect b="0" l="0" r="0" t="0"/>
          <a:stretch/>
        </p:blipFill>
        <p:spPr>
          <a:xfrm>
            <a:off x="0" y="0"/>
            <a:ext cx="3429000" cy="5143500"/>
          </a:xfrm>
          <a:prstGeom prst="rect">
            <a:avLst/>
          </a:prstGeom>
          <a:noFill/>
          <a:ln>
            <a:noFill/>
          </a:ln>
        </p:spPr>
      </p:pic>
      <p:pic>
        <p:nvPicPr>
          <p:cNvPr descr="preencoded.png" id="60" name="Google Shape;60;p15"/>
          <p:cNvPicPr preferRelativeResize="0"/>
          <p:nvPr/>
        </p:nvPicPr>
        <p:blipFill rotWithShape="1">
          <a:blip r:embed="rId5">
            <a:alphaModFix/>
          </a:blip>
          <a:srcRect b="0" l="0" r="0" t="0"/>
          <a:stretch/>
        </p:blipFill>
        <p:spPr>
          <a:xfrm>
            <a:off x="192956" y="1814736"/>
            <a:ext cx="3043089" cy="1513954"/>
          </a:xfrm>
          <a:prstGeom prst="rect">
            <a:avLst/>
          </a:prstGeom>
          <a:noFill/>
          <a:ln>
            <a:noFill/>
          </a:ln>
        </p:spPr>
      </p:pic>
      <p:sp>
        <p:nvSpPr>
          <p:cNvPr id="61" name="Google Shape;61;p15"/>
          <p:cNvSpPr/>
          <p:nvPr/>
        </p:nvSpPr>
        <p:spPr>
          <a:xfrm>
            <a:off x="3969023" y="1014636"/>
            <a:ext cx="4634954" cy="907554"/>
          </a:xfrm>
          <a:prstGeom prst="rect">
            <a:avLst/>
          </a:prstGeom>
          <a:noFill/>
          <a:ln>
            <a:noFill/>
          </a:ln>
        </p:spPr>
        <p:txBody>
          <a:bodyPr anchorCtr="0" anchor="t" bIns="28575" lIns="57150" spcFirstLastPara="1" rIns="57150" wrap="square" tIns="28575">
            <a:noAutofit/>
          </a:bodyPr>
          <a:lstStyle/>
          <a:p>
            <a:pPr indent="0" lvl="0" marL="0" marR="0" rtl="0" algn="l">
              <a:lnSpc>
                <a:spcPct val="125010"/>
              </a:lnSpc>
              <a:spcBef>
                <a:spcPts val="0"/>
              </a:spcBef>
              <a:spcAft>
                <a:spcPts val="0"/>
              </a:spcAft>
              <a:buClr>
                <a:srgbClr val="FFFFFF"/>
              </a:buClr>
              <a:buSzPts val="2900"/>
              <a:buFont typeface="Nunito"/>
              <a:buNone/>
            </a:pPr>
            <a:r>
              <a:rPr b="1" i="0" lang="en-GB" sz="2900" u="none" cap="none" strike="noStrike">
                <a:solidFill>
                  <a:srgbClr val="FFFFFF"/>
                </a:solidFill>
                <a:latin typeface="Nunito"/>
                <a:ea typeface="Nunito"/>
                <a:cs typeface="Nunito"/>
                <a:sym typeface="Nunito"/>
              </a:rPr>
              <a:t>Predicting Salaries for Data Professionals</a:t>
            </a:r>
            <a:endParaRPr b="0" i="0" sz="2900" u="none" cap="none" strike="noStrike">
              <a:solidFill>
                <a:schemeClr val="dk1"/>
              </a:solidFill>
              <a:latin typeface="Calibri"/>
              <a:ea typeface="Calibri"/>
              <a:cs typeface="Calibri"/>
              <a:sym typeface="Calibri"/>
            </a:endParaRPr>
          </a:p>
        </p:txBody>
      </p:sp>
      <p:sp>
        <p:nvSpPr>
          <p:cNvPr id="62" name="Google Shape;62;p15"/>
          <p:cNvSpPr/>
          <p:nvPr/>
        </p:nvSpPr>
        <p:spPr>
          <a:xfrm>
            <a:off x="3969023" y="2153617"/>
            <a:ext cx="4634954" cy="1975247"/>
          </a:xfrm>
          <a:prstGeom prst="rect">
            <a:avLst/>
          </a:prstGeom>
          <a:noFill/>
          <a:ln>
            <a:noFill/>
          </a:ln>
        </p:spPr>
        <p:txBody>
          <a:bodyPr anchorCtr="0" anchor="t" bIns="28575" lIns="57150" spcFirstLastPara="1" rIns="57150" wrap="square" tIns="28575">
            <a:noAutofit/>
          </a:bodyPr>
          <a:lstStyle/>
          <a:p>
            <a:pPr indent="0" lvl="0" marL="0" marR="0" rtl="0" algn="l">
              <a:lnSpc>
                <a:spcPct val="159979"/>
              </a:lnSpc>
              <a:spcBef>
                <a:spcPts val="0"/>
              </a:spcBef>
              <a:spcAft>
                <a:spcPts val="0"/>
              </a:spcAft>
              <a:buClr>
                <a:srgbClr val="FFFFFF"/>
              </a:buClr>
              <a:buSzPts val="1200"/>
              <a:buFont typeface="PT Sans"/>
              <a:buNone/>
            </a:pPr>
            <a:r>
              <a:rPr b="0" i="0" lang="en-GB" sz="1200" u="none" cap="none" strike="noStrike">
                <a:solidFill>
                  <a:srgbClr val="FFFFFF"/>
                </a:solidFill>
                <a:latin typeface="PT Sans"/>
                <a:ea typeface="PT Sans"/>
                <a:cs typeface="PT Sans"/>
                <a:sym typeface="PT Sans"/>
              </a:rPr>
              <a:t>Accurately predicting salaries for data professionals is crucial for both job seekers and employers. For job seekers, understanding the expected salary range can help them make informed decisions about their career and compensation. For employers, setting competitive salaries is essential to attract and retain top talent. This presentation explores a comprehensive analysis of a dataset containing information about data professionals, with the goal of developing a reliable model to predict their salaries.</a:t>
            </a:r>
            <a:endParaRPr b="0" i="0" sz="12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2500">
        <p14:prism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preencoded.png" id="203" name="Google Shape;203;p2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04" name="Google Shape;204;p24"/>
          <p:cNvSpPr/>
          <p:nvPr/>
        </p:nvSpPr>
        <p:spPr>
          <a:xfrm>
            <a:off x="0" y="0"/>
            <a:ext cx="9144000" cy="5143500"/>
          </a:xfrm>
          <a:prstGeom prst="rect">
            <a:avLst/>
          </a:prstGeom>
          <a:solidFill>
            <a:srgbClr val="00002E">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205" name="Google Shape;205;p24"/>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206" name="Google Shape;206;p24"/>
          <p:cNvSpPr/>
          <p:nvPr/>
        </p:nvSpPr>
        <p:spPr>
          <a:xfrm>
            <a:off x="0" y="0"/>
            <a:ext cx="9144000" cy="5143500"/>
          </a:xfrm>
          <a:prstGeom prst="roundRect">
            <a:avLst>
              <a:gd fmla="val 5322" name="adj"/>
            </a:avLst>
          </a:prstGeom>
          <a:solidFill>
            <a:srgbClr val="00002E">
              <a:alpha val="80000"/>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07" name="Google Shape;207;p24"/>
          <p:cNvSpPr/>
          <p:nvPr/>
        </p:nvSpPr>
        <p:spPr>
          <a:xfrm>
            <a:off x="1639863" y="319088"/>
            <a:ext cx="2683818" cy="335459"/>
          </a:xfrm>
          <a:prstGeom prst="rect">
            <a:avLst/>
          </a:prstGeom>
          <a:noFill/>
          <a:ln>
            <a:noFill/>
          </a:ln>
        </p:spPr>
        <p:txBody>
          <a:bodyPr anchorCtr="0" anchor="t" bIns="28575" lIns="57150" spcFirstLastPara="1" rIns="57150" wrap="square" tIns="28575">
            <a:noAutofit/>
          </a:bodyPr>
          <a:lstStyle/>
          <a:p>
            <a:pPr indent="0" lvl="0" marL="0" marR="0" rtl="0" algn="l">
              <a:lnSpc>
                <a:spcPct val="125022"/>
              </a:lnSpc>
              <a:spcBef>
                <a:spcPts val="0"/>
              </a:spcBef>
              <a:spcAft>
                <a:spcPts val="0"/>
              </a:spcAft>
              <a:buClr>
                <a:srgbClr val="FFFFFF"/>
              </a:buClr>
              <a:buSzPts val="2100"/>
              <a:buFont typeface="Nunito"/>
              <a:buNone/>
            </a:pPr>
            <a:r>
              <a:rPr b="1" i="0" lang="en-GB" sz="2100" u="none" cap="none" strike="noStrike">
                <a:solidFill>
                  <a:srgbClr val="FFFFFF"/>
                </a:solidFill>
                <a:latin typeface="Nunito"/>
                <a:ea typeface="Nunito"/>
                <a:cs typeface="Nunito"/>
                <a:sym typeface="Nunito"/>
              </a:rPr>
              <a:t>Conclusion</a:t>
            </a:r>
            <a:endParaRPr b="0" i="0" sz="2100" u="none" cap="none" strike="noStrike">
              <a:solidFill>
                <a:schemeClr val="dk1"/>
              </a:solidFill>
              <a:latin typeface="Calibri"/>
              <a:ea typeface="Calibri"/>
              <a:cs typeface="Calibri"/>
              <a:sym typeface="Calibri"/>
            </a:endParaRPr>
          </a:p>
        </p:txBody>
      </p:sp>
      <p:sp>
        <p:nvSpPr>
          <p:cNvPr id="208" name="Google Shape;208;p24"/>
          <p:cNvSpPr/>
          <p:nvPr/>
        </p:nvSpPr>
        <p:spPr>
          <a:xfrm>
            <a:off x="1639863" y="825624"/>
            <a:ext cx="5864274" cy="3998714"/>
          </a:xfrm>
          <a:prstGeom prst="roundRect">
            <a:avLst>
              <a:gd fmla="val 5135" name="adj"/>
            </a:avLst>
          </a:prstGeom>
          <a:solidFill>
            <a:srgbClr val="00002E"/>
          </a:solidFill>
          <a:ln cap="flat" cmpd="sng" w="38100">
            <a:solidFill>
              <a:srgbClr val="262654"/>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09" name="Google Shape;209;p24"/>
          <p:cNvSpPr/>
          <p:nvPr/>
        </p:nvSpPr>
        <p:spPr>
          <a:xfrm>
            <a:off x="1777677" y="922586"/>
            <a:ext cx="2677939" cy="182463"/>
          </a:xfrm>
          <a:prstGeom prst="rect">
            <a:avLst/>
          </a:prstGeom>
          <a:noFill/>
          <a:ln>
            <a:noFill/>
          </a:ln>
        </p:spPr>
        <p:txBody>
          <a:bodyPr anchorCtr="0" anchor="t" bIns="28575" lIns="57150" spcFirstLastPara="1" rIns="57150" wrap="square" tIns="28575">
            <a:noAutofit/>
          </a:bodyPr>
          <a:lstStyle/>
          <a:p>
            <a:pPr indent="0" lvl="0" marL="0" marR="0" rtl="0" algn="l">
              <a:lnSpc>
                <a:spcPct val="159986"/>
              </a:lnSpc>
              <a:spcBef>
                <a:spcPts val="0"/>
              </a:spcBef>
              <a:spcAft>
                <a:spcPts val="0"/>
              </a:spcAft>
              <a:buClr>
                <a:srgbClr val="FFFFFF"/>
              </a:buClr>
              <a:buSzPts val="900"/>
              <a:buFont typeface="PT Sans"/>
              <a:buNone/>
            </a:pPr>
            <a:r>
              <a:rPr b="0" i="0" lang="en-GB" sz="900" u="none" cap="none" strike="noStrike">
                <a:solidFill>
                  <a:srgbClr val="FFFFFF"/>
                </a:solidFill>
                <a:latin typeface="PT Sans"/>
                <a:ea typeface="PT Sans"/>
                <a:cs typeface="PT Sans"/>
                <a:sym typeface="PT Sans"/>
              </a:rPr>
              <a:t>Key Findings</a:t>
            </a:r>
            <a:endParaRPr b="0" i="0" sz="900" u="none" cap="none" strike="noStrike">
              <a:solidFill>
                <a:schemeClr val="dk1"/>
              </a:solidFill>
              <a:latin typeface="Calibri"/>
              <a:ea typeface="Calibri"/>
              <a:cs typeface="Calibri"/>
              <a:sym typeface="Calibri"/>
            </a:endParaRPr>
          </a:p>
        </p:txBody>
      </p:sp>
      <p:sp>
        <p:nvSpPr>
          <p:cNvPr id="210" name="Google Shape;210;p24"/>
          <p:cNvSpPr/>
          <p:nvPr/>
        </p:nvSpPr>
        <p:spPr>
          <a:xfrm>
            <a:off x="4870847" y="888355"/>
            <a:ext cx="2495476" cy="729853"/>
          </a:xfrm>
          <a:prstGeom prst="rect">
            <a:avLst/>
          </a:prstGeom>
          <a:noFill/>
          <a:ln>
            <a:noFill/>
          </a:ln>
        </p:spPr>
        <p:txBody>
          <a:bodyPr anchorCtr="0" anchor="t" bIns="28575" lIns="57150" spcFirstLastPara="1" rIns="57150" wrap="square" tIns="28575">
            <a:noAutofit/>
          </a:bodyPr>
          <a:lstStyle/>
          <a:p>
            <a:pPr indent="-222250" lvl="0" marL="215900" marR="0" rtl="0" algn="l">
              <a:lnSpc>
                <a:spcPct val="115000"/>
              </a:lnSpc>
              <a:spcBef>
                <a:spcPts val="0"/>
              </a:spcBef>
              <a:spcAft>
                <a:spcPts val="0"/>
              </a:spcAft>
              <a:buClr>
                <a:srgbClr val="FFFFFF"/>
              </a:buClr>
              <a:buSzPts val="900"/>
              <a:buFont typeface="PT Sans"/>
              <a:buChar char="•"/>
            </a:pPr>
            <a:r>
              <a:rPr b="0" i="0" lang="en-GB" sz="900" u="none" cap="none" strike="noStrike">
                <a:solidFill>
                  <a:srgbClr val="FFFFFF"/>
                </a:solidFill>
                <a:latin typeface="PT Sans"/>
                <a:ea typeface="PT Sans"/>
                <a:cs typeface="PT Sans"/>
                <a:sym typeface="PT Sans"/>
              </a:rPr>
              <a:t>The Random Forest Regressor model achieved an impressive R-squared of 93.45%, making it the best-performing model for predicting data professional salaries.</a:t>
            </a:r>
            <a:endParaRPr b="0" i="0" sz="900" u="none" cap="none" strike="noStrike">
              <a:solidFill>
                <a:schemeClr val="dk1"/>
              </a:solidFill>
              <a:latin typeface="Calibri"/>
              <a:ea typeface="Calibri"/>
              <a:cs typeface="Calibri"/>
              <a:sym typeface="Calibri"/>
            </a:endParaRPr>
          </a:p>
        </p:txBody>
      </p:sp>
      <p:sp>
        <p:nvSpPr>
          <p:cNvPr id="211" name="Google Shape;211;p24"/>
          <p:cNvSpPr/>
          <p:nvPr/>
        </p:nvSpPr>
        <p:spPr>
          <a:xfrm>
            <a:off x="4870850" y="1652382"/>
            <a:ext cx="2495400" cy="919500"/>
          </a:xfrm>
          <a:prstGeom prst="rect">
            <a:avLst/>
          </a:prstGeom>
          <a:noFill/>
          <a:ln>
            <a:noFill/>
          </a:ln>
        </p:spPr>
        <p:txBody>
          <a:bodyPr anchorCtr="0" anchor="t" bIns="28575" lIns="57150" spcFirstLastPara="1" rIns="57150" wrap="square" tIns="28575">
            <a:noAutofit/>
          </a:bodyPr>
          <a:lstStyle/>
          <a:p>
            <a:pPr indent="-222250" lvl="0" marL="215900" marR="0" rtl="0" algn="l">
              <a:lnSpc>
                <a:spcPct val="115000"/>
              </a:lnSpc>
              <a:spcBef>
                <a:spcPts val="0"/>
              </a:spcBef>
              <a:spcAft>
                <a:spcPts val="0"/>
              </a:spcAft>
              <a:buClr>
                <a:srgbClr val="FFFFFF"/>
              </a:buClr>
              <a:buSzPts val="900"/>
              <a:buFont typeface="PT Sans"/>
              <a:buChar char="•"/>
            </a:pPr>
            <a:r>
              <a:rPr b="0" i="0" lang="en-GB" sz="900" u="none" cap="none" strike="noStrike">
                <a:solidFill>
                  <a:srgbClr val="FFFFFF"/>
                </a:solidFill>
                <a:latin typeface="PT Sans"/>
                <a:ea typeface="PT Sans"/>
                <a:cs typeface="PT Sans"/>
                <a:sym typeface="PT Sans"/>
              </a:rPr>
              <a:t>Factors like age, experience, designation, and performance ratings were found to be the most influential in determining salaries.</a:t>
            </a:r>
            <a:endParaRPr b="0" i="0" sz="900" u="none" cap="none" strike="noStrike">
              <a:solidFill>
                <a:schemeClr val="dk1"/>
              </a:solidFill>
              <a:latin typeface="Calibri"/>
              <a:ea typeface="Calibri"/>
              <a:cs typeface="Calibri"/>
              <a:sym typeface="Calibri"/>
            </a:endParaRPr>
          </a:p>
        </p:txBody>
      </p:sp>
      <p:sp>
        <p:nvSpPr>
          <p:cNvPr id="212" name="Google Shape;212;p24"/>
          <p:cNvSpPr/>
          <p:nvPr/>
        </p:nvSpPr>
        <p:spPr>
          <a:xfrm>
            <a:off x="4870850" y="2141175"/>
            <a:ext cx="2495400" cy="798300"/>
          </a:xfrm>
          <a:prstGeom prst="rect">
            <a:avLst/>
          </a:prstGeom>
          <a:noFill/>
          <a:ln>
            <a:noFill/>
          </a:ln>
        </p:spPr>
        <p:txBody>
          <a:bodyPr anchorCtr="0" anchor="t" bIns="28575" lIns="57150" spcFirstLastPara="1" rIns="57150" wrap="square" tIns="28575">
            <a:noAutofit/>
          </a:bodyPr>
          <a:lstStyle/>
          <a:p>
            <a:pPr indent="-222250" lvl="0" marL="215900" marR="0" rtl="0" algn="l">
              <a:lnSpc>
                <a:spcPct val="115000"/>
              </a:lnSpc>
              <a:spcBef>
                <a:spcPts val="0"/>
              </a:spcBef>
              <a:spcAft>
                <a:spcPts val="0"/>
              </a:spcAft>
              <a:buClr>
                <a:srgbClr val="FFFFFF"/>
              </a:buClr>
              <a:buSzPts val="900"/>
              <a:buFont typeface="PT Sans"/>
              <a:buChar char="•"/>
            </a:pPr>
            <a:r>
              <a:rPr b="0" i="0" lang="en-GB" sz="900" u="none" cap="none" strike="noStrike">
                <a:solidFill>
                  <a:srgbClr val="FFFFFF"/>
                </a:solidFill>
                <a:latin typeface="PT Sans"/>
                <a:ea typeface="PT Sans"/>
                <a:cs typeface="PT Sans"/>
                <a:sym typeface="PT Sans"/>
              </a:rPr>
              <a:t>The analysis uncovered potential salary differences based on gender and job roles, highlighting the need for further investigation and addressing pay disparities.</a:t>
            </a:r>
            <a:endParaRPr b="0" i="0" sz="900" u="none" cap="none" strike="noStrike">
              <a:solidFill>
                <a:schemeClr val="dk1"/>
              </a:solidFill>
              <a:latin typeface="Calibri"/>
              <a:ea typeface="Calibri"/>
              <a:cs typeface="Calibri"/>
              <a:sym typeface="Calibri"/>
            </a:endParaRPr>
          </a:p>
        </p:txBody>
      </p:sp>
      <p:sp>
        <p:nvSpPr>
          <p:cNvPr id="213" name="Google Shape;213;p24"/>
          <p:cNvSpPr/>
          <p:nvPr/>
        </p:nvSpPr>
        <p:spPr>
          <a:xfrm>
            <a:off x="1777677" y="3085356"/>
            <a:ext cx="2677939" cy="182463"/>
          </a:xfrm>
          <a:prstGeom prst="rect">
            <a:avLst/>
          </a:prstGeom>
          <a:noFill/>
          <a:ln>
            <a:noFill/>
          </a:ln>
        </p:spPr>
        <p:txBody>
          <a:bodyPr anchorCtr="0" anchor="t" bIns="28575" lIns="57150" spcFirstLastPara="1" rIns="57150" wrap="square" tIns="28575">
            <a:noAutofit/>
          </a:bodyPr>
          <a:lstStyle/>
          <a:p>
            <a:pPr indent="0" lvl="0" marL="0" marR="0" rtl="0" algn="l">
              <a:lnSpc>
                <a:spcPct val="159986"/>
              </a:lnSpc>
              <a:spcBef>
                <a:spcPts val="0"/>
              </a:spcBef>
              <a:spcAft>
                <a:spcPts val="0"/>
              </a:spcAft>
              <a:buClr>
                <a:srgbClr val="FFFFFF"/>
              </a:buClr>
              <a:buSzPts val="900"/>
              <a:buFont typeface="PT Sans"/>
              <a:buNone/>
            </a:pPr>
            <a:r>
              <a:rPr b="0" i="0" lang="en-GB" sz="900" u="none" cap="none" strike="noStrike">
                <a:solidFill>
                  <a:srgbClr val="FFFFFF"/>
                </a:solidFill>
                <a:latin typeface="PT Sans"/>
                <a:ea typeface="PT Sans"/>
                <a:cs typeface="PT Sans"/>
                <a:sym typeface="PT Sans"/>
              </a:rPr>
              <a:t>Future Directions</a:t>
            </a:r>
            <a:endParaRPr b="0" i="0" sz="900" u="none" cap="none" strike="noStrike">
              <a:solidFill>
                <a:schemeClr val="dk1"/>
              </a:solidFill>
              <a:latin typeface="Calibri"/>
              <a:ea typeface="Calibri"/>
              <a:cs typeface="Calibri"/>
              <a:sym typeface="Calibri"/>
            </a:endParaRPr>
          </a:p>
        </p:txBody>
      </p:sp>
      <p:sp>
        <p:nvSpPr>
          <p:cNvPr id="214" name="Google Shape;214;p24"/>
          <p:cNvSpPr/>
          <p:nvPr/>
        </p:nvSpPr>
        <p:spPr>
          <a:xfrm>
            <a:off x="4870847" y="3051126"/>
            <a:ext cx="2495476" cy="547390"/>
          </a:xfrm>
          <a:prstGeom prst="rect">
            <a:avLst/>
          </a:prstGeom>
          <a:noFill/>
          <a:ln>
            <a:noFill/>
          </a:ln>
        </p:spPr>
        <p:txBody>
          <a:bodyPr anchorCtr="0" anchor="t" bIns="28575" lIns="57150" spcFirstLastPara="1" rIns="57150" wrap="square" tIns="28575">
            <a:noAutofit/>
          </a:bodyPr>
          <a:lstStyle/>
          <a:p>
            <a:pPr indent="-222250" lvl="0" marL="215900" marR="0" rtl="0" algn="l">
              <a:lnSpc>
                <a:spcPct val="150000"/>
              </a:lnSpc>
              <a:spcBef>
                <a:spcPts val="0"/>
              </a:spcBef>
              <a:spcAft>
                <a:spcPts val="0"/>
              </a:spcAft>
              <a:buClr>
                <a:srgbClr val="FFFFFF"/>
              </a:buClr>
              <a:buSzPts val="900"/>
              <a:buFont typeface="PT Sans"/>
              <a:buChar char="•"/>
            </a:pPr>
            <a:r>
              <a:rPr b="0" i="0" lang="en-GB" sz="900" u="none" cap="none" strike="noStrike">
                <a:solidFill>
                  <a:srgbClr val="FFFFFF"/>
                </a:solidFill>
                <a:latin typeface="PT Sans"/>
                <a:ea typeface="PT Sans"/>
                <a:cs typeface="PT Sans"/>
                <a:sym typeface="PT Sans"/>
              </a:rPr>
              <a:t>Expand the dataset to include more data professionals from diverse backgrounds and industries.</a:t>
            </a:r>
            <a:endParaRPr b="0" i="0" sz="900" u="none" cap="none" strike="noStrike">
              <a:solidFill>
                <a:schemeClr val="dk1"/>
              </a:solidFill>
              <a:latin typeface="Calibri"/>
              <a:ea typeface="Calibri"/>
              <a:cs typeface="Calibri"/>
              <a:sym typeface="Calibri"/>
            </a:endParaRPr>
          </a:p>
        </p:txBody>
      </p:sp>
      <p:sp>
        <p:nvSpPr>
          <p:cNvPr id="215" name="Google Shape;215;p24"/>
          <p:cNvSpPr/>
          <p:nvPr/>
        </p:nvSpPr>
        <p:spPr>
          <a:xfrm>
            <a:off x="4870847" y="3632671"/>
            <a:ext cx="2495476" cy="547390"/>
          </a:xfrm>
          <a:prstGeom prst="rect">
            <a:avLst/>
          </a:prstGeom>
          <a:noFill/>
          <a:ln>
            <a:noFill/>
          </a:ln>
        </p:spPr>
        <p:txBody>
          <a:bodyPr anchorCtr="0" anchor="t" bIns="28575" lIns="57150" spcFirstLastPara="1" rIns="57150" wrap="square" tIns="28575">
            <a:noAutofit/>
          </a:bodyPr>
          <a:lstStyle/>
          <a:p>
            <a:pPr indent="-222250" lvl="0" marL="215900" marR="0" rtl="0" algn="l">
              <a:lnSpc>
                <a:spcPct val="159986"/>
              </a:lnSpc>
              <a:spcBef>
                <a:spcPts val="0"/>
              </a:spcBef>
              <a:spcAft>
                <a:spcPts val="0"/>
              </a:spcAft>
              <a:buClr>
                <a:srgbClr val="FFFFFF"/>
              </a:buClr>
              <a:buSzPts val="900"/>
              <a:buFont typeface="PT Sans"/>
              <a:buChar char="•"/>
            </a:pPr>
            <a:r>
              <a:rPr b="0" i="0" lang="en-GB" sz="900" u="none" cap="none" strike="noStrike">
                <a:solidFill>
                  <a:srgbClr val="FFFFFF"/>
                </a:solidFill>
                <a:latin typeface="PT Sans"/>
                <a:ea typeface="PT Sans"/>
                <a:cs typeface="PT Sans"/>
                <a:sym typeface="PT Sans"/>
              </a:rPr>
              <a:t>Investigate the root causes of any identified pay gaps and develop strategies to promote equitable compensation practices.</a:t>
            </a:r>
            <a:endParaRPr b="0" i="0" sz="900" u="none" cap="none" strike="noStrike">
              <a:solidFill>
                <a:schemeClr val="dk1"/>
              </a:solidFill>
              <a:latin typeface="Calibri"/>
              <a:ea typeface="Calibri"/>
              <a:cs typeface="Calibri"/>
              <a:sym typeface="Calibri"/>
            </a:endParaRPr>
          </a:p>
        </p:txBody>
      </p:sp>
      <p:sp>
        <p:nvSpPr>
          <p:cNvPr id="216" name="Google Shape;216;p24"/>
          <p:cNvSpPr/>
          <p:nvPr/>
        </p:nvSpPr>
        <p:spPr>
          <a:xfrm>
            <a:off x="4870847" y="4214217"/>
            <a:ext cx="2495476" cy="547390"/>
          </a:xfrm>
          <a:prstGeom prst="rect">
            <a:avLst/>
          </a:prstGeom>
          <a:noFill/>
          <a:ln>
            <a:noFill/>
          </a:ln>
        </p:spPr>
        <p:txBody>
          <a:bodyPr anchorCtr="0" anchor="t" bIns="28575" lIns="57150" spcFirstLastPara="1" rIns="57150" wrap="square" tIns="28575">
            <a:noAutofit/>
          </a:bodyPr>
          <a:lstStyle/>
          <a:p>
            <a:pPr indent="-222250" lvl="0" marL="215900" marR="0" rtl="0" algn="l">
              <a:lnSpc>
                <a:spcPct val="150000"/>
              </a:lnSpc>
              <a:spcBef>
                <a:spcPts val="0"/>
              </a:spcBef>
              <a:spcAft>
                <a:spcPts val="0"/>
              </a:spcAft>
              <a:buClr>
                <a:srgbClr val="FFFFFF"/>
              </a:buClr>
              <a:buSzPts val="900"/>
              <a:buFont typeface="PT Sans"/>
              <a:buChar char="•"/>
            </a:pPr>
            <a:r>
              <a:rPr b="0" i="0" lang="en-GB" sz="900" u="none" cap="none" strike="noStrike">
                <a:solidFill>
                  <a:srgbClr val="FFFFFF"/>
                </a:solidFill>
                <a:latin typeface="PT Sans"/>
                <a:ea typeface="PT Sans"/>
                <a:cs typeface="PT Sans"/>
                <a:sym typeface="PT Sans"/>
              </a:rPr>
              <a:t>Explore the transferability of the model to other data-related professions, such as data analysts or data engineers.</a:t>
            </a:r>
            <a:endParaRPr b="0" i="0" sz="9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descr="preencoded.png" id="68" name="Google Shape;68;p1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9" name="Google Shape;69;p16"/>
          <p:cNvSpPr/>
          <p:nvPr/>
        </p:nvSpPr>
        <p:spPr>
          <a:xfrm>
            <a:off x="0" y="0"/>
            <a:ext cx="9144000" cy="5143500"/>
          </a:xfrm>
          <a:prstGeom prst="rect">
            <a:avLst/>
          </a:prstGeom>
          <a:solidFill>
            <a:srgbClr val="00002E">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70" name="Google Shape;70;p16"/>
          <p:cNvPicPr preferRelativeResize="0"/>
          <p:nvPr/>
        </p:nvPicPr>
        <p:blipFill rotWithShape="1">
          <a:blip r:embed="rId4">
            <a:alphaModFix/>
          </a:blip>
          <a:srcRect b="0" l="0" r="0" t="0"/>
          <a:stretch/>
        </p:blipFill>
        <p:spPr>
          <a:xfrm>
            <a:off x="0" y="0"/>
            <a:ext cx="3429000" cy="5143500"/>
          </a:xfrm>
          <a:prstGeom prst="rect">
            <a:avLst/>
          </a:prstGeom>
          <a:noFill/>
          <a:ln>
            <a:noFill/>
          </a:ln>
        </p:spPr>
      </p:pic>
      <p:pic>
        <p:nvPicPr>
          <p:cNvPr descr="preencoded.png" id="71" name="Google Shape;71;p16"/>
          <p:cNvPicPr preferRelativeResize="0"/>
          <p:nvPr/>
        </p:nvPicPr>
        <p:blipFill rotWithShape="1">
          <a:blip r:embed="rId5">
            <a:alphaModFix/>
          </a:blip>
          <a:srcRect b="0" l="0" r="0" t="0"/>
          <a:stretch/>
        </p:blipFill>
        <p:spPr>
          <a:xfrm>
            <a:off x="192956" y="1701924"/>
            <a:ext cx="3043089" cy="1739652"/>
          </a:xfrm>
          <a:prstGeom prst="rect">
            <a:avLst/>
          </a:prstGeom>
          <a:noFill/>
          <a:ln>
            <a:noFill/>
          </a:ln>
        </p:spPr>
      </p:pic>
      <p:sp>
        <p:nvSpPr>
          <p:cNvPr id="72" name="Google Shape;72;p16"/>
          <p:cNvSpPr/>
          <p:nvPr/>
        </p:nvSpPr>
        <p:spPr>
          <a:xfrm>
            <a:off x="3969023" y="1488430"/>
            <a:ext cx="3630662" cy="453777"/>
          </a:xfrm>
          <a:prstGeom prst="rect">
            <a:avLst/>
          </a:prstGeom>
          <a:noFill/>
          <a:ln>
            <a:noFill/>
          </a:ln>
        </p:spPr>
        <p:txBody>
          <a:bodyPr anchorCtr="0" anchor="t" bIns="28575" lIns="57150" spcFirstLastPara="1" rIns="57150" wrap="square" tIns="28575">
            <a:noAutofit/>
          </a:bodyPr>
          <a:lstStyle/>
          <a:p>
            <a:pPr indent="0" lvl="0" marL="0" marR="0" rtl="0" algn="l">
              <a:lnSpc>
                <a:spcPct val="125010"/>
              </a:lnSpc>
              <a:spcBef>
                <a:spcPts val="0"/>
              </a:spcBef>
              <a:spcAft>
                <a:spcPts val="0"/>
              </a:spcAft>
              <a:buClr>
                <a:srgbClr val="FFFFFF"/>
              </a:buClr>
              <a:buSzPts val="2900"/>
              <a:buFont typeface="Nunito"/>
              <a:buNone/>
            </a:pPr>
            <a:r>
              <a:rPr b="1" i="0" lang="en-GB" sz="2900" u="none" cap="none" strike="noStrike">
                <a:solidFill>
                  <a:srgbClr val="FFFFFF"/>
                </a:solidFill>
                <a:latin typeface="Nunito"/>
                <a:ea typeface="Nunito"/>
                <a:cs typeface="Nunito"/>
                <a:sym typeface="Nunito"/>
              </a:rPr>
              <a:t>Dataset Overview</a:t>
            </a:r>
            <a:endParaRPr b="0" i="0" sz="2900" u="none" cap="none" strike="noStrike">
              <a:solidFill>
                <a:schemeClr val="dk1"/>
              </a:solidFill>
              <a:latin typeface="Calibri"/>
              <a:ea typeface="Calibri"/>
              <a:cs typeface="Calibri"/>
              <a:sym typeface="Calibri"/>
            </a:endParaRPr>
          </a:p>
        </p:txBody>
      </p:sp>
      <p:sp>
        <p:nvSpPr>
          <p:cNvPr id="73" name="Google Shape;73;p16"/>
          <p:cNvSpPr/>
          <p:nvPr/>
        </p:nvSpPr>
        <p:spPr>
          <a:xfrm>
            <a:off x="3969023" y="2173635"/>
            <a:ext cx="4634954" cy="1481435"/>
          </a:xfrm>
          <a:prstGeom prst="rect">
            <a:avLst/>
          </a:prstGeom>
          <a:noFill/>
          <a:ln>
            <a:noFill/>
          </a:ln>
        </p:spPr>
        <p:txBody>
          <a:bodyPr anchorCtr="0" anchor="t" bIns="28575" lIns="57150" spcFirstLastPara="1" rIns="57150" wrap="square" tIns="28575">
            <a:noAutofit/>
          </a:bodyPr>
          <a:lstStyle/>
          <a:p>
            <a:pPr indent="0" lvl="0" marL="0" marR="0" rtl="0" algn="l">
              <a:lnSpc>
                <a:spcPct val="159979"/>
              </a:lnSpc>
              <a:spcBef>
                <a:spcPts val="0"/>
              </a:spcBef>
              <a:spcAft>
                <a:spcPts val="0"/>
              </a:spcAft>
              <a:buClr>
                <a:srgbClr val="FFFFFF"/>
              </a:buClr>
              <a:buSzPts val="1200"/>
              <a:buFont typeface="PT Sans"/>
              <a:buNone/>
            </a:pPr>
            <a:r>
              <a:rPr b="0" i="0" lang="en-GB" sz="1200" u="none" cap="none" strike="noStrike">
                <a:solidFill>
                  <a:srgbClr val="FFFFFF"/>
                </a:solidFill>
                <a:latin typeface="PT Sans"/>
                <a:ea typeface="PT Sans"/>
                <a:cs typeface="PT Sans"/>
                <a:sym typeface="PT Sans"/>
              </a:rPr>
              <a:t>The dataset used in this analysis includes a variety of information about data professionals, such as their first and last names, sex, date of joining, current date, designation, age, salary, unit, leaves used, leaves remaining, ratings, and past experience. This wide range of variables provides a rich dataset for exploring the factors that may influence the salaries of data professionals.</a:t>
            </a:r>
            <a:endParaRPr b="0" i="0" sz="1200" u="none" cap="none" strike="noStrike">
              <a:solidFill>
                <a:schemeClr val="dk1"/>
              </a:solidFill>
              <a:latin typeface="Calibri"/>
              <a:ea typeface="Calibri"/>
              <a:cs typeface="Calibri"/>
              <a:sym typeface="Calibri"/>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descr="preencoded.png" id="79" name="Google Shape;79;p1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0" name="Google Shape;80;p17"/>
          <p:cNvSpPr/>
          <p:nvPr/>
        </p:nvSpPr>
        <p:spPr>
          <a:xfrm>
            <a:off x="0" y="0"/>
            <a:ext cx="9144000" cy="5143500"/>
          </a:xfrm>
          <a:prstGeom prst="rect">
            <a:avLst/>
          </a:prstGeom>
          <a:solidFill>
            <a:srgbClr val="00002E">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81" name="Google Shape;81;p17"/>
          <p:cNvPicPr preferRelativeResize="0"/>
          <p:nvPr/>
        </p:nvPicPr>
        <p:blipFill rotWithShape="1">
          <a:blip r:embed="rId4">
            <a:alphaModFix/>
          </a:blip>
          <a:srcRect b="0" l="0" r="0" t="0"/>
          <a:stretch/>
        </p:blipFill>
        <p:spPr>
          <a:xfrm>
            <a:off x="0" y="0"/>
            <a:ext cx="3429000" cy="5143500"/>
          </a:xfrm>
          <a:prstGeom prst="rect">
            <a:avLst/>
          </a:prstGeom>
          <a:noFill/>
          <a:ln>
            <a:noFill/>
          </a:ln>
        </p:spPr>
      </p:pic>
      <p:pic>
        <p:nvPicPr>
          <p:cNvPr descr="preencoded.png" id="82" name="Google Shape;82;p17"/>
          <p:cNvPicPr preferRelativeResize="0"/>
          <p:nvPr/>
        </p:nvPicPr>
        <p:blipFill rotWithShape="1">
          <a:blip r:embed="rId5">
            <a:alphaModFix/>
          </a:blip>
          <a:srcRect b="0" l="0" r="0" t="0"/>
          <a:stretch/>
        </p:blipFill>
        <p:spPr>
          <a:xfrm>
            <a:off x="146447" y="1674019"/>
            <a:ext cx="3136106" cy="1795463"/>
          </a:xfrm>
          <a:prstGeom prst="rect">
            <a:avLst/>
          </a:prstGeom>
          <a:noFill/>
          <a:ln>
            <a:noFill/>
          </a:ln>
        </p:spPr>
      </p:pic>
      <p:sp>
        <p:nvSpPr>
          <p:cNvPr id="83" name="Google Shape;83;p17"/>
          <p:cNvSpPr/>
          <p:nvPr/>
        </p:nvSpPr>
        <p:spPr>
          <a:xfrm>
            <a:off x="3838876" y="790125"/>
            <a:ext cx="4514700" cy="344400"/>
          </a:xfrm>
          <a:prstGeom prst="rect">
            <a:avLst/>
          </a:prstGeom>
          <a:noFill/>
          <a:ln>
            <a:noFill/>
          </a:ln>
        </p:spPr>
        <p:txBody>
          <a:bodyPr anchorCtr="0" anchor="t" bIns="28575" lIns="57150" spcFirstLastPara="1" rIns="57150" wrap="square" tIns="28575">
            <a:noAutofit/>
          </a:bodyPr>
          <a:lstStyle/>
          <a:p>
            <a:pPr indent="0" lvl="0" marL="0" marR="0" rtl="0" algn="l">
              <a:lnSpc>
                <a:spcPct val="124971"/>
              </a:lnSpc>
              <a:spcBef>
                <a:spcPts val="0"/>
              </a:spcBef>
              <a:spcAft>
                <a:spcPts val="0"/>
              </a:spcAft>
              <a:buClr>
                <a:srgbClr val="FFFFFF"/>
              </a:buClr>
              <a:buSzPts val="2200"/>
              <a:buFont typeface="Nunito"/>
              <a:buNone/>
            </a:pPr>
            <a:r>
              <a:rPr b="1" i="0" lang="en-GB" sz="2200" u="none" cap="none" strike="noStrike">
                <a:solidFill>
                  <a:srgbClr val="FFFFFF"/>
                </a:solidFill>
                <a:latin typeface="Nunito"/>
                <a:ea typeface="Nunito"/>
                <a:cs typeface="Nunito"/>
                <a:sym typeface="Nunito"/>
              </a:rPr>
              <a:t>Exploratory Data Analysis</a:t>
            </a:r>
            <a:endParaRPr b="0" i="0" sz="2200" u="none" cap="none" strike="noStrike">
              <a:solidFill>
                <a:schemeClr val="dk1"/>
              </a:solidFill>
              <a:latin typeface="Calibri"/>
              <a:ea typeface="Calibri"/>
              <a:cs typeface="Calibri"/>
              <a:sym typeface="Calibri"/>
            </a:endParaRPr>
          </a:p>
        </p:txBody>
      </p:sp>
      <p:sp>
        <p:nvSpPr>
          <p:cNvPr id="84" name="Google Shape;84;p17"/>
          <p:cNvSpPr/>
          <p:nvPr/>
        </p:nvSpPr>
        <p:spPr>
          <a:xfrm>
            <a:off x="3838873" y="1441847"/>
            <a:ext cx="263500" cy="263500"/>
          </a:xfrm>
          <a:prstGeom prst="roundRect">
            <a:avLst>
              <a:gd fmla="val 80000" name="adj"/>
            </a:avLst>
          </a:prstGeom>
          <a:solidFill>
            <a:srgbClr val="00002E"/>
          </a:solidFill>
          <a:ln cap="flat" cmpd="sng" w="22850">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85" name="Google Shape;85;p17"/>
          <p:cNvSpPr/>
          <p:nvPr/>
        </p:nvSpPr>
        <p:spPr>
          <a:xfrm flipH="1">
            <a:off x="3756825" y="1441775"/>
            <a:ext cx="462600" cy="263400"/>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F2B42D"/>
              </a:buClr>
              <a:buSzPts val="1300"/>
              <a:buFont typeface="Nunito"/>
              <a:buNone/>
            </a:pPr>
            <a:r>
              <a:rPr b="1" i="0" lang="en-GB" sz="1300" u="none" cap="none" strike="noStrike">
                <a:solidFill>
                  <a:srgbClr val="F2B42D"/>
                </a:solidFill>
                <a:latin typeface="Nunito"/>
                <a:ea typeface="Nunito"/>
                <a:cs typeface="Nunito"/>
                <a:sym typeface="Nunito"/>
              </a:rPr>
              <a:t>1</a:t>
            </a:r>
            <a:endParaRPr b="0" i="0" sz="1300" u="none" cap="none" strike="noStrike">
              <a:solidFill>
                <a:schemeClr val="dk1"/>
              </a:solidFill>
              <a:latin typeface="Calibri"/>
              <a:ea typeface="Calibri"/>
              <a:cs typeface="Calibri"/>
              <a:sym typeface="Calibri"/>
            </a:endParaRPr>
          </a:p>
        </p:txBody>
      </p:sp>
      <p:sp>
        <p:nvSpPr>
          <p:cNvPr id="86" name="Google Shape;86;p17"/>
          <p:cNvSpPr/>
          <p:nvPr/>
        </p:nvSpPr>
        <p:spPr>
          <a:xfrm>
            <a:off x="4219426" y="1441847"/>
            <a:ext cx="1377776" cy="172269"/>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F2B42D"/>
              </a:buClr>
              <a:buSzPts val="1100"/>
              <a:buFont typeface="Nunito"/>
              <a:buNone/>
            </a:pPr>
            <a:r>
              <a:rPr b="1" i="0" lang="en-GB" sz="1100" u="none" cap="none" strike="noStrike">
                <a:solidFill>
                  <a:srgbClr val="F2B42D"/>
                </a:solidFill>
                <a:latin typeface="Nunito"/>
                <a:ea typeface="Nunito"/>
                <a:cs typeface="Nunito"/>
                <a:sym typeface="Nunito"/>
              </a:rPr>
              <a:t>Purpose of EDA</a:t>
            </a:r>
            <a:endParaRPr b="0" i="0" sz="1100" u="none" cap="none" strike="noStrike">
              <a:solidFill>
                <a:schemeClr val="dk1"/>
              </a:solidFill>
              <a:latin typeface="Calibri"/>
              <a:ea typeface="Calibri"/>
              <a:cs typeface="Calibri"/>
              <a:sym typeface="Calibri"/>
            </a:endParaRPr>
          </a:p>
        </p:txBody>
      </p:sp>
      <p:sp>
        <p:nvSpPr>
          <p:cNvPr id="87" name="Google Shape;87;p17"/>
          <p:cNvSpPr/>
          <p:nvPr/>
        </p:nvSpPr>
        <p:spPr>
          <a:xfrm>
            <a:off x="4219426" y="1684363"/>
            <a:ext cx="4514701" cy="562124"/>
          </a:xfrm>
          <a:prstGeom prst="rect">
            <a:avLst/>
          </a:prstGeom>
          <a:noFill/>
          <a:ln>
            <a:noFill/>
          </a:ln>
        </p:spPr>
        <p:txBody>
          <a:bodyPr anchorCtr="0" anchor="t" bIns="28575" lIns="57150" spcFirstLastPara="1" rIns="57150" wrap="square" tIns="28575">
            <a:noAutofit/>
          </a:bodyPr>
          <a:lstStyle/>
          <a:p>
            <a:pPr indent="0" lvl="0" marL="0" marR="0" rtl="0" algn="l">
              <a:lnSpc>
                <a:spcPct val="160067"/>
              </a:lnSpc>
              <a:spcBef>
                <a:spcPts val="0"/>
              </a:spcBef>
              <a:spcAft>
                <a:spcPts val="0"/>
              </a:spcAft>
              <a:buClr>
                <a:srgbClr val="FFFFFF"/>
              </a:buClr>
              <a:buSzPts val="900"/>
              <a:buFont typeface="PT Sans"/>
              <a:buNone/>
            </a:pPr>
            <a:r>
              <a:rPr b="0" i="0" lang="en-GB" sz="900" u="none" cap="none" strike="noStrike">
                <a:solidFill>
                  <a:srgbClr val="FFFFFF"/>
                </a:solidFill>
                <a:latin typeface="PT Sans"/>
                <a:ea typeface="PT Sans"/>
                <a:cs typeface="PT Sans"/>
                <a:sym typeface="PT Sans"/>
              </a:rPr>
              <a:t>The purpose of the exploratory data analysis (EDA) is to summarize the key characteristics of the dataset, uncover patterns and relationships, and identify any issues, such as outliers or missing values, that may need to be addressed before model development.</a:t>
            </a:r>
            <a:endParaRPr b="0" i="0" sz="900" u="none" cap="none" strike="noStrike">
              <a:solidFill>
                <a:schemeClr val="dk1"/>
              </a:solidFill>
              <a:latin typeface="Calibri"/>
              <a:ea typeface="Calibri"/>
              <a:cs typeface="Calibri"/>
              <a:sym typeface="Calibri"/>
            </a:endParaRPr>
          </a:p>
        </p:txBody>
      </p:sp>
      <p:sp>
        <p:nvSpPr>
          <p:cNvPr id="88" name="Google Shape;88;p17"/>
          <p:cNvSpPr/>
          <p:nvPr/>
        </p:nvSpPr>
        <p:spPr>
          <a:xfrm>
            <a:off x="3838873" y="2495253"/>
            <a:ext cx="263500" cy="263500"/>
          </a:xfrm>
          <a:prstGeom prst="roundRect">
            <a:avLst>
              <a:gd fmla="val 80000" name="adj"/>
            </a:avLst>
          </a:prstGeom>
          <a:solidFill>
            <a:srgbClr val="00002E"/>
          </a:solidFill>
          <a:ln cap="flat" cmpd="sng" w="22850">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89" name="Google Shape;89;p17"/>
          <p:cNvSpPr/>
          <p:nvPr/>
        </p:nvSpPr>
        <p:spPr>
          <a:xfrm>
            <a:off x="3580175" y="2495250"/>
            <a:ext cx="776700" cy="858300"/>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D7425E"/>
              </a:buClr>
              <a:buSzPts val="1300"/>
              <a:buFont typeface="Nunito"/>
              <a:buNone/>
            </a:pPr>
            <a:r>
              <a:rPr b="1" i="0" lang="en-GB" sz="1300" u="none" cap="none" strike="noStrike">
                <a:solidFill>
                  <a:srgbClr val="D7425E"/>
                </a:solidFill>
                <a:latin typeface="Nunito"/>
                <a:ea typeface="Nunito"/>
                <a:cs typeface="Nunito"/>
                <a:sym typeface="Nunito"/>
              </a:rPr>
              <a:t>2</a:t>
            </a:r>
            <a:endParaRPr b="0" i="0" sz="1300" u="none" cap="none" strike="noStrike">
              <a:solidFill>
                <a:schemeClr val="dk1"/>
              </a:solidFill>
              <a:latin typeface="Calibri"/>
              <a:ea typeface="Calibri"/>
              <a:cs typeface="Calibri"/>
              <a:sym typeface="Calibri"/>
            </a:endParaRPr>
          </a:p>
        </p:txBody>
      </p:sp>
      <p:sp>
        <p:nvSpPr>
          <p:cNvPr id="90" name="Google Shape;90;p17"/>
          <p:cNvSpPr/>
          <p:nvPr/>
        </p:nvSpPr>
        <p:spPr>
          <a:xfrm>
            <a:off x="4219426" y="2495253"/>
            <a:ext cx="1377776" cy="172269"/>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D7425E"/>
              </a:buClr>
              <a:buSzPts val="1100"/>
              <a:buFont typeface="Nunito"/>
              <a:buNone/>
            </a:pPr>
            <a:r>
              <a:rPr b="1" i="0" lang="en-GB" sz="1100" u="none" cap="none" strike="noStrike">
                <a:solidFill>
                  <a:srgbClr val="D7425E"/>
                </a:solidFill>
                <a:latin typeface="Nunito"/>
                <a:ea typeface="Nunito"/>
                <a:cs typeface="Nunito"/>
                <a:sym typeface="Nunito"/>
              </a:rPr>
              <a:t>Insights from EDA</a:t>
            </a:r>
            <a:endParaRPr b="0" i="0" sz="1100" u="none" cap="none" strike="noStrike">
              <a:solidFill>
                <a:schemeClr val="dk1"/>
              </a:solidFill>
              <a:latin typeface="Calibri"/>
              <a:ea typeface="Calibri"/>
              <a:cs typeface="Calibri"/>
              <a:sym typeface="Calibri"/>
            </a:endParaRPr>
          </a:p>
        </p:txBody>
      </p:sp>
      <p:sp>
        <p:nvSpPr>
          <p:cNvPr id="91" name="Google Shape;91;p17"/>
          <p:cNvSpPr/>
          <p:nvPr/>
        </p:nvSpPr>
        <p:spPr>
          <a:xfrm>
            <a:off x="4219426" y="2737767"/>
            <a:ext cx="4514700" cy="562200"/>
          </a:xfrm>
          <a:prstGeom prst="rect">
            <a:avLst/>
          </a:prstGeom>
          <a:noFill/>
          <a:ln>
            <a:noFill/>
          </a:ln>
        </p:spPr>
        <p:txBody>
          <a:bodyPr anchorCtr="0" anchor="t" bIns="28575" lIns="57150" spcFirstLastPara="1" rIns="57150" wrap="square" tIns="28575">
            <a:noAutofit/>
          </a:bodyPr>
          <a:lstStyle/>
          <a:p>
            <a:pPr indent="0" lvl="0" marL="0" marR="0" rtl="0" algn="l">
              <a:lnSpc>
                <a:spcPct val="160067"/>
              </a:lnSpc>
              <a:spcBef>
                <a:spcPts val="0"/>
              </a:spcBef>
              <a:spcAft>
                <a:spcPts val="0"/>
              </a:spcAft>
              <a:buClr>
                <a:srgbClr val="FFFFFF"/>
              </a:buClr>
              <a:buSzPts val="900"/>
              <a:buFont typeface="PT Sans"/>
              <a:buNone/>
            </a:pPr>
            <a:r>
              <a:rPr b="0" i="0" lang="en-GB" sz="900" u="none" cap="none" strike="noStrike">
                <a:solidFill>
                  <a:srgbClr val="FFFFFF"/>
                </a:solidFill>
                <a:latin typeface="PT Sans"/>
                <a:ea typeface="PT Sans"/>
                <a:cs typeface="PT Sans"/>
                <a:sym typeface="PT Sans"/>
              </a:rPr>
              <a:t>The EDA will provide a deep understanding of the data, including the shape, data types, and summary statistics of the various features. This will help inform the subsequent data preprocessing steps and guide the selection of appropriate modeling techniques.</a:t>
            </a:r>
            <a:endParaRPr b="0" i="0" sz="900" u="none" cap="none" strike="noStrike">
              <a:solidFill>
                <a:schemeClr val="dk1"/>
              </a:solidFill>
              <a:latin typeface="Calibri"/>
              <a:ea typeface="Calibri"/>
              <a:cs typeface="Calibri"/>
              <a:sym typeface="Calibri"/>
            </a:endParaRPr>
          </a:p>
        </p:txBody>
      </p:sp>
      <p:sp>
        <p:nvSpPr>
          <p:cNvPr id="92" name="Google Shape;92;p17"/>
          <p:cNvSpPr/>
          <p:nvPr/>
        </p:nvSpPr>
        <p:spPr>
          <a:xfrm>
            <a:off x="3838873" y="3548658"/>
            <a:ext cx="263500" cy="263500"/>
          </a:xfrm>
          <a:prstGeom prst="roundRect">
            <a:avLst>
              <a:gd fmla="val 80000" name="adj"/>
            </a:avLst>
          </a:prstGeom>
          <a:solidFill>
            <a:srgbClr val="00002E"/>
          </a:solidFill>
          <a:ln cap="flat" cmpd="sng" w="22850">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93" name="Google Shape;93;p17"/>
          <p:cNvSpPr/>
          <p:nvPr/>
        </p:nvSpPr>
        <p:spPr>
          <a:xfrm>
            <a:off x="3721875" y="3548650"/>
            <a:ext cx="462600" cy="686700"/>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DD785E"/>
              </a:buClr>
              <a:buSzPts val="1300"/>
              <a:buFont typeface="Nunito"/>
              <a:buNone/>
            </a:pPr>
            <a:r>
              <a:rPr b="1" i="0" lang="en-GB" sz="1300" u="none" cap="none" strike="noStrike">
                <a:solidFill>
                  <a:srgbClr val="DD785E"/>
                </a:solidFill>
                <a:latin typeface="Nunito"/>
                <a:ea typeface="Nunito"/>
                <a:cs typeface="Nunito"/>
                <a:sym typeface="Nunito"/>
              </a:rPr>
              <a:t>3</a:t>
            </a:r>
            <a:endParaRPr b="0" i="0" sz="1300" u="none" cap="none" strike="noStrike">
              <a:solidFill>
                <a:schemeClr val="dk1"/>
              </a:solidFill>
              <a:latin typeface="Calibri"/>
              <a:ea typeface="Calibri"/>
              <a:cs typeface="Calibri"/>
              <a:sym typeface="Calibri"/>
            </a:endParaRPr>
          </a:p>
        </p:txBody>
      </p:sp>
      <p:sp>
        <p:nvSpPr>
          <p:cNvPr id="94" name="Google Shape;94;p17"/>
          <p:cNvSpPr/>
          <p:nvPr/>
        </p:nvSpPr>
        <p:spPr>
          <a:xfrm>
            <a:off x="4219424" y="3548650"/>
            <a:ext cx="2231400" cy="172200"/>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DD785E"/>
              </a:buClr>
              <a:buSzPts val="1100"/>
              <a:buFont typeface="Nunito"/>
              <a:buNone/>
            </a:pPr>
            <a:r>
              <a:rPr b="1" i="0" lang="en-GB" sz="1100" u="none" cap="none" strike="noStrike">
                <a:solidFill>
                  <a:srgbClr val="DD785E"/>
                </a:solidFill>
                <a:latin typeface="Nunito"/>
                <a:ea typeface="Nunito"/>
                <a:cs typeface="Nunito"/>
                <a:sym typeface="Nunito"/>
              </a:rPr>
              <a:t>Identifying Patterns</a:t>
            </a:r>
            <a:endParaRPr b="0" i="0" sz="1100" u="none" cap="none" strike="noStrike">
              <a:solidFill>
                <a:schemeClr val="dk1"/>
              </a:solidFill>
              <a:latin typeface="Calibri"/>
              <a:ea typeface="Calibri"/>
              <a:cs typeface="Calibri"/>
              <a:sym typeface="Calibri"/>
            </a:endParaRPr>
          </a:p>
        </p:txBody>
      </p:sp>
      <p:sp>
        <p:nvSpPr>
          <p:cNvPr id="95" name="Google Shape;95;p17"/>
          <p:cNvSpPr/>
          <p:nvPr/>
        </p:nvSpPr>
        <p:spPr>
          <a:xfrm>
            <a:off x="4219426" y="3791173"/>
            <a:ext cx="4514701" cy="562124"/>
          </a:xfrm>
          <a:prstGeom prst="rect">
            <a:avLst/>
          </a:prstGeom>
          <a:noFill/>
          <a:ln>
            <a:noFill/>
          </a:ln>
        </p:spPr>
        <p:txBody>
          <a:bodyPr anchorCtr="0" anchor="t" bIns="28575" lIns="57150" spcFirstLastPara="1" rIns="57150" wrap="square" tIns="28575">
            <a:noAutofit/>
          </a:bodyPr>
          <a:lstStyle/>
          <a:p>
            <a:pPr indent="0" lvl="0" marL="0" marR="0" rtl="0" algn="l">
              <a:lnSpc>
                <a:spcPct val="160067"/>
              </a:lnSpc>
              <a:spcBef>
                <a:spcPts val="0"/>
              </a:spcBef>
              <a:spcAft>
                <a:spcPts val="0"/>
              </a:spcAft>
              <a:buClr>
                <a:srgbClr val="FFFFFF"/>
              </a:buClr>
              <a:buSzPts val="900"/>
              <a:buFont typeface="PT Sans"/>
              <a:buNone/>
            </a:pPr>
            <a:r>
              <a:rPr b="0" i="0" lang="en-GB" sz="900" u="none" cap="none" strike="noStrike">
                <a:solidFill>
                  <a:srgbClr val="FFFFFF"/>
                </a:solidFill>
                <a:latin typeface="PT Sans"/>
                <a:ea typeface="PT Sans"/>
                <a:cs typeface="PT Sans"/>
                <a:sym typeface="PT Sans"/>
              </a:rPr>
              <a:t>The EDA will also aim to identify any patterns or relationships between the various features and the target variable, salary. This will lay the foundation for the later stages of the analysis, including feature selection and model development.</a:t>
            </a:r>
            <a:endParaRPr b="0" i="0" sz="9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preencoded.png" id="101" name="Google Shape;101;p1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02" name="Google Shape;102;p18"/>
          <p:cNvSpPr/>
          <p:nvPr/>
        </p:nvSpPr>
        <p:spPr>
          <a:xfrm>
            <a:off x="0" y="0"/>
            <a:ext cx="9144000" cy="5143500"/>
          </a:xfrm>
          <a:prstGeom prst="rect">
            <a:avLst/>
          </a:prstGeom>
          <a:solidFill>
            <a:srgbClr val="00002E">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03" name="Google Shape;103;p18"/>
          <p:cNvSpPr/>
          <p:nvPr/>
        </p:nvSpPr>
        <p:spPr>
          <a:xfrm>
            <a:off x="1314301" y="349374"/>
            <a:ext cx="2981846" cy="372666"/>
          </a:xfrm>
          <a:prstGeom prst="rect">
            <a:avLst/>
          </a:prstGeom>
          <a:noFill/>
          <a:ln>
            <a:noFill/>
          </a:ln>
        </p:spPr>
        <p:txBody>
          <a:bodyPr anchorCtr="0" anchor="t" bIns="28575" lIns="57150" spcFirstLastPara="1" rIns="57150" wrap="square" tIns="28575">
            <a:noAutofit/>
          </a:bodyPr>
          <a:lstStyle/>
          <a:p>
            <a:pPr indent="0" lvl="0" marL="0" marR="0" rtl="0" algn="l">
              <a:lnSpc>
                <a:spcPct val="124993"/>
              </a:lnSpc>
              <a:spcBef>
                <a:spcPts val="0"/>
              </a:spcBef>
              <a:spcAft>
                <a:spcPts val="0"/>
              </a:spcAft>
              <a:buClr>
                <a:srgbClr val="FFFFFF"/>
              </a:buClr>
              <a:buSzPts val="2300"/>
              <a:buFont typeface="Nunito"/>
              <a:buNone/>
            </a:pPr>
            <a:r>
              <a:rPr b="1" i="0" lang="en-GB" sz="2300" u="none" cap="none" strike="noStrike">
                <a:solidFill>
                  <a:srgbClr val="FFFFFF"/>
                </a:solidFill>
                <a:latin typeface="Nunito"/>
                <a:ea typeface="Nunito"/>
                <a:cs typeface="Nunito"/>
                <a:sym typeface="Nunito"/>
              </a:rPr>
              <a:t>Bivariate Analysis</a:t>
            </a:r>
            <a:endParaRPr b="0" i="0" sz="2300" u="none" cap="none" strike="noStrike">
              <a:solidFill>
                <a:schemeClr val="dk1"/>
              </a:solidFill>
              <a:latin typeface="Calibri"/>
              <a:ea typeface="Calibri"/>
              <a:cs typeface="Calibri"/>
              <a:sym typeface="Calibri"/>
            </a:endParaRPr>
          </a:p>
        </p:txBody>
      </p:sp>
      <p:sp>
        <p:nvSpPr>
          <p:cNvPr id="104" name="Google Shape;104;p18"/>
          <p:cNvSpPr/>
          <p:nvPr/>
        </p:nvSpPr>
        <p:spPr>
          <a:xfrm>
            <a:off x="1314301" y="1038821"/>
            <a:ext cx="1490886" cy="186408"/>
          </a:xfrm>
          <a:prstGeom prst="rect">
            <a:avLst/>
          </a:prstGeom>
          <a:noFill/>
          <a:ln>
            <a:noFill/>
          </a:ln>
        </p:spPr>
        <p:txBody>
          <a:bodyPr anchorCtr="0" anchor="t" bIns="28575" lIns="57150" spcFirstLastPara="1" rIns="57150" wrap="square" tIns="28575">
            <a:noAutofit/>
          </a:bodyPr>
          <a:lstStyle/>
          <a:p>
            <a:pPr indent="0" lvl="0" marL="0" marR="0" rtl="0" algn="l">
              <a:lnSpc>
                <a:spcPct val="125026"/>
              </a:lnSpc>
              <a:spcBef>
                <a:spcPts val="0"/>
              </a:spcBef>
              <a:spcAft>
                <a:spcPts val="0"/>
              </a:spcAft>
              <a:buClr>
                <a:srgbClr val="FFFFFF"/>
              </a:buClr>
              <a:buSzPts val="1200"/>
              <a:buFont typeface="Nunito"/>
              <a:buNone/>
            </a:pPr>
            <a:r>
              <a:rPr b="1" i="0" lang="en-GB" sz="1200" u="none" cap="none" strike="noStrike">
                <a:solidFill>
                  <a:srgbClr val="FFFFFF"/>
                </a:solidFill>
                <a:latin typeface="Nunito"/>
                <a:ea typeface="Nunito"/>
                <a:cs typeface="Nunito"/>
                <a:sym typeface="Nunito"/>
              </a:rPr>
              <a:t>Salary vs. Sex</a:t>
            </a:r>
            <a:endParaRPr b="0" i="0" sz="1200" u="none" cap="none" strike="noStrike">
              <a:solidFill>
                <a:schemeClr val="dk1"/>
              </a:solidFill>
              <a:latin typeface="Calibri"/>
              <a:ea typeface="Calibri"/>
              <a:cs typeface="Calibri"/>
              <a:sym typeface="Calibri"/>
            </a:endParaRPr>
          </a:p>
        </p:txBody>
      </p:sp>
      <p:sp>
        <p:nvSpPr>
          <p:cNvPr id="105" name="Google Shape;105;p18"/>
          <p:cNvSpPr/>
          <p:nvPr/>
        </p:nvSpPr>
        <p:spPr>
          <a:xfrm>
            <a:off x="1314301" y="1351955"/>
            <a:ext cx="1965424" cy="1216224"/>
          </a:xfrm>
          <a:prstGeom prst="rect">
            <a:avLst/>
          </a:prstGeom>
          <a:noFill/>
          <a:ln>
            <a:noFill/>
          </a:ln>
        </p:spPr>
        <p:txBody>
          <a:bodyPr anchorCtr="0" anchor="t" bIns="28575" lIns="57150" spcFirstLastPara="1" rIns="57150" wrap="square" tIns="28575">
            <a:noAutofit/>
          </a:bodyPr>
          <a:lstStyle/>
          <a:p>
            <a:pPr indent="0" lvl="0" marL="0" marR="0" rtl="0" algn="l">
              <a:lnSpc>
                <a:spcPct val="159987"/>
              </a:lnSpc>
              <a:spcBef>
                <a:spcPts val="0"/>
              </a:spcBef>
              <a:spcAft>
                <a:spcPts val="0"/>
              </a:spcAft>
              <a:buClr>
                <a:srgbClr val="FFFFFF"/>
              </a:buClr>
              <a:buSzPts val="1000"/>
              <a:buFont typeface="PT Sans"/>
              <a:buNone/>
            </a:pPr>
            <a:r>
              <a:rPr b="0" i="0" lang="en-GB" sz="1000" u="none" cap="none" strike="noStrike">
                <a:solidFill>
                  <a:srgbClr val="FFFFFF"/>
                </a:solidFill>
                <a:latin typeface="PT Sans"/>
                <a:ea typeface="PT Sans"/>
                <a:cs typeface="PT Sans"/>
                <a:sym typeface="PT Sans"/>
              </a:rPr>
              <a:t>The analysis will examine the relationship between an employee's sex and their salary. This can provide insights into potential gender-based pay disparities within the data profession.</a:t>
            </a:r>
            <a:endParaRPr b="0" i="0" sz="1000" u="none" cap="none" strike="noStrike">
              <a:solidFill>
                <a:schemeClr val="dk1"/>
              </a:solidFill>
              <a:latin typeface="Calibri"/>
              <a:ea typeface="Calibri"/>
              <a:cs typeface="Calibri"/>
              <a:sym typeface="Calibri"/>
            </a:endParaRPr>
          </a:p>
        </p:txBody>
      </p:sp>
      <p:pic>
        <p:nvPicPr>
          <p:cNvPr descr="preencoded.png" id="106" name="Google Shape;106;p18"/>
          <p:cNvPicPr preferRelativeResize="0"/>
          <p:nvPr/>
        </p:nvPicPr>
        <p:blipFill rotWithShape="1">
          <a:blip r:embed="rId4">
            <a:alphaModFix/>
          </a:blip>
          <a:srcRect b="0" l="0" r="0" t="0"/>
          <a:stretch/>
        </p:blipFill>
        <p:spPr>
          <a:xfrm>
            <a:off x="1314289" y="3153781"/>
            <a:ext cx="1649909" cy="1257449"/>
          </a:xfrm>
          <a:prstGeom prst="rect">
            <a:avLst/>
          </a:prstGeom>
          <a:noFill/>
          <a:ln>
            <a:noFill/>
          </a:ln>
        </p:spPr>
      </p:pic>
      <p:sp>
        <p:nvSpPr>
          <p:cNvPr id="107" name="Google Shape;107;p18"/>
          <p:cNvSpPr/>
          <p:nvPr/>
        </p:nvSpPr>
        <p:spPr>
          <a:xfrm>
            <a:off x="3593599" y="1038825"/>
            <a:ext cx="2032800" cy="186300"/>
          </a:xfrm>
          <a:prstGeom prst="rect">
            <a:avLst/>
          </a:prstGeom>
          <a:noFill/>
          <a:ln>
            <a:noFill/>
          </a:ln>
        </p:spPr>
        <p:txBody>
          <a:bodyPr anchorCtr="0" anchor="t" bIns="28575" lIns="57150" spcFirstLastPara="1" rIns="57150" wrap="square" tIns="28575">
            <a:noAutofit/>
          </a:bodyPr>
          <a:lstStyle/>
          <a:p>
            <a:pPr indent="0" lvl="0" marL="0" marR="0" rtl="0" algn="l">
              <a:lnSpc>
                <a:spcPct val="125026"/>
              </a:lnSpc>
              <a:spcBef>
                <a:spcPts val="0"/>
              </a:spcBef>
              <a:spcAft>
                <a:spcPts val="0"/>
              </a:spcAft>
              <a:buClr>
                <a:srgbClr val="FFFFFF"/>
              </a:buClr>
              <a:buSzPts val="1200"/>
              <a:buFont typeface="Nunito"/>
              <a:buNone/>
            </a:pPr>
            <a:r>
              <a:rPr b="1" i="0" lang="en-GB" sz="1200" u="none" cap="none" strike="noStrike">
                <a:solidFill>
                  <a:srgbClr val="FFFFFF"/>
                </a:solidFill>
                <a:latin typeface="Nunito"/>
                <a:ea typeface="Nunito"/>
                <a:cs typeface="Nunito"/>
                <a:sym typeface="Nunito"/>
              </a:rPr>
              <a:t>Salary vs. Designation</a:t>
            </a:r>
            <a:endParaRPr b="0" i="0" sz="1200" u="none" cap="none" strike="noStrike">
              <a:solidFill>
                <a:schemeClr val="dk1"/>
              </a:solidFill>
              <a:latin typeface="Calibri"/>
              <a:ea typeface="Calibri"/>
              <a:cs typeface="Calibri"/>
              <a:sym typeface="Calibri"/>
            </a:endParaRPr>
          </a:p>
        </p:txBody>
      </p:sp>
      <p:sp>
        <p:nvSpPr>
          <p:cNvPr id="108" name="Google Shape;108;p18"/>
          <p:cNvSpPr/>
          <p:nvPr/>
        </p:nvSpPr>
        <p:spPr>
          <a:xfrm>
            <a:off x="3593604" y="1351955"/>
            <a:ext cx="1965424" cy="1418927"/>
          </a:xfrm>
          <a:prstGeom prst="rect">
            <a:avLst/>
          </a:prstGeom>
          <a:noFill/>
          <a:ln>
            <a:noFill/>
          </a:ln>
        </p:spPr>
        <p:txBody>
          <a:bodyPr anchorCtr="0" anchor="t" bIns="28575" lIns="57150" spcFirstLastPara="1" rIns="57150" wrap="square" tIns="28575">
            <a:noAutofit/>
          </a:bodyPr>
          <a:lstStyle/>
          <a:p>
            <a:pPr indent="0" lvl="0" marL="0" marR="0" rtl="0" algn="l">
              <a:lnSpc>
                <a:spcPct val="159987"/>
              </a:lnSpc>
              <a:spcBef>
                <a:spcPts val="0"/>
              </a:spcBef>
              <a:spcAft>
                <a:spcPts val="0"/>
              </a:spcAft>
              <a:buClr>
                <a:srgbClr val="FFFFFF"/>
              </a:buClr>
              <a:buSzPts val="1000"/>
              <a:buFont typeface="PT Sans"/>
              <a:buNone/>
            </a:pPr>
            <a:r>
              <a:rPr b="0" i="0" lang="en-GB" sz="1000" u="none" cap="none" strike="noStrike">
                <a:solidFill>
                  <a:srgbClr val="FFFFFF"/>
                </a:solidFill>
                <a:latin typeface="PT Sans"/>
                <a:ea typeface="PT Sans"/>
                <a:cs typeface="PT Sans"/>
                <a:sym typeface="PT Sans"/>
              </a:rPr>
              <a:t>The analysis will also investigate the relationship between an employee's designation or job title and their salary. This can help identify any salary differences between different data-related roles.</a:t>
            </a:r>
            <a:endParaRPr b="0" i="0" sz="1000" u="none" cap="none" strike="noStrike">
              <a:solidFill>
                <a:schemeClr val="dk1"/>
              </a:solidFill>
              <a:latin typeface="Calibri"/>
              <a:ea typeface="Calibri"/>
              <a:cs typeface="Calibri"/>
              <a:sym typeface="Calibri"/>
            </a:endParaRPr>
          </a:p>
        </p:txBody>
      </p:sp>
      <p:pic>
        <p:nvPicPr>
          <p:cNvPr descr="preencoded.png" id="109" name="Google Shape;109;p18"/>
          <p:cNvPicPr preferRelativeResize="0"/>
          <p:nvPr/>
        </p:nvPicPr>
        <p:blipFill rotWithShape="1">
          <a:blip r:embed="rId5">
            <a:alphaModFix/>
          </a:blip>
          <a:srcRect b="0" l="0" r="0" t="0"/>
          <a:stretch/>
        </p:blipFill>
        <p:spPr>
          <a:xfrm>
            <a:off x="3589291" y="3153785"/>
            <a:ext cx="1965425" cy="1738238"/>
          </a:xfrm>
          <a:prstGeom prst="rect">
            <a:avLst/>
          </a:prstGeom>
          <a:noFill/>
          <a:ln>
            <a:noFill/>
          </a:ln>
        </p:spPr>
      </p:pic>
      <p:sp>
        <p:nvSpPr>
          <p:cNvPr id="110" name="Google Shape;110;p18"/>
          <p:cNvSpPr/>
          <p:nvPr/>
        </p:nvSpPr>
        <p:spPr>
          <a:xfrm>
            <a:off x="5872907" y="1038821"/>
            <a:ext cx="1965424" cy="372814"/>
          </a:xfrm>
          <a:prstGeom prst="rect">
            <a:avLst/>
          </a:prstGeom>
          <a:noFill/>
          <a:ln>
            <a:noFill/>
          </a:ln>
        </p:spPr>
        <p:txBody>
          <a:bodyPr anchorCtr="0" anchor="t" bIns="28575" lIns="57150" spcFirstLastPara="1" rIns="57150" wrap="square" tIns="28575">
            <a:noAutofit/>
          </a:bodyPr>
          <a:lstStyle/>
          <a:p>
            <a:pPr indent="0" lvl="0" marL="0" marR="0" rtl="0" algn="l">
              <a:lnSpc>
                <a:spcPct val="125026"/>
              </a:lnSpc>
              <a:spcBef>
                <a:spcPts val="0"/>
              </a:spcBef>
              <a:spcAft>
                <a:spcPts val="0"/>
              </a:spcAft>
              <a:buClr>
                <a:srgbClr val="FFFFFF"/>
              </a:buClr>
              <a:buSzPts val="1200"/>
              <a:buFont typeface="Nunito"/>
              <a:buNone/>
            </a:pPr>
            <a:r>
              <a:rPr b="1" i="0" lang="en-GB" sz="1200" u="none" cap="none" strike="noStrike">
                <a:solidFill>
                  <a:srgbClr val="FFFFFF"/>
                </a:solidFill>
                <a:latin typeface="Nunito"/>
                <a:ea typeface="Nunito"/>
                <a:cs typeface="Nunito"/>
                <a:sym typeface="Nunito"/>
              </a:rPr>
              <a:t>Salary vs. Age and Experience</a:t>
            </a:r>
            <a:endParaRPr b="0" i="0" sz="1200" u="none" cap="none" strike="noStrike">
              <a:solidFill>
                <a:schemeClr val="dk1"/>
              </a:solidFill>
              <a:latin typeface="Calibri"/>
              <a:ea typeface="Calibri"/>
              <a:cs typeface="Calibri"/>
              <a:sym typeface="Calibri"/>
            </a:endParaRPr>
          </a:p>
        </p:txBody>
      </p:sp>
      <p:sp>
        <p:nvSpPr>
          <p:cNvPr id="111" name="Google Shape;111;p18"/>
          <p:cNvSpPr/>
          <p:nvPr/>
        </p:nvSpPr>
        <p:spPr>
          <a:xfrm>
            <a:off x="5872907" y="1538362"/>
            <a:ext cx="1965424" cy="1216224"/>
          </a:xfrm>
          <a:prstGeom prst="rect">
            <a:avLst/>
          </a:prstGeom>
          <a:noFill/>
          <a:ln>
            <a:noFill/>
          </a:ln>
        </p:spPr>
        <p:txBody>
          <a:bodyPr anchorCtr="0" anchor="t" bIns="28575" lIns="57150" spcFirstLastPara="1" rIns="57150" wrap="square" tIns="28575">
            <a:noAutofit/>
          </a:bodyPr>
          <a:lstStyle/>
          <a:p>
            <a:pPr indent="0" lvl="0" marL="0" marR="0" rtl="0" algn="l">
              <a:lnSpc>
                <a:spcPct val="159987"/>
              </a:lnSpc>
              <a:spcBef>
                <a:spcPts val="0"/>
              </a:spcBef>
              <a:spcAft>
                <a:spcPts val="0"/>
              </a:spcAft>
              <a:buClr>
                <a:srgbClr val="FFFFFF"/>
              </a:buClr>
              <a:buSzPts val="1000"/>
              <a:buFont typeface="PT Sans"/>
              <a:buNone/>
            </a:pPr>
            <a:r>
              <a:rPr b="0" i="0" lang="en-GB" sz="1000" u="none" cap="none" strike="noStrike">
                <a:solidFill>
                  <a:srgbClr val="FFFFFF"/>
                </a:solidFill>
                <a:latin typeface="PT Sans"/>
                <a:ea typeface="PT Sans"/>
                <a:cs typeface="PT Sans"/>
                <a:sym typeface="PT Sans"/>
              </a:rPr>
              <a:t>The analysis will explore how an employee's age and past experience relate to their salary. This can reveal the importance of seniority and tenure in determining data professional salaries.</a:t>
            </a:r>
            <a:endParaRPr b="0" i="0" sz="1000" u="none" cap="none" strike="noStrike">
              <a:solidFill>
                <a:schemeClr val="dk1"/>
              </a:solidFill>
              <a:latin typeface="Calibri"/>
              <a:ea typeface="Calibri"/>
              <a:cs typeface="Calibri"/>
              <a:sym typeface="Calibri"/>
            </a:endParaRPr>
          </a:p>
        </p:txBody>
      </p:sp>
      <p:pic>
        <p:nvPicPr>
          <p:cNvPr descr="preencoded.png" id="112" name="Google Shape;112;p18"/>
          <p:cNvPicPr preferRelativeResize="0"/>
          <p:nvPr/>
        </p:nvPicPr>
        <p:blipFill rotWithShape="1">
          <a:blip r:embed="rId6">
            <a:alphaModFix/>
          </a:blip>
          <a:srcRect b="0" l="0" r="0" t="0"/>
          <a:stretch/>
        </p:blipFill>
        <p:spPr>
          <a:xfrm>
            <a:off x="5872900" y="3279800"/>
            <a:ext cx="1965425" cy="1518200"/>
          </a:xfrm>
          <a:prstGeom prst="rect">
            <a:avLst/>
          </a:prstGeom>
          <a:noFill/>
          <a:ln>
            <a:noFill/>
          </a:ln>
        </p:spPr>
      </p:pic>
    </p:spTree>
  </p:cSld>
  <p:clrMapOvr>
    <a:masterClrMapping/>
  </p:clrMapOvr>
  <p:transition spd="med">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preencoded.png" id="118" name="Google Shape;118;p1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19" name="Google Shape;119;p19"/>
          <p:cNvSpPr/>
          <p:nvPr/>
        </p:nvSpPr>
        <p:spPr>
          <a:xfrm>
            <a:off x="0" y="0"/>
            <a:ext cx="9144000" cy="5143500"/>
          </a:xfrm>
          <a:prstGeom prst="rect">
            <a:avLst/>
          </a:prstGeom>
          <a:solidFill>
            <a:srgbClr val="00002E">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120" name="Google Shape;120;p19"/>
          <p:cNvPicPr preferRelativeResize="0"/>
          <p:nvPr/>
        </p:nvPicPr>
        <p:blipFill rotWithShape="1">
          <a:blip r:embed="rId4">
            <a:alphaModFix/>
          </a:blip>
          <a:srcRect b="0" l="0" r="0" t="0"/>
          <a:stretch/>
        </p:blipFill>
        <p:spPr>
          <a:xfrm>
            <a:off x="4572000" y="0"/>
            <a:ext cx="4572000" cy="5143500"/>
          </a:xfrm>
          <a:prstGeom prst="rect">
            <a:avLst/>
          </a:prstGeom>
          <a:noFill/>
          <a:ln>
            <a:noFill/>
          </a:ln>
        </p:spPr>
      </p:pic>
      <p:sp>
        <p:nvSpPr>
          <p:cNvPr id="121" name="Google Shape;121;p19"/>
          <p:cNvSpPr/>
          <p:nvPr/>
        </p:nvSpPr>
        <p:spPr>
          <a:xfrm>
            <a:off x="540025" y="780039"/>
            <a:ext cx="3492000" cy="1162200"/>
          </a:xfrm>
          <a:prstGeom prst="rect">
            <a:avLst/>
          </a:prstGeom>
          <a:noFill/>
          <a:ln>
            <a:noFill/>
          </a:ln>
        </p:spPr>
        <p:txBody>
          <a:bodyPr anchorCtr="0" anchor="t" bIns="28575" lIns="57150" spcFirstLastPara="1" rIns="57150" wrap="square" tIns="28575">
            <a:noAutofit/>
          </a:bodyPr>
          <a:lstStyle/>
          <a:p>
            <a:pPr indent="0" lvl="0" marL="0" marR="0" rtl="0" algn="l">
              <a:lnSpc>
                <a:spcPct val="125010"/>
              </a:lnSpc>
              <a:spcBef>
                <a:spcPts val="0"/>
              </a:spcBef>
              <a:spcAft>
                <a:spcPts val="0"/>
              </a:spcAft>
              <a:buClr>
                <a:srgbClr val="FFFFFF"/>
              </a:buClr>
              <a:buSzPts val="2900"/>
              <a:buFont typeface="Nunito"/>
              <a:buNone/>
            </a:pPr>
            <a:r>
              <a:rPr b="1" i="0" lang="en-GB" sz="2900" u="none" cap="none" strike="noStrike">
                <a:solidFill>
                  <a:srgbClr val="FFFFFF"/>
                </a:solidFill>
                <a:latin typeface="Nunito"/>
                <a:ea typeface="Nunito"/>
                <a:cs typeface="Nunito"/>
                <a:sym typeface="Nunito"/>
              </a:rPr>
              <a:t>Correlation Analysis</a:t>
            </a:r>
            <a:endParaRPr b="0" i="0" sz="2900" u="none" cap="none" strike="noStrike">
              <a:solidFill>
                <a:schemeClr val="dk1"/>
              </a:solidFill>
              <a:latin typeface="Calibri"/>
              <a:ea typeface="Calibri"/>
              <a:cs typeface="Calibri"/>
              <a:sym typeface="Calibri"/>
            </a:endParaRPr>
          </a:p>
        </p:txBody>
      </p:sp>
      <p:sp>
        <p:nvSpPr>
          <p:cNvPr id="122" name="Google Shape;122;p19"/>
          <p:cNvSpPr/>
          <p:nvPr/>
        </p:nvSpPr>
        <p:spPr>
          <a:xfrm>
            <a:off x="540023" y="2173635"/>
            <a:ext cx="3491954" cy="1481435"/>
          </a:xfrm>
          <a:prstGeom prst="rect">
            <a:avLst/>
          </a:prstGeom>
          <a:noFill/>
          <a:ln>
            <a:noFill/>
          </a:ln>
        </p:spPr>
        <p:txBody>
          <a:bodyPr anchorCtr="0" anchor="t" bIns="28575" lIns="57150" spcFirstLastPara="1" rIns="57150" wrap="square" tIns="28575">
            <a:noAutofit/>
          </a:bodyPr>
          <a:lstStyle/>
          <a:p>
            <a:pPr indent="0" lvl="0" marL="0" marR="0" rtl="0" algn="l">
              <a:lnSpc>
                <a:spcPct val="159979"/>
              </a:lnSpc>
              <a:spcBef>
                <a:spcPts val="0"/>
              </a:spcBef>
              <a:spcAft>
                <a:spcPts val="0"/>
              </a:spcAft>
              <a:buClr>
                <a:srgbClr val="FFFFFF"/>
              </a:buClr>
              <a:buSzPts val="1200"/>
              <a:buFont typeface="PT Sans"/>
              <a:buNone/>
            </a:pPr>
            <a:r>
              <a:rPr b="0" i="0" lang="en-GB" sz="1200" u="none" cap="none" strike="noStrike">
                <a:solidFill>
                  <a:srgbClr val="FFFFFF"/>
                </a:solidFill>
                <a:latin typeface="PT Sans"/>
                <a:ea typeface="PT Sans"/>
                <a:cs typeface="PT Sans"/>
                <a:sym typeface="PT Sans"/>
              </a:rPr>
              <a:t>The analysis will include a correlation matrix to quantify the strength and direction of the relationships between the various features and the target variable, salary. This will help identify the most influential variables for the salary prediction model.</a:t>
            </a:r>
            <a:endParaRPr b="0" i="0" sz="12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15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preencoded.png" id="128" name="Google Shape;128;p2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29" name="Google Shape;129;p20"/>
          <p:cNvSpPr/>
          <p:nvPr/>
        </p:nvSpPr>
        <p:spPr>
          <a:xfrm>
            <a:off x="0" y="0"/>
            <a:ext cx="9144000" cy="5143500"/>
          </a:xfrm>
          <a:prstGeom prst="rect">
            <a:avLst/>
          </a:prstGeom>
          <a:solidFill>
            <a:srgbClr val="00002E">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130" name="Google Shape;130;p20"/>
          <p:cNvPicPr preferRelativeResize="0"/>
          <p:nvPr/>
        </p:nvPicPr>
        <p:blipFill rotWithShape="1">
          <a:blip r:embed="rId4">
            <a:alphaModFix/>
          </a:blip>
          <a:srcRect b="0" l="0" r="0" t="0"/>
          <a:stretch/>
        </p:blipFill>
        <p:spPr>
          <a:xfrm>
            <a:off x="0" y="0"/>
            <a:ext cx="3429000" cy="5143500"/>
          </a:xfrm>
          <a:prstGeom prst="rect">
            <a:avLst/>
          </a:prstGeom>
          <a:noFill/>
          <a:ln>
            <a:noFill/>
          </a:ln>
        </p:spPr>
      </p:pic>
      <p:pic>
        <p:nvPicPr>
          <p:cNvPr descr="preencoded.png" id="131" name="Google Shape;131;p20"/>
          <p:cNvPicPr preferRelativeResize="0"/>
          <p:nvPr/>
        </p:nvPicPr>
        <p:blipFill rotWithShape="1">
          <a:blip r:embed="rId5">
            <a:alphaModFix/>
          </a:blip>
          <a:srcRect b="0" l="0" r="0" t="0"/>
          <a:stretch/>
        </p:blipFill>
        <p:spPr>
          <a:xfrm>
            <a:off x="163711" y="1434480"/>
            <a:ext cx="3101578" cy="2274540"/>
          </a:xfrm>
          <a:prstGeom prst="rect">
            <a:avLst/>
          </a:prstGeom>
          <a:noFill/>
          <a:ln>
            <a:noFill/>
          </a:ln>
        </p:spPr>
      </p:pic>
      <p:sp>
        <p:nvSpPr>
          <p:cNvPr id="132" name="Google Shape;132;p20"/>
          <p:cNvSpPr/>
          <p:nvPr/>
        </p:nvSpPr>
        <p:spPr>
          <a:xfrm>
            <a:off x="3887167" y="365819"/>
            <a:ext cx="3080221" cy="384944"/>
          </a:xfrm>
          <a:prstGeom prst="rect">
            <a:avLst/>
          </a:prstGeom>
          <a:noFill/>
          <a:ln>
            <a:noFill/>
          </a:ln>
        </p:spPr>
        <p:txBody>
          <a:bodyPr anchorCtr="0" anchor="t" bIns="28575" lIns="57150" spcFirstLastPara="1" rIns="57150" wrap="square" tIns="28575">
            <a:noAutofit/>
          </a:bodyPr>
          <a:lstStyle/>
          <a:p>
            <a:pPr indent="0" lvl="0" marL="0" marR="0" rtl="0" algn="l">
              <a:lnSpc>
                <a:spcPct val="124993"/>
              </a:lnSpc>
              <a:spcBef>
                <a:spcPts val="0"/>
              </a:spcBef>
              <a:spcAft>
                <a:spcPts val="0"/>
              </a:spcAft>
              <a:buClr>
                <a:srgbClr val="FFFFFF"/>
              </a:buClr>
              <a:buSzPts val="2400"/>
              <a:buFont typeface="Nunito"/>
              <a:buNone/>
            </a:pPr>
            <a:r>
              <a:rPr b="1" i="0" lang="en-GB" sz="2400" u="none" cap="none" strike="noStrike">
                <a:solidFill>
                  <a:srgbClr val="FFFFFF"/>
                </a:solidFill>
                <a:latin typeface="Nunito"/>
                <a:ea typeface="Nunito"/>
                <a:cs typeface="Nunito"/>
                <a:sym typeface="Nunito"/>
              </a:rPr>
              <a:t>Data Preprocessing</a:t>
            </a:r>
            <a:endParaRPr b="0" i="0" sz="2400" u="none" cap="none" strike="noStrike">
              <a:solidFill>
                <a:schemeClr val="dk1"/>
              </a:solidFill>
              <a:latin typeface="Calibri"/>
              <a:ea typeface="Calibri"/>
              <a:cs typeface="Calibri"/>
              <a:sym typeface="Calibri"/>
            </a:endParaRPr>
          </a:p>
        </p:txBody>
      </p:sp>
      <p:sp>
        <p:nvSpPr>
          <p:cNvPr id="133" name="Google Shape;133;p20"/>
          <p:cNvSpPr/>
          <p:nvPr/>
        </p:nvSpPr>
        <p:spPr>
          <a:xfrm>
            <a:off x="3887167" y="947068"/>
            <a:ext cx="4798665" cy="1189583"/>
          </a:xfrm>
          <a:prstGeom prst="roundRect">
            <a:avLst>
              <a:gd fmla="val 19809" name="adj"/>
            </a:avLst>
          </a:prstGeom>
          <a:solidFill>
            <a:srgbClr val="00002E"/>
          </a:solidFill>
          <a:ln cap="flat" cmpd="sng" w="22850">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34" name="Google Shape;134;p20"/>
          <p:cNvSpPr/>
          <p:nvPr/>
        </p:nvSpPr>
        <p:spPr>
          <a:xfrm>
            <a:off x="4032349" y="1092249"/>
            <a:ext cx="1540074" cy="192509"/>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F2B42D"/>
              </a:buClr>
              <a:buSzPts val="1200"/>
              <a:buFont typeface="Nunito"/>
              <a:buNone/>
            </a:pPr>
            <a:r>
              <a:rPr b="1" i="0" lang="en-GB" sz="1200" u="none" cap="none" strike="noStrike">
                <a:solidFill>
                  <a:srgbClr val="F2B42D"/>
                </a:solidFill>
                <a:latin typeface="Nunito"/>
                <a:ea typeface="Nunito"/>
                <a:cs typeface="Nunito"/>
                <a:sym typeface="Nunito"/>
              </a:rPr>
              <a:t>Handling Dates</a:t>
            </a:r>
            <a:endParaRPr b="0" i="0" sz="1200" u="none" cap="none" strike="noStrike">
              <a:solidFill>
                <a:schemeClr val="dk1"/>
              </a:solidFill>
              <a:latin typeface="Calibri"/>
              <a:ea typeface="Calibri"/>
              <a:cs typeface="Calibri"/>
              <a:sym typeface="Calibri"/>
            </a:endParaRPr>
          </a:p>
        </p:txBody>
      </p:sp>
      <p:sp>
        <p:nvSpPr>
          <p:cNvPr id="135" name="Google Shape;135;p20"/>
          <p:cNvSpPr/>
          <p:nvPr/>
        </p:nvSpPr>
        <p:spPr>
          <a:xfrm>
            <a:off x="4032349" y="1363266"/>
            <a:ext cx="4508301" cy="628204"/>
          </a:xfrm>
          <a:prstGeom prst="rect">
            <a:avLst/>
          </a:prstGeom>
          <a:noFill/>
          <a:ln>
            <a:noFill/>
          </a:ln>
        </p:spPr>
        <p:txBody>
          <a:bodyPr anchorCtr="0" anchor="t" bIns="28575" lIns="57150" spcFirstLastPara="1" rIns="57150" wrap="square" tIns="28575">
            <a:noAutofit/>
          </a:bodyPr>
          <a:lstStyle/>
          <a:p>
            <a:pPr indent="0" lvl="0" marL="0" marR="0" rtl="0" algn="l">
              <a:lnSpc>
                <a:spcPct val="160036"/>
              </a:lnSpc>
              <a:spcBef>
                <a:spcPts val="0"/>
              </a:spcBef>
              <a:spcAft>
                <a:spcPts val="0"/>
              </a:spcAft>
              <a:buClr>
                <a:srgbClr val="FFFFFF"/>
              </a:buClr>
              <a:buSzPts val="1000"/>
              <a:buFont typeface="PT Sans"/>
              <a:buNone/>
            </a:pPr>
            <a:r>
              <a:rPr b="0" i="0" lang="en-GB" sz="1000" u="none" cap="none" strike="noStrike">
                <a:solidFill>
                  <a:srgbClr val="FFFFFF"/>
                </a:solidFill>
                <a:latin typeface="PT Sans"/>
                <a:ea typeface="PT Sans"/>
                <a:cs typeface="PT Sans"/>
                <a:sym typeface="PT Sans"/>
              </a:rPr>
              <a:t>The date of joining (DOJ) feature will be converted from its original format to a year-based representation, as this is likely to be more informative for the salary prediction model.</a:t>
            </a:r>
            <a:endParaRPr b="0" i="0" sz="1000" u="none" cap="none" strike="noStrike">
              <a:solidFill>
                <a:schemeClr val="dk1"/>
              </a:solidFill>
              <a:latin typeface="Calibri"/>
              <a:ea typeface="Calibri"/>
              <a:cs typeface="Calibri"/>
              <a:sym typeface="Calibri"/>
            </a:endParaRPr>
          </a:p>
        </p:txBody>
      </p:sp>
      <p:sp>
        <p:nvSpPr>
          <p:cNvPr id="136" name="Google Shape;136;p20"/>
          <p:cNvSpPr/>
          <p:nvPr/>
        </p:nvSpPr>
        <p:spPr>
          <a:xfrm>
            <a:off x="3887167" y="2267545"/>
            <a:ext cx="4798665" cy="1189583"/>
          </a:xfrm>
          <a:prstGeom prst="roundRect">
            <a:avLst>
              <a:gd fmla="val 19809" name="adj"/>
            </a:avLst>
          </a:prstGeom>
          <a:solidFill>
            <a:srgbClr val="00002E"/>
          </a:solidFill>
          <a:ln cap="flat" cmpd="sng" w="22850">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37" name="Google Shape;137;p20"/>
          <p:cNvSpPr/>
          <p:nvPr/>
        </p:nvSpPr>
        <p:spPr>
          <a:xfrm>
            <a:off x="4032349" y="2412727"/>
            <a:ext cx="1540074" cy="192509"/>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D7425E"/>
              </a:buClr>
              <a:buSzPts val="1200"/>
              <a:buFont typeface="Nunito"/>
              <a:buNone/>
            </a:pPr>
            <a:r>
              <a:rPr b="1" i="0" lang="en-GB" sz="1200" u="none" cap="none" strike="noStrike">
                <a:solidFill>
                  <a:srgbClr val="D7425E"/>
                </a:solidFill>
                <a:latin typeface="Nunito"/>
                <a:ea typeface="Nunito"/>
                <a:cs typeface="Nunito"/>
                <a:sym typeface="Nunito"/>
              </a:rPr>
              <a:t>Dropping Columns</a:t>
            </a:r>
            <a:endParaRPr b="0" i="0" sz="1200" u="none" cap="none" strike="noStrike">
              <a:solidFill>
                <a:schemeClr val="dk1"/>
              </a:solidFill>
              <a:latin typeface="Calibri"/>
              <a:ea typeface="Calibri"/>
              <a:cs typeface="Calibri"/>
              <a:sym typeface="Calibri"/>
            </a:endParaRPr>
          </a:p>
        </p:txBody>
      </p:sp>
      <p:sp>
        <p:nvSpPr>
          <p:cNvPr id="138" name="Google Shape;138;p20"/>
          <p:cNvSpPr/>
          <p:nvPr/>
        </p:nvSpPr>
        <p:spPr>
          <a:xfrm>
            <a:off x="4032349" y="2683743"/>
            <a:ext cx="4508301" cy="628204"/>
          </a:xfrm>
          <a:prstGeom prst="rect">
            <a:avLst/>
          </a:prstGeom>
          <a:noFill/>
          <a:ln>
            <a:noFill/>
          </a:ln>
        </p:spPr>
        <p:txBody>
          <a:bodyPr anchorCtr="0" anchor="t" bIns="28575" lIns="57150" spcFirstLastPara="1" rIns="57150" wrap="square" tIns="28575">
            <a:noAutofit/>
          </a:bodyPr>
          <a:lstStyle/>
          <a:p>
            <a:pPr indent="0" lvl="0" marL="0" marR="0" rtl="0" algn="l">
              <a:lnSpc>
                <a:spcPct val="160036"/>
              </a:lnSpc>
              <a:spcBef>
                <a:spcPts val="0"/>
              </a:spcBef>
              <a:spcAft>
                <a:spcPts val="0"/>
              </a:spcAft>
              <a:buClr>
                <a:srgbClr val="FFFFFF"/>
              </a:buClr>
              <a:buSzPts val="1000"/>
              <a:buFont typeface="PT Sans"/>
              <a:buNone/>
            </a:pPr>
            <a:r>
              <a:rPr b="0" i="0" lang="en-GB" sz="1000" u="none" cap="none" strike="noStrike">
                <a:solidFill>
                  <a:srgbClr val="FFFFFF"/>
                </a:solidFill>
                <a:latin typeface="PT Sans"/>
                <a:ea typeface="PT Sans"/>
                <a:cs typeface="PT Sans"/>
                <a:sym typeface="PT Sans"/>
              </a:rPr>
              <a:t>Columns that are not expected to be directly relevant to the salary prediction, such as first name, last name, and current date, will be removed from the dataset.</a:t>
            </a:r>
            <a:endParaRPr b="0" i="0" sz="1000" u="none" cap="none" strike="noStrike">
              <a:solidFill>
                <a:schemeClr val="dk1"/>
              </a:solidFill>
              <a:latin typeface="Calibri"/>
              <a:ea typeface="Calibri"/>
              <a:cs typeface="Calibri"/>
              <a:sym typeface="Calibri"/>
            </a:endParaRPr>
          </a:p>
        </p:txBody>
      </p:sp>
      <p:sp>
        <p:nvSpPr>
          <p:cNvPr id="139" name="Google Shape;139;p20"/>
          <p:cNvSpPr/>
          <p:nvPr/>
        </p:nvSpPr>
        <p:spPr>
          <a:xfrm>
            <a:off x="3887167" y="3588023"/>
            <a:ext cx="4798665" cy="1189583"/>
          </a:xfrm>
          <a:prstGeom prst="roundRect">
            <a:avLst>
              <a:gd fmla="val 19809" name="adj"/>
            </a:avLst>
          </a:prstGeom>
          <a:solidFill>
            <a:srgbClr val="00002E"/>
          </a:solidFill>
          <a:ln cap="flat" cmpd="sng" w="22850">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0" name="Google Shape;140;p20"/>
          <p:cNvSpPr/>
          <p:nvPr/>
        </p:nvSpPr>
        <p:spPr>
          <a:xfrm>
            <a:off x="4032350" y="3733200"/>
            <a:ext cx="3295500" cy="192600"/>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DD785E"/>
              </a:buClr>
              <a:buSzPts val="1200"/>
              <a:buFont typeface="Nunito"/>
              <a:buNone/>
            </a:pPr>
            <a:r>
              <a:rPr b="1" i="0" lang="en-GB" sz="1200" u="none" cap="none" strike="noStrike">
                <a:solidFill>
                  <a:srgbClr val="DD785E"/>
                </a:solidFill>
                <a:latin typeface="Nunito"/>
                <a:ea typeface="Nunito"/>
                <a:cs typeface="Nunito"/>
                <a:sym typeface="Nunito"/>
              </a:rPr>
              <a:t>Encoding Categorical Variables</a:t>
            </a:r>
            <a:endParaRPr b="0" i="0" sz="1200" u="none" cap="none" strike="noStrike">
              <a:solidFill>
                <a:schemeClr val="dk1"/>
              </a:solidFill>
              <a:latin typeface="Calibri"/>
              <a:ea typeface="Calibri"/>
              <a:cs typeface="Calibri"/>
              <a:sym typeface="Calibri"/>
            </a:endParaRPr>
          </a:p>
        </p:txBody>
      </p:sp>
      <p:sp>
        <p:nvSpPr>
          <p:cNvPr id="141" name="Google Shape;141;p20"/>
          <p:cNvSpPr/>
          <p:nvPr/>
        </p:nvSpPr>
        <p:spPr>
          <a:xfrm>
            <a:off x="4032349" y="4004221"/>
            <a:ext cx="4508301" cy="628204"/>
          </a:xfrm>
          <a:prstGeom prst="rect">
            <a:avLst/>
          </a:prstGeom>
          <a:noFill/>
          <a:ln>
            <a:noFill/>
          </a:ln>
        </p:spPr>
        <p:txBody>
          <a:bodyPr anchorCtr="0" anchor="t" bIns="28575" lIns="57150" spcFirstLastPara="1" rIns="57150" wrap="square" tIns="28575">
            <a:noAutofit/>
          </a:bodyPr>
          <a:lstStyle/>
          <a:p>
            <a:pPr indent="0" lvl="0" marL="0" marR="0" rtl="0" algn="l">
              <a:lnSpc>
                <a:spcPct val="160036"/>
              </a:lnSpc>
              <a:spcBef>
                <a:spcPts val="0"/>
              </a:spcBef>
              <a:spcAft>
                <a:spcPts val="0"/>
              </a:spcAft>
              <a:buClr>
                <a:srgbClr val="FFFFFF"/>
              </a:buClr>
              <a:buSzPts val="1000"/>
              <a:buFont typeface="PT Sans"/>
              <a:buNone/>
            </a:pPr>
            <a:r>
              <a:rPr b="0" i="0" lang="en-GB" sz="1000" u="none" cap="none" strike="noStrike">
                <a:solidFill>
                  <a:srgbClr val="FFFFFF"/>
                </a:solidFill>
                <a:latin typeface="PT Sans"/>
                <a:ea typeface="PT Sans"/>
                <a:cs typeface="PT Sans"/>
                <a:sym typeface="PT Sans"/>
              </a:rPr>
              <a:t>The categorical features, such as sex, designation, and unit, will be encoded using binary representations to enable their inclusion in the machine learning models.</a:t>
            </a:r>
            <a:endParaRPr b="0" i="0" sz="10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preencoded.png" id="147" name="Google Shape;147;p2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48" name="Google Shape;148;p21"/>
          <p:cNvSpPr/>
          <p:nvPr/>
        </p:nvSpPr>
        <p:spPr>
          <a:xfrm>
            <a:off x="0" y="0"/>
            <a:ext cx="9144000" cy="5144839"/>
          </a:xfrm>
          <a:prstGeom prst="rect">
            <a:avLst/>
          </a:prstGeom>
          <a:solidFill>
            <a:srgbClr val="00002E">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9" name="Google Shape;149;p21"/>
          <p:cNvSpPr/>
          <p:nvPr/>
        </p:nvSpPr>
        <p:spPr>
          <a:xfrm>
            <a:off x="1230436" y="357411"/>
            <a:ext cx="3058567" cy="382265"/>
          </a:xfrm>
          <a:prstGeom prst="rect">
            <a:avLst/>
          </a:prstGeom>
          <a:noFill/>
          <a:ln>
            <a:noFill/>
          </a:ln>
        </p:spPr>
        <p:txBody>
          <a:bodyPr anchorCtr="0" anchor="t" bIns="28575" lIns="57150" spcFirstLastPara="1" rIns="57150" wrap="square" tIns="28575">
            <a:noAutofit/>
          </a:bodyPr>
          <a:lstStyle/>
          <a:p>
            <a:pPr indent="0" lvl="0" marL="0" marR="0" rtl="0" algn="l">
              <a:lnSpc>
                <a:spcPct val="125019"/>
              </a:lnSpc>
              <a:spcBef>
                <a:spcPts val="0"/>
              </a:spcBef>
              <a:spcAft>
                <a:spcPts val="0"/>
              </a:spcAft>
              <a:buClr>
                <a:srgbClr val="FFFFFF"/>
              </a:buClr>
              <a:buSzPts val="2400"/>
              <a:buFont typeface="Nunito"/>
              <a:buNone/>
            </a:pPr>
            <a:r>
              <a:rPr b="1" i="0" lang="en-GB" sz="2400" u="none" cap="none" strike="noStrike">
                <a:solidFill>
                  <a:srgbClr val="FFFFFF"/>
                </a:solidFill>
                <a:latin typeface="Nunito"/>
                <a:ea typeface="Nunito"/>
                <a:cs typeface="Nunito"/>
                <a:sym typeface="Nunito"/>
              </a:rPr>
              <a:t>Model Evaluation</a:t>
            </a:r>
            <a:endParaRPr b="0" i="0" sz="2400" u="none" cap="none" strike="noStrike">
              <a:solidFill>
                <a:schemeClr val="dk1"/>
              </a:solidFill>
              <a:latin typeface="Calibri"/>
              <a:ea typeface="Calibri"/>
              <a:cs typeface="Calibri"/>
              <a:sym typeface="Calibri"/>
            </a:endParaRPr>
          </a:p>
        </p:txBody>
      </p:sp>
      <p:sp>
        <p:nvSpPr>
          <p:cNvPr id="150" name="Google Shape;150;p21"/>
          <p:cNvSpPr/>
          <p:nvPr/>
        </p:nvSpPr>
        <p:spPr>
          <a:xfrm>
            <a:off x="1230436" y="3101504"/>
            <a:ext cx="6683052" cy="16222"/>
          </a:xfrm>
          <a:prstGeom prst="rect">
            <a:avLst/>
          </a:prstGeom>
          <a:solidFill>
            <a:srgbClr val="262654"/>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1" name="Google Shape;151;p21"/>
          <p:cNvSpPr/>
          <p:nvPr/>
        </p:nvSpPr>
        <p:spPr>
          <a:xfrm>
            <a:off x="2860551" y="2646536"/>
            <a:ext cx="16222" cy="454967"/>
          </a:xfrm>
          <a:prstGeom prst="rect">
            <a:avLst/>
          </a:prstGeom>
          <a:solidFill>
            <a:srgbClr val="F2B42D"/>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2" name="Google Shape;152;p21"/>
          <p:cNvSpPr/>
          <p:nvPr/>
        </p:nvSpPr>
        <p:spPr>
          <a:xfrm>
            <a:off x="2722439" y="2955280"/>
            <a:ext cx="292447" cy="292447"/>
          </a:xfrm>
          <a:prstGeom prst="roundRect">
            <a:avLst>
              <a:gd fmla="val 80009" name="adj"/>
            </a:avLst>
          </a:prstGeom>
          <a:solidFill>
            <a:srgbClr val="00002E"/>
          </a:solidFill>
          <a:ln cap="flat" cmpd="sng" w="22850">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3" name="Google Shape;153;p21"/>
          <p:cNvSpPr/>
          <p:nvPr/>
        </p:nvSpPr>
        <p:spPr>
          <a:xfrm>
            <a:off x="2432875" y="2973625"/>
            <a:ext cx="798300" cy="382200"/>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F2B42D"/>
              </a:buClr>
              <a:buSzPts val="1400"/>
              <a:buFont typeface="Nunito"/>
              <a:buNone/>
            </a:pPr>
            <a:r>
              <a:rPr b="1" i="0" lang="en-GB" sz="1400" u="none" cap="none" strike="noStrike">
                <a:solidFill>
                  <a:srgbClr val="F2B42D"/>
                </a:solidFill>
                <a:latin typeface="Nunito"/>
                <a:ea typeface="Nunito"/>
                <a:cs typeface="Nunito"/>
                <a:sym typeface="Nunito"/>
              </a:rPr>
              <a:t>1</a:t>
            </a:r>
            <a:endParaRPr b="0" i="0" sz="1400" u="none" cap="none" strike="noStrike">
              <a:solidFill>
                <a:schemeClr val="dk1"/>
              </a:solidFill>
              <a:latin typeface="Calibri"/>
              <a:ea typeface="Calibri"/>
              <a:cs typeface="Calibri"/>
              <a:sym typeface="Calibri"/>
            </a:endParaRPr>
          </a:p>
        </p:txBody>
      </p:sp>
      <p:sp>
        <p:nvSpPr>
          <p:cNvPr id="154" name="Google Shape;154;p21"/>
          <p:cNvSpPr/>
          <p:nvPr/>
        </p:nvSpPr>
        <p:spPr>
          <a:xfrm>
            <a:off x="2104057" y="999604"/>
            <a:ext cx="1529283" cy="191096"/>
          </a:xfrm>
          <a:prstGeom prst="rect">
            <a:avLst/>
          </a:prstGeom>
          <a:noFill/>
          <a:ln>
            <a:noFill/>
          </a:ln>
        </p:spPr>
        <p:txBody>
          <a:bodyPr anchorCtr="0" anchor="t" bIns="28575" lIns="57150" spcFirstLastPara="1" rIns="57150" wrap="square" tIns="28575">
            <a:noAutofit/>
          </a:bodyPr>
          <a:lstStyle/>
          <a:p>
            <a:pPr indent="0" lvl="0" marL="0" marR="0" rtl="0" algn="ctr">
              <a:lnSpc>
                <a:spcPct val="124961"/>
              </a:lnSpc>
              <a:spcBef>
                <a:spcPts val="0"/>
              </a:spcBef>
              <a:spcAft>
                <a:spcPts val="0"/>
              </a:spcAft>
              <a:buClr>
                <a:srgbClr val="F2B42D"/>
              </a:buClr>
              <a:buSzPts val="1200"/>
              <a:buFont typeface="Nunito"/>
              <a:buNone/>
            </a:pPr>
            <a:r>
              <a:rPr b="1" i="0" lang="en-GB" sz="1200" u="none" cap="none" strike="noStrike">
                <a:solidFill>
                  <a:srgbClr val="F2B42D"/>
                </a:solidFill>
                <a:latin typeface="Nunito"/>
                <a:ea typeface="Nunito"/>
                <a:cs typeface="Nunito"/>
                <a:sym typeface="Nunito"/>
              </a:rPr>
              <a:t>Model Selection</a:t>
            </a:r>
            <a:endParaRPr b="0" i="0" sz="1200" u="none" cap="none" strike="noStrike">
              <a:solidFill>
                <a:schemeClr val="dk1"/>
              </a:solidFill>
              <a:latin typeface="Calibri"/>
              <a:ea typeface="Calibri"/>
              <a:cs typeface="Calibri"/>
              <a:sym typeface="Calibri"/>
            </a:endParaRPr>
          </a:p>
        </p:txBody>
      </p:sp>
      <p:sp>
        <p:nvSpPr>
          <p:cNvPr id="155" name="Google Shape;155;p21"/>
          <p:cNvSpPr/>
          <p:nvPr/>
        </p:nvSpPr>
        <p:spPr>
          <a:xfrm>
            <a:off x="1360364" y="1268686"/>
            <a:ext cx="3016672" cy="1247924"/>
          </a:xfrm>
          <a:prstGeom prst="rect">
            <a:avLst/>
          </a:prstGeom>
          <a:noFill/>
          <a:ln>
            <a:noFill/>
          </a:ln>
        </p:spPr>
        <p:txBody>
          <a:bodyPr anchorCtr="0" anchor="t" bIns="28575" lIns="57150" spcFirstLastPara="1" rIns="57150" wrap="square" tIns="28575">
            <a:noAutofit/>
          </a:bodyPr>
          <a:lstStyle/>
          <a:p>
            <a:pPr indent="0" lvl="0" marL="0" marR="0" rtl="0" algn="ctr">
              <a:lnSpc>
                <a:spcPct val="160048"/>
              </a:lnSpc>
              <a:spcBef>
                <a:spcPts val="0"/>
              </a:spcBef>
              <a:spcAft>
                <a:spcPts val="0"/>
              </a:spcAft>
              <a:buClr>
                <a:srgbClr val="FFFFFF"/>
              </a:buClr>
              <a:buSzPts val="1000"/>
              <a:buFont typeface="PT Sans"/>
              <a:buNone/>
            </a:pPr>
            <a:r>
              <a:rPr b="0" i="0" lang="en-GB" sz="1000" u="none" cap="none" strike="noStrike">
                <a:solidFill>
                  <a:srgbClr val="FFFFFF"/>
                </a:solidFill>
                <a:latin typeface="PT Sans"/>
                <a:ea typeface="PT Sans"/>
                <a:cs typeface="PT Sans"/>
                <a:sym typeface="PT Sans"/>
              </a:rPr>
              <a:t>A variety of regression models, including Ridge, Lasso, ElasticNet, Decision Tree, K-Nearest Neighbors, Multi-Layer Perceptron, Random Forest, Gradient Boosting, AdaBoost, and Support Vector Regression, will be tested to determine the best-performing model for predicting salaries.</a:t>
            </a:r>
            <a:endParaRPr b="0" i="0" sz="1000" u="none" cap="none" strike="noStrike">
              <a:solidFill>
                <a:schemeClr val="dk1"/>
              </a:solidFill>
              <a:latin typeface="Calibri"/>
              <a:ea typeface="Calibri"/>
              <a:cs typeface="Calibri"/>
              <a:sym typeface="Calibri"/>
            </a:endParaRPr>
          </a:p>
        </p:txBody>
      </p:sp>
      <p:sp>
        <p:nvSpPr>
          <p:cNvPr id="156" name="Google Shape;156;p21"/>
          <p:cNvSpPr/>
          <p:nvPr/>
        </p:nvSpPr>
        <p:spPr>
          <a:xfrm>
            <a:off x="4563814" y="3101504"/>
            <a:ext cx="16222" cy="454967"/>
          </a:xfrm>
          <a:prstGeom prst="rect">
            <a:avLst/>
          </a:prstGeom>
          <a:solidFill>
            <a:srgbClr val="D7425E"/>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7" name="Google Shape;157;p21"/>
          <p:cNvSpPr/>
          <p:nvPr/>
        </p:nvSpPr>
        <p:spPr>
          <a:xfrm>
            <a:off x="4425702" y="2955280"/>
            <a:ext cx="292447" cy="292447"/>
          </a:xfrm>
          <a:prstGeom prst="roundRect">
            <a:avLst>
              <a:gd fmla="val 80009" name="adj"/>
            </a:avLst>
          </a:prstGeom>
          <a:solidFill>
            <a:srgbClr val="00002E"/>
          </a:solidFill>
          <a:ln cap="flat" cmpd="sng" w="22850">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8" name="Google Shape;158;p21"/>
          <p:cNvSpPr/>
          <p:nvPr/>
        </p:nvSpPr>
        <p:spPr>
          <a:xfrm>
            <a:off x="4204525" y="3009575"/>
            <a:ext cx="685800" cy="292500"/>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D7425E"/>
              </a:buClr>
              <a:buSzPts val="1400"/>
              <a:buFont typeface="Nunito"/>
              <a:buNone/>
            </a:pPr>
            <a:r>
              <a:rPr b="1" i="0" lang="en-GB" sz="1400" u="none" cap="none" strike="noStrike">
                <a:solidFill>
                  <a:srgbClr val="D7425E"/>
                </a:solidFill>
                <a:latin typeface="Nunito"/>
                <a:ea typeface="Nunito"/>
                <a:cs typeface="Nunito"/>
                <a:sym typeface="Nunito"/>
              </a:rPr>
              <a:t>2</a:t>
            </a:r>
            <a:endParaRPr b="0" i="0" sz="1400" u="none" cap="none" strike="noStrike">
              <a:solidFill>
                <a:schemeClr val="dk1"/>
              </a:solidFill>
              <a:latin typeface="Calibri"/>
              <a:ea typeface="Calibri"/>
              <a:cs typeface="Calibri"/>
              <a:sym typeface="Calibri"/>
            </a:endParaRPr>
          </a:p>
        </p:txBody>
      </p:sp>
      <p:sp>
        <p:nvSpPr>
          <p:cNvPr id="159" name="Google Shape;159;p21"/>
          <p:cNvSpPr/>
          <p:nvPr/>
        </p:nvSpPr>
        <p:spPr>
          <a:xfrm>
            <a:off x="3322850" y="3686400"/>
            <a:ext cx="2499900" cy="191100"/>
          </a:xfrm>
          <a:prstGeom prst="rect">
            <a:avLst/>
          </a:prstGeom>
          <a:noFill/>
          <a:ln>
            <a:noFill/>
          </a:ln>
        </p:spPr>
        <p:txBody>
          <a:bodyPr anchorCtr="0" anchor="t" bIns="28575" lIns="57150" spcFirstLastPara="1" rIns="57150" wrap="square" tIns="28575">
            <a:noAutofit/>
          </a:bodyPr>
          <a:lstStyle/>
          <a:p>
            <a:pPr indent="0" lvl="0" marL="0" marR="0" rtl="0" algn="ctr">
              <a:lnSpc>
                <a:spcPct val="124961"/>
              </a:lnSpc>
              <a:spcBef>
                <a:spcPts val="0"/>
              </a:spcBef>
              <a:spcAft>
                <a:spcPts val="0"/>
              </a:spcAft>
              <a:buClr>
                <a:srgbClr val="D7425E"/>
              </a:buClr>
              <a:buSzPts val="1200"/>
              <a:buFont typeface="Nunito"/>
              <a:buNone/>
            </a:pPr>
            <a:r>
              <a:rPr b="1" i="0" lang="en-GB" sz="1200" u="none" cap="none" strike="noStrike">
                <a:solidFill>
                  <a:srgbClr val="D7425E"/>
                </a:solidFill>
                <a:latin typeface="Nunito"/>
                <a:ea typeface="Nunito"/>
                <a:cs typeface="Nunito"/>
                <a:sym typeface="Nunito"/>
              </a:rPr>
              <a:t>Performance Metrics</a:t>
            </a:r>
            <a:endParaRPr b="0" i="0" sz="1200" u="none" cap="none" strike="noStrike">
              <a:solidFill>
                <a:schemeClr val="dk1"/>
              </a:solidFill>
              <a:latin typeface="Calibri"/>
              <a:ea typeface="Calibri"/>
              <a:cs typeface="Calibri"/>
              <a:sym typeface="Calibri"/>
            </a:endParaRPr>
          </a:p>
        </p:txBody>
      </p:sp>
      <p:sp>
        <p:nvSpPr>
          <p:cNvPr id="160" name="Google Shape;160;p21"/>
          <p:cNvSpPr/>
          <p:nvPr/>
        </p:nvSpPr>
        <p:spPr>
          <a:xfrm>
            <a:off x="3063552" y="3955479"/>
            <a:ext cx="3016746" cy="831949"/>
          </a:xfrm>
          <a:prstGeom prst="rect">
            <a:avLst/>
          </a:prstGeom>
          <a:noFill/>
          <a:ln>
            <a:noFill/>
          </a:ln>
        </p:spPr>
        <p:txBody>
          <a:bodyPr anchorCtr="0" anchor="t" bIns="28575" lIns="57150" spcFirstLastPara="1" rIns="57150" wrap="square" tIns="28575">
            <a:noAutofit/>
          </a:bodyPr>
          <a:lstStyle/>
          <a:p>
            <a:pPr indent="0" lvl="0" marL="0" marR="0" rtl="0" algn="ctr">
              <a:lnSpc>
                <a:spcPct val="160048"/>
              </a:lnSpc>
              <a:spcBef>
                <a:spcPts val="0"/>
              </a:spcBef>
              <a:spcAft>
                <a:spcPts val="0"/>
              </a:spcAft>
              <a:buClr>
                <a:srgbClr val="FFFFFF"/>
              </a:buClr>
              <a:buSzPts val="1000"/>
              <a:buFont typeface="PT Sans"/>
              <a:buNone/>
            </a:pPr>
            <a:r>
              <a:rPr b="0" i="0" lang="en-GB" sz="1000" u="none" cap="none" strike="noStrike">
                <a:solidFill>
                  <a:srgbClr val="FFFFFF"/>
                </a:solidFill>
                <a:latin typeface="PT Sans"/>
                <a:ea typeface="PT Sans"/>
                <a:cs typeface="PT Sans"/>
                <a:sym typeface="PT Sans"/>
              </a:rPr>
              <a:t>The models will be evaluated using key performance metrics, such as Mean Squared Error (MSE) and R-squared, to assess their accuracy and ability to generalize to new, unseen data.</a:t>
            </a:r>
            <a:endParaRPr b="0" i="0" sz="1000" u="none" cap="none" strike="noStrike">
              <a:solidFill>
                <a:schemeClr val="dk1"/>
              </a:solidFill>
              <a:latin typeface="Calibri"/>
              <a:ea typeface="Calibri"/>
              <a:cs typeface="Calibri"/>
              <a:sym typeface="Calibri"/>
            </a:endParaRPr>
          </a:p>
        </p:txBody>
      </p:sp>
      <p:sp>
        <p:nvSpPr>
          <p:cNvPr id="161" name="Google Shape;161;p21"/>
          <p:cNvSpPr/>
          <p:nvPr/>
        </p:nvSpPr>
        <p:spPr>
          <a:xfrm>
            <a:off x="6267078" y="2646536"/>
            <a:ext cx="16222" cy="454967"/>
          </a:xfrm>
          <a:prstGeom prst="rect">
            <a:avLst/>
          </a:prstGeom>
          <a:solidFill>
            <a:srgbClr val="DD785E"/>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62" name="Google Shape;162;p21"/>
          <p:cNvSpPr/>
          <p:nvPr/>
        </p:nvSpPr>
        <p:spPr>
          <a:xfrm>
            <a:off x="6128966" y="2955280"/>
            <a:ext cx="292447" cy="292447"/>
          </a:xfrm>
          <a:prstGeom prst="roundRect">
            <a:avLst>
              <a:gd fmla="val 80009" name="adj"/>
            </a:avLst>
          </a:prstGeom>
          <a:solidFill>
            <a:srgbClr val="00002E"/>
          </a:solidFill>
          <a:ln cap="flat" cmpd="sng" w="22850">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63" name="Google Shape;163;p21"/>
          <p:cNvSpPr/>
          <p:nvPr/>
        </p:nvSpPr>
        <p:spPr>
          <a:xfrm>
            <a:off x="6005850" y="2941300"/>
            <a:ext cx="543600" cy="455100"/>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DD785E"/>
              </a:buClr>
              <a:buSzPts val="1400"/>
              <a:buFont typeface="Nunito"/>
              <a:buNone/>
            </a:pPr>
            <a:r>
              <a:rPr b="1" i="0" lang="en-GB" sz="1400" u="none" cap="none" strike="noStrike">
                <a:solidFill>
                  <a:srgbClr val="DD785E"/>
                </a:solidFill>
                <a:latin typeface="Nunito"/>
                <a:ea typeface="Nunito"/>
                <a:cs typeface="Nunito"/>
                <a:sym typeface="Nunito"/>
              </a:rPr>
              <a:t>3</a:t>
            </a:r>
            <a:endParaRPr b="0" i="0" sz="1400" u="none" cap="none" strike="noStrike">
              <a:solidFill>
                <a:schemeClr val="dk1"/>
              </a:solidFill>
              <a:latin typeface="Calibri"/>
              <a:ea typeface="Calibri"/>
              <a:cs typeface="Calibri"/>
              <a:sym typeface="Calibri"/>
            </a:endParaRPr>
          </a:p>
        </p:txBody>
      </p:sp>
      <p:sp>
        <p:nvSpPr>
          <p:cNvPr id="164" name="Google Shape;164;p21"/>
          <p:cNvSpPr/>
          <p:nvPr/>
        </p:nvSpPr>
        <p:spPr>
          <a:xfrm>
            <a:off x="5510510" y="1415579"/>
            <a:ext cx="1529283" cy="191096"/>
          </a:xfrm>
          <a:prstGeom prst="rect">
            <a:avLst/>
          </a:prstGeom>
          <a:noFill/>
          <a:ln>
            <a:noFill/>
          </a:ln>
        </p:spPr>
        <p:txBody>
          <a:bodyPr anchorCtr="0" anchor="t" bIns="28575" lIns="57150" spcFirstLastPara="1" rIns="57150" wrap="square" tIns="28575">
            <a:noAutofit/>
          </a:bodyPr>
          <a:lstStyle/>
          <a:p>
            <a:pPr indent="0" lvl="0" marL="0" marR="0" rtl="0" algn="ctr">
              <a:lnSpc>
                <a:spcPct val="124961"/>
              </a:lnSpc>
              <a:spcBef>
                <a:spcPts val="0"/>
              </a:spcBef>
              <a:spcAft>
                <a:spcPts val="0"/>
              </a:spcAft>
              <a:buClr>
                <a:srgbClr val="DD785E"/>
              </a:buClr>
              <a:buSzPts val="1200"/>
              <a:buFont typeface="Nunito"/>
              <a:buNone/>
            </a:pPr>
            <a:r>
              <a:rPr b="1" i="0" lang="en-GB" sz="1200" u="none" cap="none" strike="noStrike">
                <a:solidFill>
                  <a:srgbClr val="DD785E"/>
                </a:solidFill>
                <a:latin typeface="Nunito"/>
                <a:ea typeface="Nunito"/>
                <a:cs typeface="Nunito"/>
                <a:sym typeface="Nunito"/>
              </a:rPr>
              <a:t>Model Optimization</a:t>
            </a:r>
            <a:endParaRPr b="0" i="0" sz="1200" u="none" cap="none" strike="noStrike">
              <a:solidFill>
                <a:schemeClr val="dk1"/>
              </a:solidFill>
              <a:latin typeface="Calibri"/>
              <a:ea typeface="Calibri"/>
              <a:cs typeface="Calibri"/>
              <a:sym typeface="Calibri"/>
            </a:endParaRPr>
          </a:p>
        </p:txBody>
      </p:sp>
      <p:sp>
        <p:nvSpPr>
          <p:cNvPr id="165" name="Google Shape;165;p21"/>
          <p:cNvSpPr/>
          <p:nvPr/>
        </p:nvSpPr>
        <p:spPr>
          <a:xfrm>
            <a:off x="4766816" y="1684660"/>
            <a:ext cx="3016746" cy="831949"/>
          </a:xfrm>
          <a:prstGeom prst="rect">
            <a:avLst/>
          </a:prstGeom>
          <a:noFill/>
          <a:ln>
            <a:noFill/>
          </a:ln>
        </p:spPr>
        <p:txBody>
          <a:bodyPr anchorCtr="0" anchor="t" bIns="28575" lIns="57150" spcFirstLastPara="1" rIns="57150" wrap="square" tIns="28575">
            <a:noAutofit/>
          </a:bodyPr>
          <a:lstStyle/>
          <a:p>
            <a:pPr indent="0" lvl="0" marL="0" marR="0" rtl="0" algn="ctr">
              <a:lnSpc>
                <a:spcPct val="160048"/>
              </a:lnSpc>
              <a:spcBef>
                <a:spcPts val="0"/>
              </a:spcBef>
              <a:spcAft>
                <a:spcPts val="0"/>
              </a:spcAft>
              <a:buClr>
                <a:srgbClr val="FFFFFF"/>
              </a:buClr>
              <a:buSzPts val="1000"/>
              <a:buFont typeface="PT Sans"/>
              <a:buNone/>
            </a:pPr>
            <a:r>
              <a:rPr b="0" i="0" lang="en-GB" sz="1000" u="none" cap="none" strike="noStrike">
                <a:solidFill>
                  <a:srgbClr val="FFFFFF"/>
                </a:solidFill>
                <a:latin typeface="PT Sans"/>
                <a:ea typeface="PT Sans"/>
                <a:cs typeface="PT Sans"/>
                <a:sym typeface="PT Sans"/>
              </a:rPr>
              <a:t>The hyperparameters of the best-performing model will be tuned using techniques like grid search or random search to further improve its predictive capabilities.</a:t>
            </a:r>
            <a:endParaRPr b="0" i="0" sz="1000" u="none" cap="none" strike="noStrike">
              <a:solidFill>
                <a:schemeClr val="dk1"/>
              </a:solidFill>
              <a:latin typeface="Calibri"/>
              <a:ea typeface="Calibri"/>
              <a:cs typeface="Calibri"/>
              <a:sym typeface="Calibri"/>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preencoded.png" id="171" name="Google Shape;171;p2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72" name="Google Shape;172;p22"/>
          <p:cNvSpPr/>
          <p:nvPr/>
        </p:nvSpPr>
        <p:spPr>
          <a:xfrm>
            <a:off x="0" y="0"/>
            <a:ext cx="9144000" cy="5143500"/>
          </a:xfrm>
          <a:prstGeom prst="rect">
            <a:avLst/>
          </a:prstGeom>
          <a:solidFill>
            <a:srgbClr val="00002E">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173" name="Google Shape;173;p22"/>
          <p:cNvPicPr preferRelativeResize="0"/>
          <p:nvPr/>
        </p:nvPicPr>
        <p:blipFill rotWithShape="1">
          <a:blip r:embed="rId4">
            <a:alphaModFix/>
          </a:blip>
          <a:srcRect b="0" l="0" r="0" t="0"/>
          <a:stretch/>
        </p:blipFill>
        <p:spPr>
          <a:xfrm>
            <a:off x="0" y="0"/>
            <a:ext cx="3429000" cy="5143500"/>
          </a:xfrm>
          <a:prstGeom prst="rect">
            <a:avLst/>
          </a:prstGeom>
          <a:noFill/>
          <a:ln>
            <a:noFill/>
          </a:ln>
        </p:spPr>
      </p:pic>
      <p:pic>
        <p:nvPicPr>
          <p:cNvPr descr="preencoded.png" id="174" name="Google Shape;174;p22"/>
          <p:cNvPicPr preferRelativeResize="0"/>
          <p:nvPr/>
        </p:nvPicPr>
        <p:blipFill rotWithShape="1">
          <a:blip r:embed="rId5">
            <a:alphaModFix/>
          </a:blip>
          <a:srcRect b="0" l="0" r="0" t="0"/>
          <a:stretch/>
        </p:blipFill>
        <p:spPr>
          <a:xfrm>
            <a:off x="192881" y="1715839"/>
            <a:ext cx="3043238" cy="1711821"/>
          </a:xfrm>
          <a:prstGeom prst="rect">
            <a:avLst/>
          </a:prstGeom>
          <a:noFill/>
          <a:ln>
            <a:noFill/>
          </a:ln>
        </p:spPr>
      </p:pic>
      <p:sp>
        <p:nvSpPr>
          <p:cNvPr id="175" name="Google Shape;175;p22"/>
          <p:cNvSpPr/>
          <p:nvPr/>
        </p:nvSpPr>
        <p:spPr>
          <a:xfrm>
            <a:off x="3969025" y="335050"/>
            <a:ext cx="4445100" cy="807000"/>
          </a:xfrm>
          <a:prstGeom prst="rect">
            <a:avLst/>
          </a:prstGeom>
          <a:noFill/>
          <a:ln>
            <a:noFill/>
          </a:ln>
        </p:spPr>
        <p:txBody>
          <a:bodyPr anchorCtr="0" anchor="t" bIns="28575" lIns="57150" spcFirstLastPara="1" rIns="57150" wrap="square" tIns="28575">
            <a:noAutofit/>
          </a:bodyPr>
          <a:lstStyle/>
          <a:p>
            <a:pPr indent="0" lvl="0" marL="0" marR="0" rtl="0" algn="l">
              <a:lnSpc>
                <a:spcPct val="125010"/>
              </a:lnSpc>
              <a:spcBef>
                <a:spcPts val="0"/>
              </a:spcBef>
              <a:spcAft>
                <a:spcPts val="0"/>
              </a:spcAft>
              <a:buClr>
                <a:srgbClr val="FFFFFF"/>
              </a:buClr>
              <a:buSzPts val="2900"/>
              <a:buFont typeface="Nunito"/>
              <a:buNone/>
            </a:pPr>
            <a:r>
              <a:rPr b="1" i="0" lang="en-GB" sz="2900" u="none" cap="none" strike="noStrike">
                <a:solidFill>
                  <a:srgbClr val="FFFFFF"/>
                </a:solidFill>
                <a:latin typeface="Nunito"/>
                <a:ea typeface="Nunito"/>
                <a:cs typeface="Nunito"/>
                <a:sym typeface="Nunito"/>
              </a:rPr>
              <a:t>Best Performing Model</a:t>
            </a:r>
            <a:endParaRPr b="0" i="0" sz="2900" u="none" cap="none" strike="noStrike">
              <a:solidFill>
                <a:schemeClr val="dk1"/>
              </a:solidFill>
              <a:latin typeface="Calibri"/>
              <a:ea typeface="Calibri"/>
              <a:cs typeface="Calibri"/>
              <a:sym typeface="Calibri"/>
            </a:endParaRPr>
          </a:p>
        </p:txBody>
      </p:sp>
      <p:pic>
        <p:nvPicPr>
          <p:cNvPr descr="preencoded.png" id="176" name="Google Shape;176;p22"/>
          <p:cNvPicPr preferRelativeResize="0"/>
          <p:nvPr/>
        </p:nvPicPr>
        <p:blipFill rotWithShape="1">
          <a:blip r:embed="rId6">
            <a:alphaModFix/>
          </a:blip>
          <a:srcRect b="0" l="0" r="0" t="0"/>
          <a:stretch/>
        </p:blipFill>
        <p:spPr>
          <a:xfrm>
            <a:off x="3969023" y="1142061"/>
            <a:ext cx="385763" cy="385763"/>
          </a:xfrm>
          <a:prstGeom prst="rect">
            <a:avLst/>
          </a:prstGeom>
          <a:noFill/>
          <a:ln>
            <a:noFill/>
          </a:ln>
        </p:spPr>
      </p:pic>
      <p:sp>
        <p:nvSpPr>
          <p:cNvPr id="177" name="Google Shape;177;p22"/>
          <p:cNvSpPr/>
          <p:nvPr/>
        </p:nvSpPr>
        <p:spPr>
          <a:xfrm>
            <a:off x="3908675" y="1632038"/>
            <a:ext cx="2201700" cy="508500"/>
          </a:xfrm>
          <a:prstGeom prst="rect">
            <a:avLst/>
          </a:prstGeom>
          <a:noFill/>
          <a:ln>
            <a:noFill/>
          </a:ln>
        </p:spPr>
        <p:txBody>
          <a:bodyPr anchorCtr="0" anchor="t" bIns="28575" lIns="57150" spcFirstLastPara="1" rIns="57150" wrap="square" tIns="28575">
            <a:noAutofit/>
          </a:bodyPr>
          <a:lstStyle/>
          <a:p>
            <a:pPr indent="0" lvl="0" marL="0" marR="0" rtl="0" algn="l">
              <a:lnSpc>
                <a:spcPct val="125010"/>
              </a:lnSpc>
              <a:spcBef>
                <a:spcPts val="0"/>
              </a:spcBef>
              <a:spcAft>
                <a:spcPts val="0"/>
              </a:spcAft>
              <a:buClr>
                <a:srgbClr val="F2B42D"/>
              </a:buClr>
              <a:buSzPts val="1400"/>
              <a:buFont typeface="Nunito"/>
              <a:buNone/>
            </a:pPr>
            <a:r>
              <a:rPr b="1" i="0" lang="en-GB" sz="1400" u="none" cap="none" strike="noStrike">
                <a:solidFill>
                  <a:srgbClr val="F2B42D"/>
                </a:solidFill>
                <a:latin typeface="Nunito"/>
                <a:ea typeface="Nunito"/>
                <a:cs typeface="Nunito"/>
                <a:sym typeface="Nunito"/>
              </a:rPr>
              <a:t>Random Forest Regressor</a:t>
            </a:r>
            <a:endParaRPr b="0" i="0" sz="1400" u="none" cap="none" strike="noStrike">
              <a:solidFill>
                <a:schemeClr val="dk1"/>
              </a:solidFill>
              <a:latin typeface="Calibri"/>
              <a:ea typeface="Calibri"/>
              <a:cs typeface="Calibri"/>
              <a:sym typeface="Calibri"/>
            </a:endParaRPr>
          </a:p>
        </p:txBody>
      </p:sp>
      <p:sp>
        <p:nvSpPr>
          <p:cNvPr id="178" name="Google Shape;178;p22"/>
          <p:cNvSpPr/>
          <p:nvPr/>
        </p:nvSpPr>
        <p:spPr>
          <a:xfrm>
            <a:off x="3969025" y="2233026"/>
            <a:ext cx="2201700" cy="2643600"/>
          </a:xfrm>
          <a:prstGeom prst="rect">
            <a:avLst/>
          </a:prstGeom>
          <a:noFill/>
          <a:ln>
            <a:noFill/>
          </a:ln>
        </p:spPr>
        <p:txBody>
          <a:bodyPr anchorCtr="0" anchor="t" bIns="28575" lIns="57150" spcFirstLastPara="1" rIns="57150" wrap="square" tIns="28575">
            <a:noAutofit/>
          </a:bodyPr>
          <a:lstStyle/>
          <a:p>
            <a:pPr indent="0" lvl="0" marL="0" marR="0" rtl="0" algn="l">
              <a:lnSpc>
                <a:spcPct val="150000"/>
              </a:lnSpc>
              <a:spcBef>
                <a:spcPts val="0"/>
              </a:spcBef>
              <a:spcAft>
                <a:spcPts val="0"/>
              </a:spcAft>
              <a:buClr>
                <a:srgbClr val="FFFFFF"/>
              </a:buClr>
              <a:buSzPts val="1200"/>
              <a:buFont typeface="PT Sans"/>
              <a:buNone/>
            </a:pPr>
            <a:r>
              <a:rPr b="0" i="0" lang="en-GB" sz="1200" u="none" cap="none" strike="noStrike">
                <a:solidFill>
                  <a:srgbClr val="FFFFFF"/>
                </a:solidFill>
                <a:latin typeface="PT Sans"/>
                <a:ea typeface="PT Sans"/>
                <a:cs typeface="PT Sans"/>
                <a:sym typeface="PT Sans"/>
              </a:rPr>
              <a:t>The Random Forest Regressor model emerged as the best-performing model, with an R-squared value of 93.45%. This indicates that the model can explain 93.45% of the variance in the target variable, salary, making it a highly accurate and reliable predictor.</a:t>
            </a:r>
            <a:endParaRPr b="0" i="0" sz="1200" u="none" cap="none" strike="noStrike">
              <a:solidFill>
                <a:schemeClr val="dk1"/>
              </a:solidFill>
              <a:latin typeface="Calibri"/>
              <a:ea typeface="Calibri"/>
              <a:cs typeface="Calibri"/>
              <a:sym typeface="Calibri"/>
            </a:endParaRPr>
          </a:p>
        </p:txBody>
      </p:sp>
      <p:pic>
        <p:nvPicPr>
          <p:cNvPr descr="preencoded.png" id="179" name="Google Shape;179;p22"/>
          <p:cNvPicPr preferRelativeResize="0"/>
          <p:nvPr/>
        </p:nvPicPr>
        <p:blipFill rotWithShape="1">
          <a:blip r:embed="rId7">
            <a:alphaModFix/>
          </a:blip>
          <a:srcRect b="0" l="0" r="0" t="0"/>
          <a:stretch/>
        </p:blipFill>
        <p:spPr>
          <a:xfrm>
            <a:off x="6402214" y="1059361"/>
            <a:ext cx="385763" cy="385763"/>
          </a:xfrm>
          <a:prstGeom prst="rect">
            <a:avLst/>
          </a:prstGeom>
          <a:noFill/>
          <a:ln>
            <a:noFill/>
          </a:ln>
        </p:spPr>
      </p:pic>
      <p:sp>
        <p:nvSpPr>
          <p:cNvPr id="180" name="Google Shape;180;p22"/>
          <p:cNvSpPr/>
          <p:nvPr/>
        </p:nvSpPr>
        <p:spPr>
          <a:xfrm>
            <a:off x="6402225" y="1631974"/>
            <a:ext cx="1815300" cy="508500"/>
          </a:xfrm>
          <a:prstGeom prst="rect">
            <a:avLst/>
          </a:prstGeom>
          <a:noFill/>
          <a:ln>
            <a:noFill/>
          </a:ln>
        </p:spPr>
        <p:txBody>
          <a:bodyPr anchorCtr="0" anchor="t" bIns="28575" lIns="57150" spcFirstLastPara="1" rIns="57150" wrap="square" tIns="28575">
            <a:noAutofit/>
          </a:bodyPr>
          <a:lstStyle/>
          <a:p>
            <a:pPr indent="0" lvl="0" marL="0" marR="0" rtl="0" algn="l">
              <a:lnSpc>
                <a:spcPct val="125010"/>
              </a:lnSpc>
              <a:spcBef>
                <a:spcPts val="0"/>
              </a:spcBef>
              <a:spcAft>
                <a:spcPts val="0"/>
              </a:spcAft>
              <a:buClr>
                <a:srgbClr val="D7425E"/>
              </a:buClr>
              <a:buSzPts val="1400"/>
              <a:buFont typeface="Nunito"/>
              <a:buNone/>
            </a:pPr>
            <a:r>
              <a:rPr b="1" i="0" lang="en-GB" sz="1400" u="none" cap="none" strike="noStrike">
                <a:solidFill>
                  <a:srgbClr val="D7425E"/>
                </a:solidFill>
                <a:latin typeface="Nunito"/>
                <a:ea typeface="Nunito"/>
                <a:cs typeface="Nunito"/>
                <a:sym typeface="Nunito"/>
              </a:rPr>
              <a:t>R-squared: 93.45%</a:t>
            </a:r>
            <a:endParaRPr b="0" i="0" sz="1400" u="none" cap="none" strike="noStrike">
              <a:solidFill>
                <a:schemeClr val="dk1"/>
              </a:solidFill>
              <a:latin typeface="Calibri"/>
              <a:ea typeface="Calibri"/>
              <a:cs typeface="Calibri"/>
              <a:sym typeface="Calibri"/>
            </a:endParaRPr>
          </a:p>
        </p:txBody>
      </p:sp>
      <p:sp>
        <p:nvSpPr>
          <p:cNvPr id="181" name="Google Shape;181;p22"/>
          <p:cNvSpPr/>
          <p:nvPr/>
        </p:nvSpPr>
        <p:spPr>
          <a:xfrm>
            <a:off x="6402214" y="2233017"/>
            <a:ext cx="2201763" cy="1481435"/>
          </a:xfrm>
          <a:prstGeom prst="rect">
            <a:avLst/>
          </a:prstGeom>
          <a:noFill/>
          <a:ln>
            <a:noFill/>
          </a:ln>
        </p:spPr>
        <p:txBody>
          <a:bodyPr anchorCtr="0" anchor="t" bIns="28575" lIns="57150" spcFirstLastPara="1" rIns="57150" wrap="square" tIns="28575">
            <a:noAutofit/>
          </a:bodyPr>
          <a:lstStyle/>
          <a:p>
            <a:pPr indent="0" lvl="0" marL="0" marR="0" rtl="0" algn="l">
              <a:lnSpc>
                <a:spcPct val="159979"/>
              </a:lnSpc>
              <a:spcBef>
                <a:spcPts val="0"/>
              </a:spcBef>
              <a:spcAft>
                <a:spcPts val="0"/>
              </a:spcAft>
              <a:buClr>
                <a:srgbClr val="FFFFFF"/>
              </a:buClr>
              <a:buSzPts val="1200"/>
              <a:buFont typeface="PT Sans"/>
              <a:buNone/>
            </a:pPr>
            <a:r>
              <a:rPr b="0" i="0" lang="en-GB" sz="1200" u="none" cap="none" strike="noStrike">
                <a:solidFill>
                  <a:srgbClr val="FFFFFF"/>
                </a:solidFill>
                <a:latin typeface="PT Sans"/>
                <a:ea typeface="PT Sans"/>
                <a:cs typeface="PT Sans"/>
                <a:sym typeface="PT Sans"/>
              </a:rPr>
              <a:t>The high R-squared value demonstrates the model's strong predictive power and its ability to capture the key factors that influence the salaries of data professionals.</a:t>
            </a:r>
            <a:endParaRPr b="0" i="0" sz="1200" u="none" cap="none" strike="noStrike">
              <a:solidFill>
                <a:schemeClr val="dk1"/>
              </a:solidFill>
              <a:latin typeface="Calibri"/>
              <a:ea typeface="Calibri"/>
              <a:cs typeface="Calibri"/>
              <a:sym typeface="Calibri"/>
            </a:endParaRPr>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descr="preencoded.png" id="187" name="Google Shape;187;p2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88" name="Google Shape;188;p23"/>
          <p:cNvSpPr/>
          <p:nvPr/>
        </p:nvSpPr>
        <p:spPr>
          <a:xfrm>
            <a:off x="0" y="0"/>
            <a:ext cx="9144000" cy="5143500"/>
          </a:xfrm>
          <a:prstGeom prst="rect">
            <a:avLst/>
          </a:prstGeom>
          <a:solidFill>
            <a:srgbClr val="00002E">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189" name="Google Shape;189;p23"/>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90" name="Google Shape;190;p23"/>
          <p:cNvSpPr/>
          <p:nvPr/>
        </p:nvSpPr>
        <p:spPr>
          <a:xfrm>
            <a:off x="0" y="0"/>
            <a:ext cx="9144000" cy="5143500"/>
          </a:xfrm>
          <a:prstGeom prst="roundRect">
            <a:avLst>
              <a:gd fmla="val 7200" name="adj"/>
            </a:avLst>
          </a:prstGeom>
          <a:solidFill>
            <a:srgbClr val="00002E">
              <a:alpha val="80000"/>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91" name="Google Shape;191;p23"/>
          <p:cNvSpPr/>
          <p:nvPr/>
        </p:nvSpPr>
        <p:spPr>
          <a:xfrm>
            <a:off x="605433" y="827187"/>
            <a:ext cx="3630662" cy="453777"/>
          </a:xfrm>
          <a:prstGeom prst="rect">
            <a:avLst/>
          </a:prstGeom>
          <a:noFill/>
          <a:ln>
            <a:noFill/>
          </a:ln>
        </p:spPr>
        <p:txBody>
          <a:bodyPr anchorCtr="0" anchor="t" bIns="28575" lIns="57150" spcFirstLastPara="1" rIns="57150" wrap="square" tIns="28575">
            <a:noAutofit/>
          </a:bodyPr>
          <a:lstStyle/>
          <a:p>
            <a:pPr indent="0" lvl="0" marL="0" marR="0" rtl="0" algn="l">
              <a:lnSpc>
                <a:spcPct val="125010"/>
              </a:lnSpc>
              <a:spcBef>
                <a:spcPts val="0"/>
              </a:spcBef>
              <a:spcAft>
                <a:spcPts val="0"/>
              </a:spcAft>
              <a:buClr>
                <a:srgbClr val="FFFFFF"/>
              </a:buClr>
              <a:buSzPts val="2900"/>
              <a:buFont typeface="Nunito"/>
              <a:buNone/>
            </a:pPr>
            <a:r>
              <a:rPr b="1" i="0" lang="en-GB" sz="2900" u="none" cap="none" strike="noStrike">
                <a:solidFill>
                  <a:srgbClr val="FFFFFF"/>
                </a:solidFill>
                <a:latin typeface="Nunito"/>
                <a:ea typeface="Nunito"/>
                <a:cs typeface="Nunito"/>
                <a:sym typeface="Nunito"/>
              </a:rPr>
              <a:t>Implications</a:t>
            </a:r>
            <a:endParaRPr b="0" i="0" sz="2900" u="none" cap="none" strike="noStrike">
              <a:solidFill>
                <a:schemeClr val="dk1"/>
              </a:solidFill>
              <a:latin typeface="Calibri"/>
              <a:ea typeface="Calibri"/>
              <a:cs typeface="Calibri"/>
              <a:sym typeface="Calibri"/>
            </a:endParaRPr>
          </a:p>
        </p:txBody>
      </p:sp>
      <p:pic>
        <p:nvPicPr>
          <p:cNvPr descr="preencoded.png" id="192" name="Google Shape;192;p23"/>
          <p:cNvPicPr preferRelativeResize="0"/>
          <p:nvPr/>
        </p:nvPicPr>
        <p:blipFill rotWithShape="1">
          <a:blip r:embed="rId5">
            <a:alphaModFix/>
          </a:blip>
          <a:srcRect b="0" l="0" r="0" t="0"/>
          <a:stretch/>
        </p:blipFill>
        <p:spPr>
          <a:xfrm>
            <a:off x="605433" y="1512391"/>
            <a:ext cx="3966493" cy="617190"/>
          </a:xfrm>
          <a:prstGeom prst="rect">
            <a:avLst/>
          </a:prstGeom>
          <a:noFill/>
          <a:ln>
            <a:noFill/>
          </a:ln>
        </p:spPr>
      </p:pic>
      <p:sp>
        <p:nvSpPr>
          <p:cNvPr id="193" name="Google Shape;193;p23"/>
          <p:cNvSpPr/>
          <p:nvPr/>
        </p:nvSpPr>
        <p:spPr>
          <a:xfrm>
            <a:off x="759693" y="2361009"/>
            <a:ext cx="1815331" cy="226963"/>
          </a:xfrm>
          <a:prstGeom prst="rect">
            <a:avLst/>
          </a:prstGeom>
          <a:noFill/>
          <a:ln>
            <a:noFill/>
          </a:ln>
        </p:spPr>
        <p:txBody>
          <a:bodyPr anchorCtr="0" anchor="t" bIns="28575" lIns="57150" spcFirstLastPara="1" rIns="57150" wrap="square" tIns="28575">
            <a:noAutofit/>
          </a:bodyPr>
          <a:lstStyle/>
          <a:p>
            <a:pPr indent="0" lvl="0" marL="0" marR="0" rtl="0" algn="l">
              <a:lnSpc>
                <a:spcPct val="125010"/>
              </a:lnSpc>
              <a:spcBef>
                <a:spcPts val="0"/>
              </a:spcBef>
              <a:spcAft>
                <a:spcPts val="0"/>
              </a:spcAft>
              <a:buClr>
                <a:srgbClr val="F2B42D"/>
              </a:buClr>
              <a:buSzPts val="1400"/>
              <a:buFont typeface="Nunito"/>
              <a:buNone/>
            </a:pPr>
            <a:r>
              <a:rPr b="1" i="0" lang="en-GB" sz="1400" u="none" cap="none" strike="noStrike">
                <a:solidFill>
                  <a:srgbClr val="F2B42D"/>
                </a:solidFill>
                <a:latin typeface="Nunito"/>
                <a:ea typeface="Nunito"/>
                <a:cs typeface="Nunito"/>
                <a:sym typeface="Nunito"/>
              </a:rPr>
              <a:t>For Employers</a:t>
            </a:r>
            <a:endParaRPr b="0" i="0" sz="1400" u="none" cap="none" strike="noStrike">
              <a:solidFill>
                <a:schemeClr val="dk1"/>
              </a:solidFill>
              <a:latin typeface="Calibri"/>
              <a:ea typeface="Calibri"/>
              <a:cs typeface="Calibri"/>
              <a:sym typeface="Calibri"/>
            </a:endParaRPr>
          </a:p>
        </p:txBody>
      </p:sp>
      <p:sp>
        <p:nvSpPr>
          <p:cNvPr id="194" name="Google Shape;194;p23"/>
          <p:cNvSpPr/>
          <p:nvPr/>
        </p:nvSpPr>
        <p:spPr>
          <a:xfrm>
            <a:off x="759693" y="2680543"/>
            <a:ext cx="3657972" cy="1481435"/>
          </a:xfrm>
          <a:prstGeom prst="rect">
            <a:avLst/>
          </a:prstGeom>
          <a:noFill/>
          <a:ln>
            <a:noFill/>
          </a:ln>
        </p:spPr>
        <p:txBody>
          <a:bodyPr anchorCtr="0" anchor="t" bIns="28575" lIns="57150" spcFirstLastPara="1" rIns="57150" wrap="square" tIns="28575">
            <a:noAutofit/>
          </a:bodyPr>
          <a:lstStyle/>
          <a:p>
            <a:pPr indent="0" lvl="0" marL="0" marR="0" rtl="0" algn="l">
              <a:lnSpc>
                <a:spcPct val="159979"/>
              </a:lnSpc>
              <a:spcBef>
                <a:spcPts val="0"/>
              </a:spcBef>
              <a:spcAft>
                <a:spcPts val="0"/>
              </a:spcAft>
              <a:buClr>
                <a:srgbClr val="FFFFFF"/>
              </a:buClr>
              <a:buSzPts val="1200"/>
              <a:buFont typeface="PT Sans"/>
              <a:buNone/>
            </a:pPr>
            <a:r>
              <a:rPr b="0" i="0" lang="en-GB" sz="1200" u="none" cap="none" strike="noStrike">
                <a:solidFill>
                  <a:srgbClr val="FFFFFF"/>
                </a:solidFill>
                <a:latin typeface="PT Sans"/>
                <a:ea typeface="PT Sans"/>
                <a:cs typeface="PT Sans"/>
                <a:sym typeface="PT Sans"/>
              </a:rPr>
              <a:t>The developed model can be used by employers to predict the salaries of data professionals based on their characteristics, such as age, experience, and designation. This can help employers set competitive and justified salaries, ensuring they can attract and retain top talent in the data field.</a:t>
            </a:r>
            <a:endParaRPr b="0" i="0" sz="1200" u="none" cap="none" strike="noStrike">
              <a:solidFill>
                <a:schemeClr val="dk1"/>
              </a:solidFill>
              <a:latin typeface="Calibri"/>
              <a:ea typeface="Calibri"/>
              <a:cs typeface="Calibri"/>
              <a:sym typeface="Calibri"/>
            </a:endParaRPr>
          </a:p>
        </p:txBody>
      </p:sp>
      <p:pic>
        <p:nvPicPr>
          <p:cNvPr descr="preencoded.png" id="195" name="Google Shape;195;p23"/>
          <p:cNvPicPr preferRelativeResize="0"/>
          <p:nvPr/>
        </p:nvPicPr>
        <p:blipFill rotWithShape="1">
          <a:blip r:embed="rId6">
            <a:alphaModFix/>
          </a:blip>
          <a:srcRect b="0" l="0" r="0" t="0"/>
          <a:stretch/>
        </p:blipFill>
        <p:spPr>
          <a:xfrm>
            <a:off x="4571926" y="1512391"/>
            <a:ext cx="3966567" cy="617190"/>
          </a:xfrm>
          <a:prstGeom prst="rect">
            <a:avLst/>
          </a:prstGeom>
          <a:noFill/>
          <a:ln>
            <a:noFill/>
          </a:ln>
        </p:spPr>
      </p:pic>
      <p:sp>
        <p:nvSpPr>
          <p:cNvPr id="196" name="Google Shape;196;p23"/>
          <p:cNvSpPr/>
          <p:nvPr/>
        </p:nvSpPr>
        <p:spPr>
          <a:xfrm>
            <a:off x="4726186" y="2361009"/>
            <a:ext cx="1815331" cy="226963"/>
          </a:xfrm>
          <a:prstGeom prst="rect">
            <a:avLst/>
          </a:prstGeom>
          <a:noFill/>
          <a:ln>
            <a:noFill/>
          </a:ln>
        </p:spPr>
        <p:txBody>
          <a:bodyPr anchorCtr="0" anchor="t" bIns="28575" lIns="57150" spcFirstLastPara="1" rIns="57150" wrap="square" tIns="28575">
            <a:noAutofit/>
          </a:bodyPr>
          <a:lstStyle/>
          <a:p>
            <a:pPr indent="0" lvl="0" marL="0" marR="0" rtl="0" algn="l">
              <a:lnSpc>
                <a:spcPct val="125010"/>
              </a:lnSpc>
              <a:spcBef>
                <a:spcPts val="0"/>
              </a:spcBef>
              <a:spcAft>
                <a:spcPts val="0"/>
              </a:spcAft>
              <a:buClr>
                <a:srgbClr val="D7425E"/>
              </a:buClr>
              <a:buSzPts val="1400"/>
              <a:buFont typeface="Nunito"/>
              <a:buNone/>
            </a:pPr>
            <a:r>
              <a:rPr b="1" i="0" lang="en-GB" sz="1400" u="none" cap="none" strike="noStrike">
                <a:solidFill>
                  <a:srgbClr val="D7425E"/>
                </a:solidFill>
                <a:latin typeface="Nunito"/>
                <a:ea typeface="Nunito"/>
                <a:cs typeface="Nunito"/>
                <a:sym typeface="Nunito"/>
              </a:rPr>
              <a:t>For Job Seekers</a:t>
            </a:r>
            <a:endParaRPr b="0" i="0" sz="1400" u="none" cap="none" strike="noStrike">
              <a:solidFill>
                <a:schemeClr val="dk1"/>
              </a:solidFill>
              <a:latin typeface="Calibri"/>
              <a:ea typeface="Calibri"/>
              <a:cs typeface="Calibri"/>
              <a:sym typeface="Calibri"/>
            </a:endParaRPr>
          </a:p>
        </p:txBody>
      </p:sp>
      <p:sp>
        <p:nvSpPr>
          <p:cNvPr id="197" name="Google Shape;197;p23"/>
          <p:cNvSpPr/>
          <p:nvPr/>
        </p:nvSpPr>
        <p:spPr>
          <a:xfrm>
            <a:off x="4726186" y="2680543"/>
            <a:ext cx="3658046" cy="1234529"/>
          </a:xfrm>
          <a:prstGeom prst="rect">
            <a:avLst/>
          </a:prstGeom>
          <a:noFill/>
          <a:ln>
            <a:noFill/>
          </a:ln>
        </p:spPr>
        <p:txBody>
          <a:bodyPr anchorCtr="0" anchor="t" bIns="28575" lIns="57150" spcFirstLastPara="1" rIns="57150" wrap="square" tIns="28575">
            <a:noAutofit/>
          </a:bodyPr>
          <a:lstStyle/>
          <a:p>
            <a:pPr indent="0" lvl="0" marL="0" marR="0" rtl="0" algn="l">
              <a:lnSpc>
                <a:spcPct val="159979"/>
              </a:lnSpc>
              <a:spcBef>
                <a:spcPts val="0"/>
              </a:spcBef>
              <a:spcAft>
                <a:spcPts val="0"/>
              </a:spcAft>
              <a:buClr>
                <a:srgbClr val="FFFFFF"/>
              </a:buClr>
              <a:buSzPts val="1200"/>
              <a:buFont typeface="PT Sans"/>
              <a:buNone/>
            </a:pPr>
            <a:r>
              <a:rPr b="0" i="0" lang="en-GB" sz="1200" u="none" cap="none" strike="noStrike">
                <a:solidFill>
                  <a:srgbClr val="FFFFFF"/>
                </a:solidFill>
                <a:latin typeface="PT Sans"/>
                <a:ea typeface="PT Sans"/>
                <a:cs typeface="PT Sans"/>
                <a:sym typeface="PT Sans"/>
              </a:rPr>
              <a:t>Job seekers can utilize the insights from this analysis to better understand the expected salary range for data-related roles, based on factors like their qualifications, experience, and the company's designation. This can inform their salary negotiations and career decisions.</a:t>
            </a:r>
            <a:endParaRPr b="0" i="0" sz="1200" u="none" cap="none" strike="noStrike">
              <a:solidFill>
                <a:schemeClr val="dk1"/>
              </a:solidFill>
              <a:latin typeface="Calibri"/>
              <a:ea typeface="Calibri"/>
              <a:cs typeface="Calibri"/>
              <a:sym typeface="Calibri"/>
            </a:endParaRPr>
          </a:p>
        </p:txBody>
      </p:sp>
    </p:spTree>
  </p:cSld>
  <p:clrMapOvr>
    <a:masterClrMapping/>
  </p:clrMapOvr>
  <p:transition spd="med">
    <p:push dir="r"/>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