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A02A0-9B68-7A46-A23A-5B37787E34AE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FF98E-93DA-4D4E-A197-6347707CD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1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480661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Introduction to Parkinson's Disease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68856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Parkinson's disease is a chronic, progressive neurological disorder that primarily affects the motor system. It is characterized by the gradual loss of dopaminergic neurons in the brain, leading to tremors, muscle stiffness, and impaired movement.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87993"/>
            <a:ext cx="948892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Importance of Early Intervention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226707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DED6FF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4488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Slower Progression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2929295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Early detection and treatment can help slow the progression of Parkinson's disease, preserving motor function and quality of life for longer.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226707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DED6FF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448878"/>
            <a:ext cx="432673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Better Symptom Management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2929295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Prompt intervention allows for more effective management of initial motor and non-motor symptoms, improving daily functioning and independence.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DED6FF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5017413"/>
            <a:ext cx="367426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Neuroprotective Potential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497830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Emerging therapies may have the ability to slow or even halt the underlying neurodegeneration in Parkinson's if administered early enough.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DED6FF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Personalized Care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497830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Early diagnosis enables a tailored, multidisciplinary approach to treatment, addressing the unique needs and symptoms of each individual patient.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568059"/>
            <a:ext cx="783431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Symptoms and Progression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93394" y="3706773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Early symptoms include tremors, rigidity, and bradykinesia (slowness of movement).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4150995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As the disease progresses, postural instability, gait disturbances, and cognitive impairments may develop.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950619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Parkinson's is marked by a gradual worsening of motor symptoms, often over many years, as more dopamine-producing neurons are lost.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445901"/>
            <a:ext cx="738497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Diagnosis and Assessment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675001" y="3473529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Clinical evaluation by a neurologist, including a detailed medical history and physical examination.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675001" y="4273153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Neuropsychological testing to assess cognitive function, mood, and behavior changes associated with Parkinson's.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675001" y="5072777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Dopamine transporter imaging, such as SPECT or PET scans, to measure the loss of dopaminergic neurons in the brain.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884878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Neurological Examination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360687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comprehensive neurological exam is crucial in diagnosing Parkinson's disease. The examiner will assess motor function, reflexes, and coordination to identify characteristic signs like tremors, rigidity, and bradykinesia.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33199" y="527839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exam may also involve testing sensory perception, cranial nerve function, and cognitive abilities to rule out other neurological conditions.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577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110264" y="602575"/>
            <a:ext cx="5690711" cy="6848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93"/>
              </a:lnSpc>
              <a:buNone/>
            </a:pPr>
            <a:r>
              <a:rPr lang="en-US" sz="431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Imaging Techniques</a:t>
            </a:r>
            <a:endParaRPr lang="en-US" sz="431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264" y="1725692"/>
            <a:ext cx="3250763" cy="200906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110264" y="4008596"/>
            <a:ext cx="3250763" cy="6848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96"/>
              </a:lnSpc>
              <a:buNone/>
            </a:pPr>
            <a:r>
              <a:rPr lang="en-US" sz="215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Magnetic Resonance Imaging (MRI)</a:t>
            </a:r>
            <a:endParaRPr lang="en-US" sz="2157" dirty="0"/>
          </a:p>
        </p:txBody>
      </p:sp>
      <p:sp>
        <p:nvSpPr>
          <p:cNvPr id="7" name="Text 4"/>
          <p:cNvSpPr/>
          <p:nvPr/>
        </p:nvSpPr>
        <p:spPr>
          <a:xfrm>
            <a:off x="2110264" y="4824889"/>
            <a:ext cx="3250763" cy="24544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1"/>
              </a:lnSpc>
              <a:buNone/>
            </a:pPr>
            <a:r>
              <a:rPr lang="en-US" sz="1726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MRI scans can detect structural changes in the brain associated with Parkinson's, such as reduced volume in certain regions. This helps rule out other conditions and supports the clinical diagnosis.</a:t>
            </a:r>
            <a:endParaRPr lang="en-US" sz="1726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759" y="1725692"/>
            <a:ext cx="3250763" cy="200906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89759" y="4008596"/>
            <a:ext cx="3250763" cy="6848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96"/>
              </a:lnSpc>
              <a:buNone/>
            </a:pPr>
            <a:r>
              <a:rPr lang="en-US" sz="215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Positron Emission Tomography (PET)</a:t>
            </a:r>
            <a:endParaRPr lang="en-US" sz="2157" dirty="0"/>
          </a:p>
        </p:txBody>
      </p:sp>
      <p:sp>
        <p:nvSpPr>
          <p:cNvPr id="10" name="Text 6"/>
          <p:cNvSpPr/>
          <p:nvPr/>
        </p:nvSpPr>
        <p:spPr>
          <a:xfrm>
            <a:off x="5689759" y="4824889"/>
            <a:ext cx="3250763" cy="28051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1"/>
              </a:lnSpc>
              <a:buNone/>
            </a:pPr>
            <a:r>
              <a:rPr lang="en-US" sz="1726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PET scans measure the activity of dopamine-producing neurons, allowing clinicians to visualize the progressive loss of these cells as Parkinson's advances. This provides an objective assessment of disease stage.</a:t>
            </a:r>
            <a:endParaRPr lang="en-US" sz="1726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9254" y="1725692"/>
            <a:ext cx="3250883" cy="200918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69254" y="4008715"/>
            <a:ext cx="3250883" cy="6848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96"/>
              </a:lnSpc>
              <a:buNone/>
            </a:pPr>
            <a:r>
              <a:rPr lang="en-US" sz="215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Dopamine Transporter Imaging</a:t>
            </a:r>
            <a:endParaRPr lang="en-US" sz="2157" dirty="0"/>
          </a:p>
        </p:txBody>
      </p:sp>
      <p:sp>
        <p:nvSpPr>
          <p:cNvPr id="13" name="Text 8"/>
          <p:cNvSpPr/>
          <p:nvPr/>
        </p:nvSpPr>
        <p:spPr>
          <a:xfrm>
            <a:off x="9269254" y="4825008"/>
            <a:ext cx="3250883" cy="24544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1"/>
              </a:lnSpc>
              <a:buNone/>
            </a:pPr>
            <a:r>
              <a:rPr lang="en-US" sz="1726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DaTscans and other dopamine transporter imaging techniques can detect the depletion of dopamine neurons, aiding early Parkinson's diagnosis before significant motor symptoms appear.</a:t>
            </a:r>
            <a:endParaRPr lang="en-US" sz="1726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795099"/>
            <a:ext cx="909518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Biomarkers and Genetic Factors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044898"/>
            <a:ext cx="22320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Biomarkers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2614255"/>
            <a:ext cx="2232065" cy="39094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Researchers are exploring biological markers, or biomarkers, that can help detect Parkinson's disease earlier. These include changes in protein levels, metabolites, and gene expression patterns in the body.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819650" y="2044898"/>
            <a:ext cx="22320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Genetic Links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4819650" y="2614255"/>
            <a:ext cx="2232065" cy="4620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While Parkinson's is primarily a sporadic disorder, certain genetic mutations have been linked to increased risk. Identifying these genetic factors can aid in earlier diagnosis and personalized treatment approaches.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601307" y="2044898"/>
            <a:ext cx="22320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Cerebrospinal Fluid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01307" y="2961442"/>
            <a:ext cx="2232065" cy="42648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Analysis of cerebrospinal fluid can reveal Parkinson's-associated proteins like alpha-synuclein and DJ-1, which may serve as valuable diagnostic biomarkers when combined with other clinical assessments.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0382964" y="2044898"/>
            <a:ext cx="22320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Blood-based Markers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0382964" y="2961442"/>
            <a:ext cx="2232065" cy="42648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Blood tests that measure inflammatory markers, oxidative stress indicators, and other Parkinson's-related molecules hold promise for non-invasive, cost-effective screening and early detection of the disease.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386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320052" y="578287"/>
            <a:ext cx="8192214" cy="6572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75"/>
              </a:lnSpc>
              <a:buNone/>
            </a:pPr>
            <a:r>
              <a:rPr lang="en-US" sz="414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Early Detection and Screening</a:t>
            </a:r>
            <a:endParaRPr lang="en-US" sz="4140" dirty="0"/>
          </a:p>
        </p:txBody>
      </p:sp>
      <p:sp>
        <p:nvSpPr>
          <p:cNvPr id="5" name="Shape 3"/>
          <p:cNvSpPr/>
          <p:nvPr/>
        </p:nvSpPr>
        <p:spPr>
          <a:xfrm>
            <a:off x="7294126" y="1656040"/>
            <a:ext cx="42029" cy="5997059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6" name="Shape 4"/>
          <p:cNvSpPr/>
          <p:nvPr/>
        </p:nvSpPr>
        <p:spPr>
          <a:xfrm>
            <a:off x="6342459" y="2035909"/>
            <a:ext cx="736044" cy="42029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7" name="Shape 5"/>
          <p:cNvSpPr/>
          <p:nvPr/>
        </p:nvSpPr>
        <p:spPr>
          <a:xfrm>
            <a:off x="7078504" y="1820347"/>
            <a:ext cx="473154" cy="473154"/>
          </a:xfrm>
          <a:prstGeom prst="roundRect">
            <a:avLst>
              <a:gd name="adj" fmla="val 26670"/>
            </a:avLst>
          </a:prstGeom>
          <a:solidFill>
            <a:srgbClr val="DED6FF"/>
          </a:solidFill>
          <a:ln/>
        </p:spPr>
      </p:sp>
      <p:sp>
        <p:nvSpPr>
          <p:cNvPr id="8" name="Text 6"/>
          <p:cNvSpPr/>
          <p:nvPr/>
        </p:nvSpPr>
        <p:spPr>
          <a:xfrm>
            <a:off x="7244715" y="1859756"/>
            <a:ext cx="140732" cy="3943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05"/>
              </a:lnSpc>
              <a:buNone/>
            </a:pPr>
            <a:r>
              <a:rPr lang="en-US" sz="248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484" dirty="0"/>
          </a:p>
        </p:txBody>
      </p:sp>
      <p:sp>
        <p:nvSpPr>
          <p:cNvPr id="9" name="Text 7"/>
          <p:cNvSpPr/>
          <p:nvPr/>
        </p:nvSpPr>
        <p:spPr>
          <a:xfrm>
            <a:off x="3156942" y="1866305"/>
            <a:ext cx="3001447" cy="3286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588"/>
              </a:lnSpc>
              <a:buNone/>
            </a:pPr>
            <a:r>
              <a:rPr lang="en-US" sz="207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Prodromal Symptoms</a:t>
            </a:r>
            <a:endParaRPr lang="en-US" sz="2070" dirty="0"/>
          </a:p>
        </p:txBody>
      </p:sp>
      <p:sp>
        <p:nvSpPr>
          <p:cNvPr id="10" name="Text 8"/>
          <p:cNvSpPr/>
          <p:nvPr/>
        </p:nvSpPr>
        <p:spPr>
          <a:xfrm>
            <a:off x="2320052" y="2321004"/>
            <a:ext cx="3838337" cy="20181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sz="1656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Early non-motor symptoms like anosmia (loss of smell), REM sleep behavior disorder, and constipation can precede the onset of Parkinson's motor signs by years, enabling earlier detection.</a:t>
            </a:r>
            <a:endParaRPr lang="en-US" sz="1656" dirty="0"/>
          </a:p>
        </p:txBody>
      </p:sp>
      <p:sp>
        <p:nvSpPr>
          <p:cNvPr id="11" name="Shape 9"/>
          <p:cNvSpPr/>
          <p:nvPr/>
        </p:nvSpPr>
        <p:spPr>
          <a:xfrm>
            <a:off x="7551658" y="3087350"/>
            <a:ext cx="736044" cy="42029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12" name="Shape 10"/>
          <p:cNvSpPr/>
          <p:nvPr/>
        </p:nvSpPr>
        <p:spPr>
          <a:xfrm>
            <a:off x="7078504" y="2871788"/>
            <a:ext cx="473154" cy="473154"/>
          </a:xfrm>
          <a:prstGeom prst="roundRect">
            <a:avLst>
              <a:gd name="adj" fmla="val 26670"/>
            </a:avLst>
          </a:prstGeom>
          <a:solidFill>
            <a:srgbClr val="DED6FF"/>
          </a:solidFill>
          <a:ln/>
        </p:spPr>
      </p:sp>
      <p:sp>
        <p:nvSpPr>
          <p:cNvPr id="13" name="Text 11"/>
          <p:cNvSpPr/>
          <p:nvPr/>
        </p:nvSpPr>
        <p:spPr>
          <a:xfrm>
            <a:off x="7217926" y="2911197"/>
            <a:ext cx="194310" cy="3943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05"/>
              </a:lnSpc>
              <a:buNone/>
            </a:pPr>
            <a:r>
              <a:rPr lang="en-US" sz="248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484" dirty="0"/>
          </a:p>
        </p:txBody>
      </p:sp>
      <p:sp>
        <p:nvSpPr>
          <p:cNvPr id="14" name="Text 12"/>
          <p:cNvSpPr/>
          <p:nvPr/>
        </p:nvSpPr>
        <p:spPr>
          <a:xfrm>
            <a:off x="8471773" y="2917746"/>
            <a:ext cx="2628900" cy="3286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8"/>
              </a:lnSpc>
              <a:buNone/>
            </a:pPr>
            <a:r>
              <a:rPr lang="en-US" sz="207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Genetic Testing</a:t>
            </a:r>
            <a:endParaRPr lang="en-US" sz="2070" dirty="0"/>
          </a:p>
        </p:txBody>
      </p:sp>
      <p:sp>
        <p:nvSpPr>
          <p:cNvPr id="15" name="Text 13"/>
          <p:cNvSpPr/>
          <p:nvPr/>
        </p:nvSpPr>
        <p:spPr>
          <a:xfrm>
            <a:off x="8471773" y="3372445"/>
            <a:ext cx="3838456" cy="20181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6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Genetic screening for known Parkinson's risk mutations allows identification of individuals predisposed to the disease, facilitating proactive monitoring and preventative interventions.</a:t>
            </a:r>
            <a:endParaRPr lang="en-US" sz="1656" dirty="0"/>
          </a:p>
        </p:txBody>
      </p:sp>
      <p:sp>
        <p:nvSpPr>
          <p:cNvPr id="16" name="Shape 14"/>
          <p:cNvSpPr/>
          <p:nvPr/>
        </p:nvSpPr>
        <p:spPr>
          <a:xfrm>
            <a:off x="6342459" y="5139511"/>
            <a:ext cx="736044" cy="42029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17" name="Shape 15"/>
          <p:cNvSpPr/>
          <p:nvPr/>
        </p:nvSpPr>
        <p:spPr>
          <a:xfrm>
            <a:off x="7078504" y="4923949"/>
            <a:ext cx="473154" cy="473154"/>
          </a:xfrm>
          <a:prstGeom prst="roundRect">
            <a:avLst>
              <a:gd name="adj" fmla="val 26670"/>
            </a:avLst>
          </a:prstGeom>
          <a:solidFill>
            <a:srgbClr val="DED6FF"/>
          </a:solidFill>
          <a:ln/>
        </p:spPr>
      </p:sp>
      <p:sp>
        <p:nvSpPr>
          <p:cNvPr id="18" name="Text 16"/>
          <p:cNvSpPr/>
          <p:nvPr/>
        </p:nvSpPr>
        <p:spPr>
          <a:xfrm>
            <a:off x="7217926" y="4963358"/>
            <a:ext cx="194310" cy="3943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05"/>
              </a:lnSpc>
              <a:buNone/>
            </a:pPr>
            <a:r>
              <a:rPr lang="en-US" sz="248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484" dirty="0"/>
          </a:p>
        </p:txBody>
      </p:sp>
      <p:sp>
        <p:nvSpPr>
          <p:cNvPr id="19" name="Text 17"/>
          <p:cNvSpPr/>
          <p:nvPr/>
        </p:nvSpPr>
        <p:spPr>
          <a:xfrm>
            <a:off x="3529489" y="4969907"/>
            <a:ext cx="2628900" cy="3286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588"/>
              </a:lnSpc>
              <a:buNone/>
            </a:pPr>
            <a:r>
              <a:rPr lang="en-US" sz="207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Biomarker Panels</a:t>
            </a:r>
            <a:endParaRPr lang="en-US" sz="2070" dirty="0"/>
          </a:p>
        </p:txBody>
      </p:sp>
      <p:sp>
        <p:nvSpPr>
          <p:cNvPr id="20" name="Text 18"/>
          <p:cNvSpPr/>
          <p:nvPr/>
        </p:nvSpPr>
        <p:spPr>
          <a:xfrm>
            <a:off x="2320052" y="5424607"/>
            <a:ext cx="3838337" cy="20181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sz="1656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Comprehensive biomarker panels analyzing proteins, metabolites, and other molecules in blood, cerebrospinal fluid, or skin can flag early Parkinson's pathology prior to overt symptoms.</a:t>
            </a:r>
            <a:endParaRPr lang="en-US" sz="1656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3886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3188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124432" y="3332917"/>
            <a:ext cx="6637615" cy="682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78"/>
              </a:lnSpc>
              <a:buNone/>
            </a:pPr>
            <a:r>
              <a:rPr lang="en-US" sz="4302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Challenges in Diagnosis</a:t>
            </a:r>
            <a:endParaRPr lang="en-US" sz="4302" dirty="0"/>
          </a:p>
        </p:txBody>
      </p:sp>
      <p:sp>
        <p:nvSpPr>
          <p:cNvPr id="6" name="Text 3"/>
          <p:cNvSpPr/>
          <p:nvPr/>
        </p:nvSpPr>
        <p:spPr>
          <a:xfrm>
            <a:off x="2124432" y="4343638"/>
            <a:ext cx="10381417" cy="10490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53"/>
              </a:lnSpc>
              <a:buNone/>
            </a:pPr>
            <a:r>
              <a:rPr lang="en-US" sz="172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Diagnosing Parkinson's disease can be challenging, as its early symptoms often resemble those of other neurological conditions. The progressive nature of the disease and the lack of a definitive diagnostic test add to the complexity.</a:t>
            </a:r>
            <a:endParaRPr lang="en-US" sz="1721" dirty="0"/>
          </a:p>
        </p:txBody>
      </p:sp>
      <p:sp>
        <p:nvSpPr>
          <p:cNvPr id="7" name="Text 4"/>
          <p:cNvSpPr/>
          <p:nvPr/>
        </p:nvSpPr>
        <p:spPr>
          <a:xfrm>
            <a:off x="2124432" y="5638562"/>
            <a:ext cx="10381417" cy="10490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53"/>
              </a:lnSpc>
              <a:buNone/>
            </a:pPr>
            <a:r>
              <a:rPr lang="en-US" sz="172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Atypical Parkinson's syndromes, such as multiple system atrophy and progressive supranuclear palsy, can further complicate the diagnostic process, as they share similar symptoms with Parkinson's disease.</a:t>
            </a:r>
            <a:endParaRPr lang="en-US" sz="1721" dirty="0"/>
          </a:p>
        </p:txBody>
      </p:sp>
      <p:sp>
        <p:nvSpPr>
          <p:cNvPr id="8" name="Text 5"/>
          <p:cNvSpPr/>
          <p:nvPr/>
        </p:nvSpPr>
        <p:spPr>
          <a:xfrm>
            <a:off x="2124432" y="6933486"/>
            <a:ext cx="10381417" cy="699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53"/>
              </a:lnSpc>
              <a:buNone/>
            </a:pPr>
            <a:r>
              <a:rPr lang="en-US" sz="172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Additionally, the heterogeneity of Parkinson's, with varying degrees of motor and non-motor symptoms, makes it difficult to establish a standardized diagnostic approach.</a:t>
            </a:r>
            <a:endParaRPr lang="en-US" sz="172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927021"/>
            <a:ext cx="672286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Emerging Technologies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23932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6" name="Text 4"/>
          <p:cNvSpPr/>
          <p:nvPr/>
        </p:nvSpPr>
        <p:spPr>
          <a:xfrm>
            <a:off x="2213610" y="2280999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231564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Wearable Sensors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2796064"/>
            <a:ext cx="44440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Advanced wearable devices can continuously monitor movement, tremors, and other Parkinson's-related symptoms, enabling earlier detection and remote disease tracking.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23932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10" name="Text 8"/>
          <p:cNvSpPr/>
          <p:nvPr/>
        </p:nvSpPr>
        <p:spPr>
          <a:xfrm>
            <a:off x="7573566" y="2280999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2315647"/>
            <a:ext cx="299513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Artificial Intelligence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2796064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AI-powered analysis of speech patterns, facial expressions, and gait can help identify subtle Parkinson's markers before clinical diagnosis, aiding early intervention.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14" name="Text 12"/>
          <p:cNvSpPr/>
          <p:nvPr/>
        </p:nvSpPr>
        <p:spPr>
          <a:xfrm>
            <a:off x="2185273" y="501050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330779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Bioelectronic Medicine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Implantable neural interfaces and deep brain stimulation devices show promise in managing Parkinson's motor symptoms and potentially slowing disease progression.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18" name="Text 16"/>
          <p:cNvSpPr/>
          <p:nvPr/>
        </p:nvSpPr>
        <p:spPr>
          <a:xfrm>
            <a:off x="7578685" y="5010507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Digital Biomarkers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Innovative digital tools that leverage smartphone sensors and mobile apps can passively collect data to detect Parkinson's signatures in everyday activities.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Gayathri Rajmohan</cp:lastModifiedBy>
  <cp:revision>2</cp:revision>
  <dcterms:created xsi:type="dcterms:W3CDTF">2024-05-14T10:21:21Z</dcterms:created>
  <dcterms:modified xsi:type="dcterms:W3CDTF">2024-05-14T10:24:49Z</dcterms:modified>
</cp:coreProperties>
</file>