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3" r:id="rId4"/>
    <p:sldId id="264" r:id="rId5"/>
    <p:sldId id="265" r:id="rId6"/>
    <p:sldId id="259" r:id="rId7"/>
    <p:sldId id="260" r:id="rId8"/>
    <p:sldId id="261" r:id="rId9"/>
    <p:sldId id="266" r:id="rId10"/>
    <p:sldId id="267" r:id="rId11"/>
    <p:sldId id="268" r:id="rId12"/>
    <p:sldId id="262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0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07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bc32cc1d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bc32cc1d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c32cc1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c32cc1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c32cc1d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c32cc1d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545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c32cc1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c32cc1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62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c32cc1d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c32cc1de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38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c32cc1d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bc32cc1d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c32cc1d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bc32cc1d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c32cc1d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c32cc1d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5D899-0B5F-48A2-8A30-C8B705704E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451" y="0"/>
            <a:ext cx="9166805" cy="5040150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733" y="1708303"/>
            <a:ext cx="9152451" cy="1103198"/>
          </a:xfrm>
          <a:prstGeom prst="rect">
            <a:avLst/>
          </a:prstGeom>
          <a:solidFill>
            <a:srgbClr val="FFC0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 Problem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79850" y="2876237"/>
            <a:ext cx="7688100" cy="1301100"/>
          </a:xfrm>
          <a:prstGeom prst="rect">
            <a:avLst/>
          </a:prstGeom>
          <a:solidFill>
            <a:srgbClr val="00B0F0"/>
          </a:solidFill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/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GECCO SIGEVO </a:t>
            </a:r>
            <a:r>
              <a:rPr lang="e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Scho</a:t>
            </a:r>
            <a:r>
              <a:rPr lang="en-US" sz="28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S3</a:t>
            </a:r>
            <a:r>
              <a:rPr lang="e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2024</a:t>
            </a:r>
          </a:p>
          <a:p>
            <a:pPr marL="0" lvl="0" indent="0" algn="ctr"/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Gayathri Rangu,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Guwahati, India</a:t>
            </a:r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 Gjergji, 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 Wien</a:t>
            </a:r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Shuaiqun Pan,</a:t>
            </a:r>
            <a:endParaRPr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0" indent="0"/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39E5D-3833-4EB5-9FF6-3B5DE5938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048" y="116287"/>
            <a:ext cx="849876" cy="8498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00572" y="2014139"/>
            <a:ext cx="384255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Adding nodes to 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community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0C07F8-B8CF-4A24-8932-A0160999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58" y="1853850"/>
            <a:ext cx="6229670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Lower bound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E63F5D-EF30-4D58-8A8A-867DC590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48" y="2686101"/>
            <a:ext cx="7379079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selected node: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the node in a randomly selected community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the node in a empty community (if that is not already the case)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the node in the community that bring the most improvement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Recap: Community Detection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5FD37-36D3-4F98-9A0D-85EE45DE7368}"/>
              </a:ext>
            </a:extLst>
          </p:cNvPr>
          <p:cNvSpPr txBox="1"/>
          <p:nvPr/>
        </p:nvSpPr>
        <p:spPr>
          <a:xfrm>
            <a:off x="396507" y="2039030"/>
            <a:ext cx="5057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fully-connected undirected 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Vertices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Weighted edges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intensity of interactions between users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Edge weights can be positive or negative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Positive weights indicate affinity between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Negative weights indicate a lack of affinity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AF498E-0C2E-43E4-BADE-7A9AE953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1853850"/>
            <a:ext cx="3017712" cy="3017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Recap: Community Detection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5FD37-36D3-4F98-9A0D-85EE45DE7368}"/>
              </a:ext>
            </a:extLst>
          </p:cNvPr>
          <p:cNvSpPr txBox="1"/>
          <p:nvPr/>
        </p:nvSpPr>
        <p:spPr>
          <a:xfrm>
            <a:off x="445061" y="1767332"/>
            <a:ext cx="8464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Community Identification:</a:t>
            </a:r>
            <a:r>
              <a:rPr lang="en-US" dirty="0"/>
              <a:t> Groups of users connected mostly by positively weighted edges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Objective:</a:t>
            </a:r>
            <a:r>
              <a:rPr lang="en-US" dirty="0"/>
              <a:t> Find groups of users that maximize the </a:t>
            </a:r>
            <a:r>
              <a:rPr lang="en-US" b="1" dirty="0"/>
              <a:t>total internal edge weight </a:t>
            </a:r>
            <a:r>
              <a:rPr lang="en-US" dirty="0"/>
              <a:t>– (sum of weights of edges within a group)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sng" dirty="0"/>
              <a:t>Problem Focus:</a:t>
            </a:r>
            <a:r>
              <a:rPr lang="en-US" dirty="0"/>
              <a:t> Optimize the grouping of users to enhance the total internal edge weight across all groups.  - Balance between including as many positive edges as possible and minimizing negative edges within groups.</a:t>
            </a:r>
          </a:p>
        </p:txBody>
      </p:sp>
      <p:pic>
        <p:nvPicPr>
          <p:cNvPr id="5" name="Google Shape;94;p14">
            <a:extLst>
              <a:ext uri="{FF2B5EF4-FFF2-40B4-BE49-F238E27FC236}">
                <a16:creationId xmlns:a16="http://schemas.microsoft.com/office/drawing/2014/main" id="{9CCC8942-EFD0-47F0-939C-DB70C117AF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31" y="3152327"/>
            <a:ext cx="4684676" cy="1781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08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Nature of the Problem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917812"/>
            <a:ext cx="7688700" cy="3730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classified as a  Combinatorial problem 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the Constructive search and Local search approaches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contains a list of communities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195F9F-3B1B-4D26-99D5-FA3280A3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2775938"/>
            <a:ext cx="890209" cy="823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9FF471-C8F5-408A-8D3E-AE49F1FF5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652" y="3663896"/>
            <a:ext cx="811547" cy="6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8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5850" y="4175490"/>
            <a:ext cx="7688700" cy="881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Number of nodes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Weight matrix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14" y="2008815"/>
            <a:ext cx="8074949" cy="207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722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1036948" y="3795164"/>
            <a:ext cx="7688700" cy="1052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Component comprises:</a:t>
            </a:r>
          </a:p>
          <a:p>
            <a:pPr marL="742950" lvl="1" indent="-2857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vertex number</a:t>
            </a:r>
          </a:p>
          <a:p>
            <a:pPr marL="742950" lvl="1" indent="-2857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index of the community </a:t>
            </a:r>
            <a:endParaRPr dirty="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912" y="1912496"/>
            <a:ext cx="6794175" cy="1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676" y="1853851"/>
            <a:ext cx="6863979" cy="22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932493" y="3669971"/>
            <a:ext cx="7688700" cy="147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 solution is considered feasible if it satisfies the following conditions: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Union of all communities must be equal to the total nodes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/>
              <a:t>Communities should be disjoint sets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B1A8A-E77F-4050-8C04-D8B0D566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02" y="2206257"/>
            <a:ext cx="5531134" cy="1111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Constructive </a:t>
            </a:r>
            <a:r>
              <a:rPr lang="en-US" dirty="0"/>
              <a:t>Search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Adding moves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EECBB-C060-4BF2-9470-66B63AEEF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2714946"/>
            <a:ext cx="7817252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9271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280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Times New Roman</vt:lpstr>
      <vt:lpstr>Arial</vt:lpstr>
      <vt:lpstr>Lato</vt:lpstr>
      <vt:lpstr>Raleway</vt:lpstr>
      <vt:lpstr>Streamline</vt:lpstr>
      <vt:lpstr>Community Detection Problem</vt:lpstr>
      <vt:lpstr>Recap: Community Detection Problem</vt:lpstr>
      <vt:lpstr>Recap: Community Detection Problem</vt:lpstr>
      <vt:lpstr>Nature of the Problem</vt:lpstr>
      <vt:lpstr>Code</vt:lpstr>
      <vt:lpstr>Code</vt:lpstr>
      <vt:lpstr>Code</vt:lpstr>
      <vt:lpstr>Constructive Search</vt:lpstr>
      <vt:lpstr>Constructive Search</vt:lpstr>
      <vt:lpstr>Constructive Search</vt:lpstr>
      <vt:lpstr>Constructive Search</vt:lpstr>
      <vt:lpstr>Local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Problem</dc:title>
  <dc:creator>Gayathri Rangu</dc:creator>
  <cp:lastModifiedBy>GAYATHRI RANGU</cp:lastModifiedBy>
  <cp:revision>14</cp:revision>
  <dcterms:modified xsi:type="dcterms:W3CDTF">2024-07-12T20:40:43Z</dcterms:modified>
</cp:coreProperties>
</file>