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23"/>
  </p:notesMasterIdLst>
  <p:sldIdLst>
    <p:sldId id="256" r:id="rId2"/>
    <p:sldId id="257" r:id="rId3"/>
    <p:sldId id="283" r:id="rId4"/>
    <p:sldId id="280" r:id="rId5"/>
    <p:sldId id="282" r:id="rId6"/>
    <p:sldId id="281" r:id="rId7"/>
    <p:sldId id="262" r:id="rId8"/>
    <p:sldId id="279" r:id="rId9"/>
    <p:sldId id="278" r:id="rId10"/>
    <p:sldId id="265" r:id="rId11"/>
    <p:sldId id="286" r:id="rId12"/>
    <p:sldId id="276" r:id="rId13"/>
    <p:sldId id="275" r:id="rId14"/>
    <p:sldId id="284" r:id="rId15"/>
    <p:sldId id="269" r:id="rId16"/>
    <p:sldId id="270" r:id="rId17"/>
    <p:sldId id="271" r:id="rId18"/>
    <p:sldId id="272" r:id="rId19"/>
    <p:sldId id="273" r:id="rId20"/>
    <p:sldId id="274" r:id="rId21"/>
    <p:sldId id="285" r:id="rId22"/>
  </p:sldIdLst>
  <p:sldSz cx="9144000" cy="5143500" type="screen16x9"/>
  <p:notesSz cx="6858000" cy="9144000"/>
  <p:embeddedFontLst>
    <p:embeddedFont>
      <p:font typeface="Average" pitchFamily="2" charset="77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B68DAB0-6382-3639-9B99-3DA27579F883}" name="Yeshwanth Boganadhankrishnamoorthy" initials="YB" userId="S::yeshwanth.b@HCL.COM::05394b68-894e-401b-b830-a6944dd1138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D9CC"/>
    <a:srgbClr val="FEFEFE"/>
    <a:srgbClr val="8CD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6"/>
    <p:restoredTop sz="85194" autoAdjust="0"/>
  </p:normalViewPr>
  <p:slideViewPr>
    <p:cSldViewPr snapToGrid="0">
      <p:cViewPr varScale="1">
        <p:scale>
          <a:sx n="206" d="100"/>
          <a:sy n="206" d="100"/>
        </p:scale>
        <p:origin x="9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hyperlink" Target="https://github.com/GayathriRenganathan/Data-Mining-Project" TargetMode="External"/><Relationship Id="rId1" Type="http://schemas.openxmlformats.org/officeDocument/2006/relationships/hyperlink" Target="https://archive.ics.uci.edu/dataset/563/iranian+churn+dataset" TargetMode="Externa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github.com/GayathriRenganathan/Data-Mining-Project" TargetMode="External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png"/><Relationship Id="rId5" Type="http://schemas.openxmlformats.org/officeDocument/2006/relationships/hyperlink" Target="https://archive.ics.uci.edu/dataset/563/iranian+churn+dataset" TargetMode="External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A3795E-5FE3-41C1-93C8-138B784183C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EBD5227-B626-4A9A-B4A9-FC0064D4B8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Telecom customer churn dataset: </a:t>
          </a:r>
          <a:r>
            <a:rPr lang="en-US" sz="1800" dirty="0">
              <a:solidFill>
                <a:srgbClr val="00B0F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https://archive.ics.uci.edu/dataset/563/iranian+churn+dataset</a:t>
          </a:r>
          <a:endParaRPr lang="en-US" sz="1800" dirty="0">
            <a:solidFill>
              <a:srgbClr val="00B0F0"/>
            </a:solidFill>
          </a:endParaRPr>
        </a:p>
      </dgm:t>
    </dgm:pt>
    <dgm:pt modelId="{613C96AF-67B6-4545-A32A-661BAB5E1D1F}" type="parTrans" cxnId="{D31941D6-F5B0-42B5-8971-FDBC1EF1DB4A}">
      <dgm:prSet/>
      <dgm:spPr/>
      <dgm:t>
        <a:bodyPr/>
        <a:lstStyle/>
        <a:p>
          <a:endParaRPr lang="en-US"/>
        </a:p>
      </dgm:t>
    </dgm:pt>
    <dgm:pt modelId="{75E081CA-DB44-462F-AA78-C253ECD5CF9B}" type="sibTrans" cxnId="{D31941D6-F5B0-42B5-8971-FDBC1EF1DB4A}">
      <dgm:prSet/>
      <dgm:spPr/>
      <dgm:t>
        <a:bodyPr/>
        <a:lstStyle/>
        <a:p>
          <a:endParaRPr lang="en-US"/>
        </a:p>
      </dgm:t>
    </dgm:pt>
    <dgm:pt modelId="{EAA541D5-C0E8-4BDD-B8A8-1534D22E3B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Analyze Telecom customer churn using </a:t>
          </a:r>
          <a:r>
            <a:rPr lang="en-US" sz="1800" dirty="0" err="1"/>
            <a:t>XGBoost</a:t>
          </a:r>
          <a:r>
            <a:rPr lang="en-US" sz="1800" dirty="0"/>
            <a:t> Algorithm </a:t>
          </a:r>
        </a:p>
      </dgm:t>
    </dgm:pt>
    <dgm:pt modelId="{CCA42C44-877B-4014-B94C-4FB13BA0F4CF}" type="parTrans" cxnId="{ECAFF29C-207D-4DCC-B9A8-370300A2179A}">
      <dgm:prSet/>
      <dgm:spPr/>
      <dgm:t>
        <a:bodyPr/>
        <a:lstStyle/>
        <a:p>
          <a:endParaRPr lang="en-US"/>
        </a:p>
      </dgm:t>
    </dgm:pt>
    <dgm:pt modelId="{C11010FC-ABC6-4213-B6DA-2687B59901A8}" type="sibTrans" cxnId="{ECAFF29C-207D-4DCC-B9A8-370300A2179A}">
      <dgm:prSet/>
      <dgm:spPr/>
      <dgm:t>
        <a:bodyPr/>
        <a:lstStyle/>
        <a:p>
          <a:endParaRPr lang="en-US"/>
        </a:p>
      </dgm:t>
    </dgm:pt>
    <dgm:pt modelId="{2FD594DC-7457-4D0E-B322-16DD86A1B2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Github</a:t>
          </a: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 Repo: </a:t>
          </a:r>
        </a:p>
        <a:p>
          <a:pPr>
            <a:lnSpc>
              <a:spcPct val="100000"/>
            </a:lnSpc>
          </a:pPr>
          <a:r>
            <a:rPr lang="en-US" sz="1800" kern="1200" dirty="0">
              <a:solidFill>
                <a:srgbClr val="00B0F0"/>
              </a:solidFill>
              <a:latin typeface="Calibri" panose="020F0502020204030204"/>
              <a:ea typeface="+mn-ea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https://github.com/GayathriRenganathan/Data-Mining-Project</a:t>
          </a:r>
          <a:endParaRPr lang="en-US" sz="1800" kern="1200" dirty="0">
            <a:solidFill>
              <a:srgbClr val="00B0F0"/>
            </a:solidFill>
            <a:latin typeface="Calibri" panose="020F0502020204030204"/>
            <a:ea typeface="+mn-ea"/>
            <a:cs typeface="+mn-cs"/>
          </a:endParaRPr>
        </a:p>
      </dgm:t>
    </dgm:pt>
    <dgm:pt modelId="{77FB2065-1DE1-4FB7-B3AE-90459941568A}" type="parTrans" cxnId="{3B82452C-9935-434D-9650-873305B879FA}">
      <dgm:prSet/>
      <dgm:spPr/>
      <dgm:t>
        <a:bodyPr/>
        <a:lstStyle/>
        <a:p>
          <a:endParaRPr lang="en-US"/>
        </a:p>
      </dgm:t>
    </dgm:pt>
    <dgm:pt modelId="{45052906-12CC-4294-BEAA-2BDE0D1B4468}" type="sibTrans" cxnId="{3B82452C-9935-434D-9650-873305B879FA}">
      <dgm:prSet/>
      <dgm:spPr/>
      <dgm:t>
        <a:bodyPr/>
        <a:lstStyle/>
        <a:p>
          <a:endParaRPr lang="en-US"/>
        </a:p>
      </dgm:t>
    </dgm:pt>
    <dgm:pt modelId="{64043A2E-3369-4FE5-94B1-5320AE668297}" type="pres">
      <dgm:prSet presAssocID="{D7A3795E-5FE3-41C1-93C8-138B784183C6}" presName="root" presStyleCnt="0">
        <dgm:presLayoutVars>
          <dgm:dir/>
          <dgm:resizeHandles val="exact"/>
        </dgm:presLayoutVars>
      </dgm:prSet>
      <dgm:spPr/>
    </dgm:pt>
    <dgm:pt modelId="{9AD72822-5DB3-4840-8545-C826A40639FD}" type="pres">
      <dgm:prSet presAssocID="{EAA541D5-C0E8-4BDD-B8A8-1534D22E3B55}" presName="compNode" presStyleCnt="0"/>
      <dgm:spPr/>
    </dgm:pt>
    <dgm:pt modelId="{CD6FDDC8-0326-4788-859B-E6EB1BCFA6DF}" type="pres">
      <dgm:prSet presAssocID="{EAA541D5-C0E8-4BDD-B8A8-1534D22E3B55}" presName="bgRect" presStyleLbl="bgShp" presStyleIdx="0" presStyleCnt="3"/>
      <dgm:spPr/>
    </dgm:pt>
    <dgm:pt modelId="{474AE4AD-1217-4026-BEEC-9E2F2E4FF520}" type="pres">
      <dgm:prSet presAssocID="{EAA541D5-C0E8-4BDD-B8A8-1534D22E3B55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90C0AC9-05E0-46E1-A7CB-8E275B34E321}" type="pres">
      <dgm:prSet presAssocID="{EAA541D5-C0E8-4BDD-B8A8-1534D22E3B55}" presName="spaceRect" presStyleCnt="0"/>
      <dgm:spPr/>
    </dgm:pt>
    <dgm:pt modelId="{AF2CBB51-AF30-4AFB-A54C-E82819449779}" type="pres">
      <dgm:prSet presAssocID="{EAA541D5-C0E8-4BDD-B8A8-1534D22E3B55}" presName="parTx" presStyleLbl="revTx" presStyleIdx="0" presStyleCnt="3">
        <dgm:presLayoutVars>
          <dgm:chMax val="0"/>
          <dgm:chPref val="0"/>
        </dgm:presLayoutVars>
      </dgm:prSet>
      <dgm:spPr/>
    </dgm:pt>
    <dgm:pt modelId="{54644AC4-E12F-488E-914B-3CD4A4B0B853}" type="pres">
      <dgm:prSet presAssocID="{C11010FC-ABC6-4213-B6DA-2687B59901A8}" presName="sibTrans" presStyleCnt="0"/>
      <dgm:spPr/>
    </dgm:pt>
    <dgm:pt modelId="{24506DCA-E949-41A8-8328-1964B412059B}" type="pres">
      <dgm:prSet presAssocID="{6EBD5227-B626-4A9A-B4A9-FC0064D4B8B6}" presName="compNode" presStyleCnt="0"/>
      <dgm:spPr/>
    </dgm:pt>
    <dgm:pt modelId="{838A1FD4-B6E3-42CE-9CA2-37D16E4AA12A}" type="pres">
      <dgm:prSet presAssocID="{6EBD5227-B626-4A9A-B4A9-FC0064D4B8B6}" presName="bgRect" presStyleLbl="bgShp" presStyleIdx="1" presStyleCnt="3"/>
      <dgm:spPr/>
    </dgm:pt>
    <dgm:pt modelId="{12985909-FBAF-47A9-8377-3D3A40F8D6EE}" type="pres">
      <dgm:prSet presAssocID="{6EBD5227-B626-4A9A-B4A9-FC0064D4B8B6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E7EC97-85D4-444E-A4CD-28C3008ED04C}" type="pres">
      <dgm:prSet presAssocID="{6EBD5227-B626-4A9A-B4A9-FC0064D4B8B6}" presName="spaceRect" presStyleCnt="0"/>
      <dgm:spPr/>
    </dgm:pt>
    <dgm:pt modelId="{9B47BDE3-F458-4B9E-9503-10CBA24584C4}" type="pres">
      <dgm:prSet presAssocID="{6EBD5227-B626-4A9A-B4A9-FC0064D4B8B6}" presName="parTx" presStyleLbl="revTx" presStyleIdx="1" presStyleCnt="3">
        <dgm:presLayoutVars>
          <dgm:chMax val="0"/>
          <dgm:chPref val="0"/>
        </dgm:presLayoutVars>
      </dgm:prSet>
      <dgm:spPr/>
    </dgm:pt>
    <dgm:pt modelId="{8A374D5B-A648-4CF7-9693-B46B15473BE8}" type="pres">
      <dgm:prSet presAssocID="{75E081CA-DB44-462F-AA78-C253ECD5CF9B}" presName="sibTrans" presStyleCnt="0"/>
      <dgm:spPr/>
    </dgm:pt>
    <dgm:pt modelId="{3C3A42BA-03B1-4482-AE7B-D174A2E3CDE8}" type="pres">
      <dgm:prSet presAssocID="{2FD594DC-7457-4D0E-B322-16DD86A1B26C}" presName="compNode" presStyleCnt="0"/>
      <dgm:spPr/>
    </dgm:pt>
    <dgm:pt modelId="{1F1C30CF-AACB-4FF1-B275-82748889843A}" type="pres">
      <dgm:prSet presAssocID="{2FD594DC-7457-4D0E-B322-16DD86A1B26C}" presName="bgRect" presStyleLbl="bgShp" presStyleIdx="2" presStyleCnt="3" custLinFactNeighborX="-7148" custLinFactNeighborY="-192"/>
      <dgm:spPr/>
    </dgm:pt>
    <dgm:pt modelId="{BE31BE26-A292-4499-A090-F309058354AD}" type="pres">
      <dgm:prSet presAssocID="{2FD594DC-7457-4D0E-B322-16DD86A1B26C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5DD87AF-44EE-4664-AF66-BCBE76BF0F48}" type="pres">
      <dgm:prSet presAssocID="{2FD594DC-7457-4D0E-B322-16DD86A1B26C}" presName="spaceRect" presStyleCnt="0"/>
      <dgm:spPr/>
    </dgm:pt>
    <dgm:pt modelId="{2186C3B6-C4ED-434F-A668-E5C49634E86D}" type="pres">
      <dgm:prSet presAssocID="{2FD594DC-7457-4D0E-B322-16DD86A1B2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B82452C-9935-434D-9650-873305B879FA}" srcId="{D7A3795E-5FE3-41C1-93C8-138B784183C6}" destId="{2FD594DC-7457-4D0E-B322-16DD86A1B26C}" srcOrd="2" destOrd="0" parTransId="{77FB2065-1DE1-4FB7-B3AE-90459941568A}" sibTransId="{45052906-12CC-4294-BEAA-2BDE0D1B4468}"/>
    <dgm:cxn modelId="{78C29A5B-4DA1-46B6-A3BB-634CFDE7E93B}" type="presOf" srcId="{D7A3795E-5FE3-41C1-93C8-138B784183C6}" destId="{64043A2E-3369-4FE5-94B1-5320AE668297}" srcOrd="0" destOrd="0" presId="urn:microsoft.com/office/officeart/2018/2/layout/IconVerticalSolidList"/>
    <dgm:cxn modelId="{ECAFF29C-207D-4DCC-B9A8-370300A2179A}" srcId="{D7A3795E-5FE3-41C1-93C8-138B784183C6}" destId="{EAA541D5-C0E8-4BDD-B8A8-1534D22E3B55}" srcOrd="0" destOrd="0" parTransId="{CCA42C44-877B-4014-B94C-4FB13BA0F4CF}" sibTransId="{C11010FC-ABC6-4213-B6DA-2687B59901A8}"/>
    <dgm:cxn modelId="{1895F0BC-AB8F-4128-817D-C2404853915C}" type="presOf" srcId="{6EBD5227-B626-4A9A-B4A9-FC0064D4B8B6}" destId="{9B47BDE3-F458-4B9E-9503-10CBA24584C4}" srcOrd="0" destOrd="0" presId="urn:microsoft.com/office/officeart/2018/2/layout/IconVerticalSolidList"/>
    <dgm:cxn modelId="{D3B1EDC0-63CE-4D70-A59C-59980BA1928C}" type="presOf" srcId="{EAA541D5-C0E8-4BDD-B8A8-1534D22E3B55}" destId="{AF2CBB51-AF30-4AFB-A54C-E82819449779}" srcOrd="0" destOrd="0" presId="urn:microsoft.com/office/officeart/2018/2/layout/IconVerticalSolidList"/>
    <dgm:cxn modelId="{5DB4D3CA-F210-4030-A381-4CB63D677883}" type="presOf" srcId="{2FD594DC-7457-4D0E-B322-16DD86A1B26C}" destId="{2186C3B6-C4ED-434F-A668-E5C49634E86D}" srcOrd="0" destOrd="0" presId="urn:microsoft.com/office/officeart/2018/2/layout/IconVerticalSolidList"/>
    <dgm:cxn modelId="{D31941D6-F5B0-42B5-8971-FDBC1EF1DB4A}" srcId="{D7A3795E-5FE3-41C1-93C8-138B784183C6}" destId="{6EBD5227-B626-4A9A-B4A9-FC0064D4B8B6}" srcOrd="1" destOrd="0" parTransId="{613C96AF-67B6-4545-A32A-661BAB5E1D1F}" sibTransId="{75E081CA-DB44-462F-AA78-C253ECD5CF9B}"/>
    <dgm:cxn modelId="{6E4E63A3-70E2-4455-B0AD-0C0B8E812C06}" type="presParOf" srcId="{64043A2E-3369-4FE5-94B1-5320AE668297}" destId="{9AD72822-5DB3-4840-8545-C826A40639FD}" srcOrd="0" destOrd="0" presId="urn:microsoft.com/office/officeart/2018/2/layout/IconVerticalSolidList"/>
    <dgm:cxn modelId="{72D2C500-A0E3-4DC9-89FE-662D8C6E5BFB}" type="presParOf" srcId="{9AD72822-5DB3-4840-8545-C826A40639FD}" destId="{CD6FDDC8-0326-4788-859B-E6EB1BCFA6DF}" srcOrd="0" destOrd="0" presId="urn:microsoft.com/office/officeart/2018/2/layout/IconVerticalSolidList"/>
    <dgm:cxn modelId="{1FA06DAF-4BB0-471F-BF41-4528A37188C8}" type="presParOf" srcId="{9AD72822-5DB3-4840-8545-C826A40639FD}" destId="{474AE4AD-1217-4026-BEEC-9E2F2E4FF520}" srcOrd="1" destOrd="0" presId="urn:microsoft.com/office/officeart/2018/2/layout/IconVerticalSolidList"/>
    <dgm:cxn modelId="{DA0B3749-1A99-41C5-9D94-ED43143FB8F7}" type="presParOf" srcId="{9AD72822-5DB3-4840-8545-C826A40639FD}" destId="{190C0AC9-05E0-46E1-A7CB-8E275B34E321}" srcOrd="2" destOrd="0" presId="urn:microsoft.com/office/officeart/2018/2/layout/IconVerticalSolidList"/>
    <dgm:cxn modelId="{8AE2B00F-6A48-46FE-A1A5-C2EE0C68B5D4}" type="presParOf" srcId="{9AD72822-5DB3-4840-8545-C826A40639FD}" destId="{AF2CBB51-AF30-4AFB-A54C-E82819449779}" srcOrd="3" destOrd="0" presId="urn:microsoft.com/office/officeart/2018/2/layout/IconVerticalSolidList"/>
    <dgm:cxn modelId="{D0AB736A-17BC-4D21-AFB0-80E90C20F93F}" type="presParOf" srcId="{64043A2E-3369-4FE5-94B1-5320AE668297}" destId="{54644AC4-E12F-488E-914B-3CD4A4B0B853}" srcOrd="1" destOrd="0" presId="urn:microsoft.com/office/officeart/2018/2/layout/IconVerticalSolidList"/>
    <dgm:cxn modelId="{BDA4A02C-CFE3-47E1-91B4-DFF2E3ED4223}" type="presParOf" srcId="{64043A2E-3369-4FE5-94B1-5320AE668297}" destId="{24506DCA-E949-41A8-8328-1964B412059B}" srcOrd="2" destOrd="0" presId="urn:microsoft.com/office/officeart/2018/2/layout/IconVerticalSolidList"/>
    <dgm:cxn modelId="{552A27DA-F08F-4410-BABC-2B4A08BFC336}" type="presParOf" srcId="{24506DCA-E949-41A8-8328-1964B412059B}" destId="{838A1FD4-B6E3-42CE-9CA2-37D16E4AA12A}" srcOrd="0" destOrd="0" presId="urn:microsoft.com/office/officeart/2018/2/layout/IconVerticalSolidList"/>
    <dgm:cxn modelId="{971E2F22-3D74-498A-B0DB-B33DE7F7F082}" type="presParOf" srcId="{24506DCA-E949-41A8-8328-1964B412059B}" destId="{12985909-FBAF-47A9-8377-3D3A40F8D6EE}" srcOrd="1" destOrd="0" presId="urn:microsoft.com/office/officeart/2018/2/layout/IconVerticalSolidList"/>
    <dgm:cxn modelId="{B8682E1E-0EAD-4F07-8366-30FB14C4273E}" type="presParOf" srcId="{24506DCA-E949-41A8-8328-1964B412059B}" destId="{A3E7EC97-85D4-444E-A4CD-28C3008ED04C}" srcOrd="2" destOrd="0" presId="urn:microsoft.com/office/officeart/2018/2/layout/IconVerticalSolidList"/>
    <dgm:cxn modelId="{30761DBF-A980-4186-A643-CD7E53A76486}" type="presParOf" srcId="{24506DCA-E949-41A8-8328-1964B412059B}" destId="{9B47BDE3-F458-4B9E-9503-10CBA24584C4}" srcOrd="3" destOrd="0" presId="urn:microsoft.com/office/officeart/2018/2/layout/IconVerticalSolidList"/>
    <dgm:cxn modelId="{BE2BAFD5-52E6-4AC0-BEDD-023DC52A2179}" type="presParOf" srcId="{64043A2E-3369-4FE5-94B1-5320AE668297}" destId="{8A374D5B-A648-4CF7-9693-B46B15473BE8}" srcOrd="3" destOrd="0" presId="urn:microsoft.com/office/officeart/2018/2/layout/IconVerticalSolidList"/>
    <dgm:cxn modelId="{895FC49E-444E-4576-B822-98A4A4A94601}" type="presParOf" srcId="{64043A2E-3369-4FE5-94B1-5320AE668297}" destId="{3C3A42BA-03B1-4482-AE7B-D174A2E3CDE8}" srcOrd="4" destOrd="0" presId="urn:microsoft.com/office/officeart/2018/2/layout/IconVerticalSolidList"/>
    <dgm:cxn modelId="{06E068A9-2441-456B-8E25-0996CADB4EE9}" type="presParOf" srcId="{3C3A42BA-03B1-4482-AE7B-D174A2E3CDE8}" destId="{1F1C30CF-AACB-4FF1-B275-82748889843A}" srcOrd="0" destOrd="0" presId="urn:microsoft.com/office/officeart/2018/2/layout/IconVerticalSolidList"/>
    <dgm:cxn modelId="{162C7BE0-6B60-496D-B033-B92F1CC0A341}" type="presParOf" srcId="{3C3A42BA-03B1-4482-AE7B-D174A2E3CDE8}" destId="{BE31BE26-A292-4499-A090-F309058354AD}" srcOrd="1" destOrd="0" presId="urn:microsoft.com/office/officeart/2018/2/layout/IconVerticalSolidList"/>
    <dgm:cxn modelId="{4447B2F9-B35D-489A-AF1D-890767BF814B}" type="presParOf" srcId="{3C3A42BA-03B1-4482-AE7B-D174A2E3CDE8}" destId="{D5DD87AF-44EE-4664-AF66-BCBE76BF0F48}" srcOrd="2" destOrd="0" presId="urn:microsoft.com/office/officeart/2018/2/layout/IconVerticalSolidList"/>
    <dgm:cxn modelId="{6A6FDC66-00B2-429F-BD1B-B61319BCA296}" type="presParOf" srcId="{3C3A42BA-03B1-4482-AE7B-D174A2E3CDE8}" destId="{2186C3B6-C4ED-434F-A668-E5C49634E8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1E47AD-704C-4905-B0F0-A9689563FBF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0BBCAAB-97D9-418D-8A4B-D95FA681CD06}">
      <dgm:prSet phldrT="[Text]"/>
      <dgm:spPr/>
      <dgm:t>
        <a:bodyPr/>
        <a:lstStyle/>
        <a:p>
          <a:r>
            <a:rPr lang="en-IN" dirty="0"/>
            <a:t>Scaling &amp; Encoding</a:t>
          </a:r>
        </a:p>
      </dgm:t>
    </dgm:pt>
    <dgm:pt modelId="{71715614-477A-4749-A0A9-27F83DC9BFA1}" type="parTrans" cxnId="{13449B26-39C2-416E-9878-61CD9C8696DB}">
      <dgm:prSet/>
      <dgm:spPr/>
      <dgm:t>
        <a:bodyPr/>
        <a:lstStyle/>
        <a:p>
          <a:endParaRPr lang="en-IN"/>
        </a:p>
      </dgm:t>
    </dgm:pt>
    <dgm:pt modelId="{71448501-92B8-4674-BCED-3BA6CD359866}" type="sibTrans" cxnId="{13449B26-39C2-416E-9878-61CD9C8696DB}">
      <dgm:prSet/>
      <dgm:spPr/>
      <dgm:t>
        <a:bodyPr/>
        <a:lstStyle/>
        <a:p>
          <a:endParaRPr lang="en-IN"/>
        </a:p>
      </dgm:t>
    </dgm:pt>
    <dgm:pt modelId="{B34A0BC7-9FC5-4F73-844E-4F9B14A5D5E1}">
      <dgm:prSet phldrT="[Text]"/>
      <dgm:spPr/>
      <dgm:t>
        <a:bodyPr/>
        <a:lstStyle/>
        <a:p>
          <a:r>
            <a:rPr lang="en-IN" dirty="0"/>
            <a:t>Missing Data</a:t>
          </a:r>
        </a:p>
      </dgm:t>
    </dgm:pt>
    <dgm:pt modelId="{6A0078BB-E715-4BE4-A2B7-512EA6A4AEE3}" type="parTrans" cxnId="{AA87B6FB-8CC0-4586-98EF-1292C5A96599}">
      <dgm:prSet/>
      <dgm:spPr/>
      <dgm:t>
        <a:bodyPr/>
        <a:lstStyle/>
        <a:p>
          <a:endParaRPr lang="en-IN"/>
        </a:p>
      </dgm:t>
    </dgm:pt>
    <dgm:pt modelId="{2E7EDE59-659B-4914-8DE1-4C8B328A5594}" type="sibTrans" cxnId="{AA87B6FB-8CC0-4586-98EF-1292C5A96599}">
      <dgm:prSet/>
      <dgm:spPr/>
      <dgm:t>
        <a:bodyPr/>
        <a:lstStyle/>
        <a:p>
          <a:endParaRPr lang="en-IN"/>
        </a:p>
      </dgm:t>
    </dgm:pt>
    <dgm:pt modelId="{0B5E280E-EC76-4033-9042-D857FE210BCB}">
      <dgm:prSet phldrT="[Text]"/>
      <dgm:spPr/>
      <dgm:t>
        <a:bodyPr/>
        <a:lstStyle/>
        <a:p>
          <a:r>
            <a:rPr lang="en-IN" dirty="0"/>
            <a:t>Collinearity</a:t>
          </a:r>
        </a:p>
      </dgm:t>
    </dgm:pt>
    <dgm:pt modelId="{B0C11B1B-0784-4C1A-8AF5-36076F2E8C28}" type="parTrans" cxnId="{8EC17C87-6C44-47DD-B42D-BC8540F86D6D}">
      <dgm:prSet/>
      <dgm:spPr/>
      <dgm:t>
        <a:bodyPr/>
        <a:lstStyle/>
        <a:p>
          <a:endParaRPr lang="en-IN"/>
        </a:p>
      </dgm:t>
    </dgm:pt>
    <dgm:pt modelId="{AC3D1AAD-1080-4E63-935A-12DC129432C5}" type="sibTrans" cxnId="{8EC17C87-6C44-47DD-B42D-BC8540F86D6D}">
      <dgm:prSet/>
      <dgm:spPr/>
      <dgm:t>
        <a:bodyPr/>
        <a:lstStyle/>
        <a:p>
          <a:endParaRPr lang="en-IN"/>
        </a:p>
      </dgm:t>
    </dgm:pt>
    <dgm:pt modelId="{0AF8BDF0-18E9-4510-8EBF-11AECC492F12}">
      <dgm:prSet phldrT="[Text]"/>
      <dgm:spPr/>
      <dgm:t>
        <a:bodyPr/>
        <a:lstStyle/>
        <a:p>
          <a:r>
            <a:rPr lang="en-IN" dirty="0"/>
            <a:t>Cleaned Dataset</a:t>
          </a:r>
        </a:p>
      </dgm:t>
    </dgm:pt>
    <dgm:pt modelId="{DB81F840-5FB1-4D4A-8E4E-53E2F267BE54}" type="sibTrans" cxnId="{6D18D656-8879-45AB-91BA-374C06177DEE}">
      <dgm:prSet/>
      <dgm:spPr/>
      <dgm:t>
        <a:bodyPr/>
        <a:lstStyle/>
        <a:p>
          <a:endParaRPr lang="en-IN"/>
        </a:p>
      </dgm:t>
    </dgm:pt>
    <dgm:pt modelId="{AB2CB1CA-1153-484C-8335-30C2E3A51241}" type="parTrans" cxnId="{6D18D656-8879-45AB-91BA-374C06177DEE}">
      <dgm:prSet/>
      <dgm:spPr/>
      <dgm:t>
        <a:bodyPr/>
        <a:lstStyle/>
        <a:p>
          <a:endParaRPr lang="en-IN"/>
        </a:p>
      </dgm:t>
    </dgm:pt>
    <dgm:pt modelId="{8F8CEEB2-3B33-401F-90E1-9BC997C128CB}" type="pres">
      <dgm:prSet presAssocID="{B11E47AD-704C-4905-B0F0-A9689563FBF0}" presName="Name0" presStyleCnt="0">
        <dgm:presLayoutVars>
          <dgm:chMax val="4"/>
          <dgm:resizeHandles val="exact"/>
        </dgm:presLayoutVars>
      </dgm:prSet>
      <dgm:spPr/>
    </dgm:pt>
    <dgm:pt modelId="{80D85BBC-C8EF-4647-9049-E87351F07AA3}" type="pres">
      <dgm:prSet presAssocID="{B11E47AD-704C-4905-B0F0-A9689563FBF0}" presName="ellipse" presStyleLbl="trBgShp" presStyleIdx="0" presStyleCnt="1"/>
      <dgm:spPr/>
    </dgm:pt>
    <dgm:pt modelId="{DEDD9EEC-396F-437E-A534-5A6314F91EC2}" type="pres">
      <dgm:prSet presAssocID="{B11E47AD-704C-4905-B0F0-A9689563FBF0}" presName="arrow1" presStyleLbl="fgShp" presStyleIdx="0" presStyleCnt="1"/>
      <dgm:spPr/>
    </dgm:pt>
    <dgm:pt modelId="{E0660703-60BA-4A16-88E8-5AA3FD58A14D}" type="pres">
      <dgm:prSet presAssocID="{B11E47AD-704C-4905-B0F0-A9689563FBF0}" presName="rectangle" presStyleLbl="revTx" presStyleIdx="0" presStyleCnt="1">
        <dgm:presLayoutVars>
          <dgm:bulletEnabled val="1"/>
        </dgm:presLayoutVars>
      </dgm:prSet>
      <dgm:spPr/>
    </dgm:pt>
    <dgm:pt modelId="{D297C055-56A3-4F71-8413-790B91F061F2}" type="pres">
      <dgm:prSet presAssocID="{B34A0BC7-9FC5-4F73-844E-4F9B14A5D5E1}" presName="item1" presStyleLbl="node1" presStyleIdx="0" presStyleCnt="3">
        <dgm:presLayoutVars>
          <dgm:bulletEnabled val="1"/>
        </dgm:presLayoutVars>
      </dgm:prSet>
      <dgm:spPr/>
    </dgm:pt>
    <dgm:pt modelId="{AE9DADED-B000-41F4-9BAA-F30983DA6C2A}" type="pres">
      <dgm:prSet presAssocID="{0B5E280E-EC76-4033-9042-D857FE210BCB}" presName="item2" presStyleLbl="node1" presStyleIdx="1" presStyleCnt="3">
        <dgm:presLayoutVars>
          <dgm:bulletEnabled val="1"/>
        </dgm:presLayoutVars>
      </dgm:prSet>
      <dgm:spPr/>
    </dgm:pt>
    <dgm:pt modelId="{AAF38FD3-24BD-42A2-876F-AF1680609C9C}" type="pres">
      <dgm:prSet presAssocID="{0AF8BDF0-18E9-4510-8EBF-11AECC492F12}" presName="item3" presStyleLbl="node1" presStyleIdx="2" presStyleCnt="3">
        <dgm:presLayoutVars>
          <dgm:bulletEnabled val="1"/>
        </dgm:presLayoutVars>
      </dgm:prSet>
      <dgm:spPr/>
    </dgm:pt>
    <dgm:pt modelId="{6AAD04BD-CA8E-4AD8-96B6-C5AA82B821FE}" type="pres">
      <dgm:prSet presAssocID="{B11E47AD-704C-4905-B0F0-A9689563FBF0}" presName="funnel" presStyleLbl="trAlignAcc1" presStyleIdx="0" presStyleCnt="1"/>
      <dgm:spPr/>
    </dgm:pt>
  </dgm:ptLst>
  <dgm:cxnLst>
    <dgm:cxn modelId="{E6EAD104-8A46-490B-9A1D-9D775B4C5DC4}" type="presOf" srcId="{60BBCAAB-97D9-418D-8A4B-D95FA681CD06}" destId="{AAF38FD3-24BD-42A2-876F-AF1680609C9C}" srcOrd="0" destOrd="0" presId="urn:microsoft.com/office/officeart/2005/8/layout/funnel1"/>
    <dgm:cxn modelId="{13449B26-39C2-416E-9878-61CD9C8696DB}" srcId="{B11E47AD-704C-4905-B0F0-A9689563FBF0}" destId="{60BBCAAB-97D9-418D-8A4B-D95FA681CD06}" srcOrd="0" destOrd="0" parTransId="{71715614-477A-4749-A0A9-27F83DC9BFA1}" sibTransId="{71448501-92B8-4674-BCED-3BA6CD359866}"/>
    <dgm:cxn modelId="{C502EE32-FBBC-48A2-AF9B-3E241EAA8207}" type="presOf" srcId="{0B5E280E-EC76-4033-9042-D857FE210BCB}" destId="{D297C055-56A3-4F71-8413-790B91F061F2}" srcOrd="0" destOrd="0" presId="urn:microsoft.com/office/officeart/2005/8/layout/funnel1"/>
    <dgm:cxn modelId="{6D18D656-8879-45AB-91BA-374C06177DEE}" srcId="{B11E47AD-704C-4905-B0F0-A9689563FBF0}" destId="{0AF8BDF0-18E9-4510-8EBF-11AECC492F12}" srcOrd="3" destOrd="0" parTransId="{AB2CB1CA-1153-484C-8335-30C2E3A51241}" sibTransId="{DB81F840-5FB1-4D4A-8E4E-53E2F267BE54}"/>
    <dgm:cxn modelId="{5AB74D72-BF83-40F8-8443-5FEA789C73D5}" type="presOf" srcId="{B11E47AD-704C-4905-B0F0-A9689563FBF0}" destId="{8F8CEEB2-3B33-401F-90E1-9BC997C128CB}" srcOrd="0" destOrd="0" presId="urn:microsoft.com/office/officeart/2005/8/layout/funnel1"/>
    <dgm:cxn modelId="{8EC17C87-6C44-47DD-B42D-BC8540F86D6D}" srcId="{B11E47AD-704C-4905-B0F0-A9689563FBF0}" destId="{0B5E280E-EC76-4033-9042-D857FE210BCB}" srcOrd="2" destOrd="0" parTransId="{B0C11B1B-0784-4C1A-8AF5-36076F2E8C28}" sibTransId="{AC3D1AAD-1080-4E63-935A-12DC129432C5}"/>
    <dgm:cxn modelId="{65B2398F-2EE6-4B8F-85CC-DF425E003921}" type="presOf" srcId="{B34A0BC7-9FC5-4F73-844E-4F9B14A5D5E1}" destId="{AE9DADED-B000-41F4-9BAA-F30983DA6C2A}" srcOrd="0" destOrd="0" presId="urn:microsoft.com/office/officeart/2005/8/layout/funnel1"/>
    <dgm:cxn modelId="{AA87B6FB-8CC0-4586-98EF-1292C5A96599}" srcId="{B11E47AD-704C-4905-B0F0-A9689563FBF0}" destId="{B34A0BC7-9FC5-4F73-844E-4F9B14A5D5E1}" srcOrd="1" destOrd="0" parTransId="{6A0078BB-E715-4BE4-A2B7-512EA6A4AEE3}" sibTransId="{2E7EDE59-659B-4914-8DE1-4C8B328A5594}"/>
    <dgm:cxn modelId="{56B5F3FC-8EF3-416F-8A86-7B28D6FE1038}" type="presOf" srcId="{0AF8BDF0-18E9-4510-8EBF-11AECC492F12}" destId="{E0660703-60BA-4A16-88E8-5AA3FD58A14D}" srcOrd="0" destOrd="0" presId="urn:microsoft.com/office/officeart/2005/8/layout/funnel1"/>
    <dgm:cxn modelId="{723F54CB-2C86-4A1E-9D6A-2AD2897007AB}" type="presParOf" srcId="{8F8CEEB2-3B33-401F-90E1-9BC997C128CB}" destId="{80D85BBC-C8EF-4647-9049-E87351F07AA3}" srcOrd="0" destOrd="0" presId="urn:microsoft.com/office/officeart/2005/8/layout/funnel1"/>
    <dgm:cxn modelId="{A059C86B-BFEA-4ED2-8FEF-BB4722AD9DE6}" type="presParOf" srcId="{8F8CEEB2-3B33-401F-90E1-9BC997C128CB}" destId="{DEDD9EEC-396F-437E-A534-5A6314F91EC2}" srcOrd="1" destOrd="0" presId="urn:microsoft.com/office/officeart/2005/8/layout/funnel1"/>
    <dgm:cxn modelId="{2DA754A2-ED37-4F9A-BA8D-6E835F23C40C}" type="presParOf" srcId="{8F8CEEB2-3B33-401F-90E1-9BC997C128CB}" destId="{E0660703-60BA-4A16-88E8-5AA3FD58A14D}" srcOrd="2" destOrd="0" presId="urn:microsoft.com/office/officeart/2005/8/layout/funnel1"/>
    <dgm:cxn modelId="{409C643B-5066-4E6D-A6B4-641BC2128447}" type="presParOf" srcId="{8F8CEEB2-3B33-401F-90E1-9BC997C128CB}" destId="{D297C055-56A3-4F71-8413-790B91F061F2}" srcOrd="3" destOrd="0" presId="urn:microsoft.com/office/officeart/2005/8/layout/funnel1"/>
    <dgm:cxn modelId="{60251573-7EB0-414E-991F-F686CA7C61B2}" type="presParOf" srcId="{8F8CEEB2-3B33-401F-90E1-9BC997C128CB}" destId="{AE9DADED-B000-41F4-9BAA-F30983DA6C2A}" srcOrd="4" destOrd="0" presId="urn:microsoft.com/office/officeart/2005/8/layout/funnel1"/>
    <dgm:cxn modelId="{FD19631A-FB0F-4F86-8301-016D19018A4B}" type="presParOf" srcId="{8F8CEEB2-3B33-401F-90E1-9BC997C128CB}" destId="{AAF38FD3-24BD-42A2-876F-AF1680609C9C}" srcOrd="5" destOrd="0" presId="urn:microsoft.com/office/officeart/2005/8/layout/funnel1"/>
    <dgm:cxn modelId="{4E54EF28-D600-4375-B60A-5B66CD207BBA}" type="presParOf" srcId="{8F8CEEB2-3B33-401F-90E1-9BC997C128CB}" destId="{6AAD04BD-CA8E-4AD8-96B6-C5AA82B821F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33C3E1-D74E-46C8-A01E-B3745AD6529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AE8E4A4-C620-4FBE-81BE-809F5B8E9AC7}">
      <dgm:prSet phldrT="[Text]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</a:pPr>
          <a:r>
            <a:rPr lang="en-US"/>
            <a:t>XGBoost is a versatile and powerful ensemble algorithm </a:t>
          </a:r>
          <a:endParaRPr lang="en-IN" dirty="0"/>
        </a:p>
      </dgm:t>
    </dgm:pt>
    <dgm:pt modelId="{7B298B94-DA0F-467D-9FAB-FC84933D94D9}" type="parTrans" cxnId="{5C8B8D1B-5D3B-41EE-9A4E-E4F5015188F3}">
      <dgm:prSet/>
      <dgm:spPr/>
      <dgm:t>
        <a:bodyPr/>
        <a:lstStyle/>
        <a:p>
          <a:endParaRPr lang="en-IN"/>
        </a:p>
      </dgm:t>
    </dgm:pt>
    <dgm:pt modelId="{14887316-EE86-4D7B-9A50-1D4751CFAAB3}" type="sibTrans" cxnId="{5C8B8D1B-5D3B-41EE-9A4E-E4F5015188F3}">
      <dgm:prSet/>
      <dgm:spPr/>
      <dgm:t>
        <a:bodyPr/>
        <a:lstStyle/>
        <a:p>
          <a:endParaRPr lang="en-IN"/>
        </a:p>
      </dgm:t>
    </dgm:pt>
    <dgm:pt modelId="{481F2F35-FBC8-499C-B975-11D81BCC95C3}">
      <dgm:prSet phldrT="[Text]"/>
      <dgm:spPr/>
      <dgm:t>
        <a:bodyPr/>
        <a:lstStyle/>
        <a:p>
          <a:pPr>
            <a:buClr>
              <a:schemeClr val="accent1"/>
            </a:buClr>
            <a:buFont typeface="Calibri" panose="020F0502020204030204" pitchFamily="34" charset="0"/>
          </a:pPr>
          <a:r>
            <a:rPr lang="en-US"/>
            <a:t>Capable of handling large datasets with high accuracy and efficiency. </a:t>
          </a:r>
          <a:endParaRPr lang="en-IN" dirty="0"/>
        </a:p>
      </dgm:t>
    </dgm:pt>
    <dgm:pt modelId="{DBC2E781-D68B-4BB8-9063-D0853AFE03C0}" type="parTrans" cxnId="{A39803EC-F87F-49BC-9BA0-03BAD383C800}">
      <dgm:prSet/>
      <dgm:spPr/>
      <dgm:t>
        <a:bodyPr/>
        <a:lstStyle/>
        <a:p>
          <a:endParaRPr lang="en-IN"/>
        </a:p>
      </dgm:t>
    </dgm:pt>
    <dgm:pt modelId="{C0AA5898-E1E6-453A-AB0C-43E8700B0C30}" type="sibTrans" cxnId="{A39803EC-F87F-49BC-9BA0-03BAD383C800}">
      <dgm:prSet/>
      <dgm:spPr/>
      <dgm:t>
        <a:bodyPr/>
        <a:lstStyle/>
        <a:p>
          <a:endParaRPr lang="en-IN"/>
        </a:p>
      </dgm:t>
    </dgm:pt>
    <dgm:pt modelId="{A7218DB5-6DF2-4BCD-B249-BE6B457743D2}">
      <dgm:prSet phldrT="[Text]"/>
      <dgm:spPr/>
      <dgm:t>
        <a:bodyPr/>
        <a:lstStyle/>
        <a:p>
          <a:r>
            <a:rPr lang="en-US"/>
            <a:t>Its range of features includes regularization, sparsity awareness, parallel processing, and advanced techniques like the Weighted Quantile Sketch, make it an invaluable tool for data scientists</a:t>
          </a:r>
          <a:endParaRPr lang="en-IN" dirty="0"/>
        </a:p>
      </dgm:t>
    </dgm:pt>
    <dgm:pt modelId="{7D675FF0-EF6C-429A-90A2-359097D876DA}" type="parTrans" cxnId="{3E14339F-4E77-45DA-B4E3-3B58D9C7412E}">
      <dgm:prSet/>
      <dgm:spPr/>
      <dgm:t>
        <a:bodyPr/>
        <a:lstStyle/>
        <a:p>
          <a:endParaRPr lang="en-IN"/>
        </a:p>
      </dgm:t>
    </dgm:pt>
    <dgm:pt modelId="{724EA227-8357-44B9-B999-686E386CFC33}" type="sibTrans" cxnId="{3E14339F-4E77-45DA-B4E3-3B58D9C7412E}">
      <dgm:prSet/>
      <dgm:spPr/>
      <dgm:t>
        <a:bodyPr/>
        <a:lstStyle/>
        <a:p>
          <a:endParaRPr lang="en-IN"/>
        </a:p>
      </dgm:t>
    </dgm:pt>
    <dgm:pt modelId="{03C3CAE3-86ED-4D27-A59F-64D1E54A317E}">
      <dgm:prSet phldrT="[Text]"/>
      <dgm:spPr/>
      <dgm:t>
        <a:bodyPr/>
        <a:lstStyle/>
        <a:p>
          <a:pPr>
            <a:buClr>
              <a:schemeClr val="accent1"/>
            </a:buClr>
          </a:pPr>
          <a:r>
            <a:rPr lang="en-US"/>
            <a:t>XGBoost offers the performance and scalability needed to tackle the complex data analysis task.</a:t>
          </a:r>
          <a:endParaRPr lang="en-IN" dirty="0"/>
        </a:p>
      </dgm:t>
    </dgm:pt>
    <dgm:pt modelId="{9E4F3967-4998-4818-B732-C358D6F5884B}" type="parTrans" cxnId="{026DDDEC-9071-4F1E-A306-BFD20214662F}">
      <dgm:prSet/>
      <dgm:spPr/>
      <dgm:t>
        <a:bodyPr/>
        <a:lstStyle/>
        <a:p>
          <a:endParaRPr lang="en-IN"/>
        </a:p>
      </dgm:t>
    </dgm:pt>
    <dgm:pt modelId="{97E51E19-F406-4C18-8765-74A5A2DB5B35}" type="sibTrans" cxnId="{026DDDEC-9071-4F1E-A306-BFD20214662F}">
      <dgm:prSet/>
      <dgm:spPr/>
      <dgm:t>
        <a:bodyPr/>
        <a:lstStyle/>
        <a:p>
          <a:endParaRPr lang="en-IN"/>
        </a:p>
      </dgm:t>
    </dgm:pt>
    <dgm:pt modelId="{4EDA08BE-B246-476D-8D0D-D7042FF99393}" type="pres">
      <dgm:prSet presAssocID="{CC33C3E1-D74E-46C8-A01E-B3745AD65294}" presName="Name0" presStyleCnt="0">
        <dgm:presLayoutVars>
          <dgm:chMax val="7"/>
          <dgm:chPref val="7"/>
          <dgm:dir/>
        </dgm:presLayoutVars>
      </dgm:prSet>
      <dgm:spPr/>
    </dgm:pt>
    <dgm:pt modelId="{36EF8C06-047D-4A56-A47F-C7581DE19B71}" type="pres">
      <dgm:prSet presAssocID="{CC33C3E1-D74E-46C8-A01E-B3745AD65294}" presName="Name1" presStyleCnt="0"/>
      <dgm:spPr/>
    </dgm:pt>
    <dgm:pt modelId="{76CDF15A-714A-4A4D-9EE3-8C3CC0B49DB5}" type="pres">
      <dgm:prSet presAssocID="{CC33C3E1-D74E-46C8-A01E-B3745AD65294}" presName="cycle" presStyleCnt="0"/>
      <dgm:spPr/>
    </dgm:pt>
    <dgm:pt modelId="{8FB3EC70-D362-4925-8EC9-2AC16BC20BC1}" type="pres">
      <dgm:prSet presAssocID="{CC33C3E1-D74E-46C8-A01E-B3745AD65294}" presName="srcNode" presStyleLbl="node1" presStyleIdx="0" presStyleCnt="4"/>
      <dgm:spPr/>
    </dgm:pt>
    <dgm:pt modelId="{419FB8A1-1ED8-4559-83C8-CEA2DC397A9F}" type="pres">
      <dgm:prSet presAssocID="{CC33C3E1-D74E-46C8-A01E-B3745AD65294}" presName="conn" presStyleLbl="parChTrans1D2" presStyleIdx="0" presStyleCnt="1"/>
      <dgm:spPr/>
    </dgm:pt>
    <dgm:pt modelId="{E143BBA3-84BF-4B6F-B3B5-30D9DFBB2D8C}" type="pres">
      <dgm:prSet presAssocID="{CC33C3E1-D74E-46C8-A01E-B3745AD65294}" presName="extraNode" presStyleLbl="node1" presStyleIdx="0" presStyleCnt="4"/>
      <dgm:spPr/>
    </dgm:pt>
    <dgm:pt modelId="{B47D72AE-028F-484D-9E78-0C2171B0C145}" type="pres">
      <dgm:prSet presAssocID="{CC33C3E1-D74E-46C8-A01E-B3745AD65294}" presName="dstNode" presStyleLbl="node1" presStyleIdx="0" presStyleCnt="4"/>
      <dgm:spPr/>
    </dgm:pt>
    <dgm:pt modelId="{4D6DE36E-B757-40DE-AFEC-63FC306FC99F}" type="pres">
      <dgm:prSet presAssocID="{1AE8E4A4-C620-4FBE-81BE-809F5B8E9AC7}" presName="text_1" presStyleLbl="node1" presStyleIdx="0" presStyleCnt="4">
        <dgm:presLayoutVars>
          <dgm:bulletEnabled val="1"/>
        </dgm:presLayoutVars>
      </dgm:prSet>
      <dgm:spPr/>
    </dgm:pt>
    <dgm:pt modelId="{9BC2B197-7710-4C62-AF8D-42963DC1A5EF}" type="pres">
      <dgm:prSet presAssocID="{1AE8E4A4-C620-4FBE-81BE-809F5B8E9AC7}" presName="accent_1" presStyleCnt="0"/>
      <dgm:spPr/>
    </dgm:pt>
    <dgm:pt modelId="{DBBA9F92-C460-422D-80C1-418E30095AD8}" type="pres">
      <dgm:prSet presAssocID="{1AE8E4A4-C620-4FBE-81BE-809F5B8E9AC7}" presName="accentRepeatNode" presStyleLbl="solidFgAcc1" presStyleIdx="0" presStyleCnt="4"/>
      <dgm:spPr/>
    </dgm:pt>
    <dgm:pt modelId="{3E52D080-3BD8-48F7-B755-3825F4C1FB7C}" type="pres">
      <dgm:prSet presAssocID="{481F2F35-FBC8-499C-B975-11D81BCC95C3}" presName="text_2" presStyleLbl="node1" presStyleIdx="1" presStyleCnt="4">
        <dgm:presLayoutVars>
          <dgm:bulletEnabled val="1"/>
        </dgm:presLayoutVars>
      </dgm:prSet>
      <dgm:spPr/>
    </dgm:pt>
    <dgm:pt modelId="{C9FF7EAC-F73B-42AA-A384-D3D3A695303D}" type="pres">
      <dgm:prSet presAssocID="{481F2F35-FBC8-499C-B975-11D81BCC95C3}" presName="accent_2" presStyleCnt="0"/>
      <dgm:spPr/>
    </dgm:pt>
    <dgm:pt modelId="{3A624EDA-9150-454C-915E-C9E8110AD94F}" type="pres">
      <dgm:prSet presAssocID="{481F2F35-FBC8-499C-B975-11D81BCC95C3}" presName="accentRepeatNode" presStyleLbl="solidFgAcc1" presStyleIdx="1" presStyleCnt="4"/>
      <dgm:spPr/>
    </dgm:pt>
    <dgm:pt modelId="{442164D4-4A18-4480-BF28-803CC0BA3D0D}" type="pres">
      <dgm:prSet presAssocID="{A7218DB5-6DF2-4BCD-B249-BE6B457743D2}" presName="text_3" presStyleLbl="node1" presStyleIdx="2" presStyleCnt="4">
        <dgm:presLayoutVars>
          <dgm:bulletEnabled val="1"/>
        </dgm:presLayoutVars>
      </dgm:prSet>
      <dgm:spPr/>
    </dgm:pt>
    <dgm:pt modelId="{3A3FBF9E-A937-4FD2-9305-F079FA9C6ADB}" type="pres">
      <dgm:prSet presAssocID="{A7218DB5-6DF2-4BCD-B249-BE6B457743D2}" presName="accent_3" presStyleCnt="0"/>
      <dgm:spPr/>
    </dgm:pt>
    <dgm:pt modelId="{7F1966C6-DF73-4D4E-9C13-D75AF6B815C6}" type="pres">
      <dgm:prSet presAssocID="{A7218DB5-6DF2-4BCD-B249-BE6B457743D2}" presName="accentRepeatNode" presStyleLbl="solidFgAcc1" presStyleIdx="2" presStyleCnt="4"/>
      <dgm:spPr/>
    </dgm:pt>
    <dgm:pt modelId="{E34B16F6-BCF6-4623-8AE7-4745167855AF}" type="pres">
      <dgm:prSet presAssocID="{03C3CAE3-86ED-4D27-A59F-64D1E54A317E}" presName="text_4" presStyleLbl="node1" presStyleIdx="3" presStyleCnt="4">
        <dgm:presLayoutVars>
          <dgm:bulletEnabled val="1"/>
        </dgm:presLayoutVars>
      </dgm:prSet>
      <dgm:spPr/>
    </dgm:pt>
    <dgm:pt modelId="{3514FA8E-54A0-485F-83EB-F413611C8EFC}" type="pres">
      <dgm:prSet presAssocID="{03C3CAE3-86ED-4D27-A59F-64D1E54A317E}" presName="accent_4" presStyleCnt="0"/>
      <dgm:spPr/>
    </dgm:pt>
    <dgm:pt modelId="{207C8B0A-9EF0-4FEA-8C99-65C65F545682}" type="pres">
      <dgm:prSet presAssocID="{03C3CAE3-86ED-4D27-A59F-64D1E54A317E}" presName="accentRepeatNode" presStyleLbl="solidFgAcc1" presStyleIdx="3" presStyleCnt="4"/>
      <dgm:spPr/>
    </dgm:pt>
  </dgm:ptLst>
  <dgm:cxnLst>
    <dgm:cxn modelId="{6FAF0C0B-2595-4404-873B-9EE58B1BE04A}" type="presOf" srcId="{14887316-EE86-4D7B-9A50-1D4751CFAAB3}" destId="{419FB8A1-1ED8-4559-83C8-CEA2DC397A9F}" srcOrd="0" destOrd="0" presId="urn:microsoft.com/office/officeart/2008/layout/VerticalCurvedList"/>
    <dgm:cxn modelId="{5C8B8D1B-5D3B-41EE-9A4E-E4F5015188F3}" srcId="{CC33C3E1-D74E-46C8-A01E-B3745AD65294}" destId="{1AE8E4A4-C620-4FBE-81BE-809F5B8E9AC7}" srcOrd="0" destOrd="0" parTransId="{7B298B94-DA0F-467D-9FAB-FC84933D94D9}" sibTransId="{14887316-EE86-4D7B-9A50-1D4751CFAAB3}"/>
    <dgm:cxn modelId="{22BD8023-6129-4811-B78D-EF723EA8288F}" type="presOf" srcId="{CC33C3E1-D74E-46C8-A01E-B3745AD65294}" destId="{4EDA08BE-B246-476D-8D0D-D7042FF99393}" srcOrd="0" destOrd="0" presId="urn:microsoft.com/office/officeart/2008/layout/VerticalCurvedList"/>
    <dgm:cxn modelId="{CF905663-774E-49CE-B574-00E0C0C91830}" type="presOf" srcId="{03C3CAE3-86ED-4D27-A59F-64D1E54A317E}" destId="{E34B16F6-BCF6-4623-8AE7-4745167855AF}" srcOrd="0" destOrd="0" presId="urn:microsoft.com/office/officeart/2008/layout/VerticalCurvedList"/>
    <dgm:cxn modelId="{A3A54A8F-E31E-4B12-9630-3DA7DBB36F0A}" type="presOf" srcId="{A7218DB5-6DF2-4BCD-B249-BE6B457743D2}" destId="{442164D4-4A18-4480-BF28-803CC0BA3D0D}" srcOrd="0" destOrd="0" presId="urn:microsoft.com/office/officeart/2008/layout/VerticalCurvedList"/>
    <dgm:cxn modelId="{9E644D9E-D110-4E59-8102-7B3F815C5810}" type="presOf" srcId="{1AE8E4A4-C620-4FBE-81BE-809F5B8E9AC7}" destId="{4D6DE36E-B757-40DE-AFEC-63FC306FC99F}" srcOrd="0" destOrd="0" presId="urn:microsoft.com/office/officeart/2008/layout/VerticalCurvedList"/>
    <dgm:cxn modelId="{3E14339F-4E77-45DA-B4E3-3B58D9C7412E}" srcId="{CC33C3E1-D74E-46C8-A01E-B3745AD65294}" destId="{A7218DB5-6DF2-4BCD-B249-BE6B457743D2}" srcOrd="2" destOrd="0" parTransId="{7D675FF0-EF6C-429A-90A2-359097D876DA}" sibTransId="{724EA227-8357-44B9-B999-686E386CFC33}"/>
    <dgm:cxn modelId="{A39803EC-F87F-49BC-9BA0-03BAD383C800}" srcId="{CC33C3E1-D74E-46C8-A01E-B3745AD65294}" destId="{481F2F35-FBC8-499C-B975-11D81BCC95C3}" srcOrd="1" destOrd="0" parTransId="{DBC2E781-D68B-4BB8-9063-D0853AFE03C0}" sibTransId="{C0AA5898-E1E6-453A-AB0C-43E8700B0C30}"/>
    <dgm:cxn modelId="{026DDDEC-9071-4F1E-A306-BFD20214662F}" srcId="{CC33C3E1-D74E-46C8-A01E-B3745AD65294}" destId="{03C3CAE3-86ED-4D27-A59F-64D1E54A317E}" srcOrd="3" destOrd="0" parTransId="{9E4F3967-4998-4818-B732-C358D6F5884B}" sibTransId="{97E51E19-F406-4C18-8765-74A5A2DB5B35}"/>
    <dgm:cxn modelId="{5D9837F7-9089-41E1-BEC8-AFBD3555CA5F}" type="presOf" srcId="{481F2F35-FBC8-499C-B975-11D81BCC95C3}" destId="{3E52D080-3BD8-48F7-B755-3825F4C1FB7C}" srcOrd="0" destOrd="0" presId="urn:microsoft.com/office/officeart/2008/layout/VerticalCurvedList"/>
    <dgm:cxn modelId="{A1317A08-FB3C-4481-B7B5-78550A4856A8}" type="presParOf" srcId="{4EDA08BE-B246-476D-8D0D-D7042FF99393}" destId="{36EF8C06-047D-4A56-A47F-C7581DE19B71}" srcOrd="0" destOrd="0" presId="urn:microsoft.com/office/officeart/2008/layout/VerticalCurvedList"/>
    <dgm:cxn modelId="{D86BE718-54E1-4D9D-BE34-83AACCDEE9DA}" type="presParOf" srcId="{36EF8C06-047D-4A56-A47F-C7581DE19B71}" destId="{76CDF15A-714A-4A4D-9EE3-8C3CC0B49DB5}" srcOrd="0" destOrd="0" presId="urn:microsoft.com/office/officeart/2008/layout/VerticalCurvedList"/>
    <dgm:cxn modelId="{BA4919BD-84D2-4B9D-9015-E672984404C1}" type="presParOf" srcId="{76CDF15A-714A-4A4D-9EE3-8C3CC0B49DB5}" destId="{8FB3EC70-D362-4925-8EC9-2AC16BC20BC1}" srcOrd="0" destOrd="0" presId="urn:microsoft.com/office/officeart/2008/layout/VerticalCurvedList"/>
    <dgm:cxn modelId="{3C6C4A3F-BC99-45E8-882D-E46C06208A35}" type="presParOf" srcId="{76CDF15A-714A-4A4D-9EE3-8C3CC0B49DB5}" destId="{419FB8A1-1ED8-4559-83C8-CEA2DC397A9F}" srcOrd="1" destOrd="0" presId="urn:microsoft.com/office/officeart/2008/layout/VerticalCurvedList"/>
    <dgm:cxn modelId="{7D8CE88F-9FB6-4B9A-8AF3-50448E7DAA89}" type="presParOf" srcId="{76CDF15A-714A-4A4D-9EE3-8C3CC0B49DB5}" destId="{E143BBA3-84BF-4B6F-B3B5-30D9DFBB2D8C}" srcOrd="2" destOrd="0" presId="urn:microsoft.com/office/officeart/2008/layout/VerticalCurvedList"/>
    <dgm:cxn modelId="{2A48DA8D-FAAF-4B14-BE73-2909DC65DE6F}" type="presParOf" srcId="{76CDF15A-714A-4A4D-9EE3-8C3CC0B49DB5}" destId="{B47D72AE-028F-484D-9E78-0C2171B0C145}" srcOrd="3" destOrd="0" presId="urn:microsoft.com/office/officeart/2008/layout/VerticalCurvedList"/>
    <dgm:cxn modelId="{2EFCCBCB-E2B2-464C-85E7-00FD576D4027}" type="presParOf" srcId="{36EF8C06-047D-4A56-A47F-C7581DE19B71}" destId="{4D6DE36E-B757-40DE-AFEC-63FC306FC99F}" srcOrd="1" destOrd="0" presId="urn:microsoft.com/office/officeart/2008/layout/VerticalCurvedList"/>
    <dgm:cxn modelId="{39278D99-9498-45EF-A59B-3366546788BE}" type="presParOf" srcId="{36EF8C06-047D-4A56-A47F-C7581DE19B71}" destId="{9BC2B197-7710-4C62-AF8D-42963DC1A5EF}" srcOrd="2" destOrd="0" presId="urn:microsoft.com/office/officeart/2008/layout/VerticalCurvedList"/>
    <dgm:cxn modelId="{33D4A7B2-34ED-461C-B933-A220C66E1D0D}" type="presParOf" srcId="{9BC2B197-7710-4C62-AF8D-42963DC1A5EF}" destId="{DBBA9F92-C460-422D-80C1-418E30095AD8}" srcOrd="0" destOrd="0" presId="urn:microsoft.com/office/officeart/2008/layout/VerticalCurvedList"/>
    <dgm:cxn modelId="{5DCF9D3D-E23C-4EDA-BADA-3081D359E896}" type="presParOf" srcId="{36EF8C06-047D-4A56-A47F-C7581DE19B71}" destId="{3E52D080-3BD8-48F7-B755-3825F4C1FB7C}" srcOrd="3" destOrd="0" presId="urn:microsoft.com/office/officeart/2008/layout/VerticalCurvedList"/>
    <dgm:cxn modelId="{BF32B3C4-C464-4954-9B7B-402312DC1E22}" type="presParOf" srcId="{36EF8C06-047D-4A56-A47F-C7581DE19B71}" destId="{C9FF7EAC-F73B-42AA-A384-D3D3A695303D}" srcOrd="4" destOrd="0" presId="urn:microsoft.com/office/officeart/2008/layout/VerticalCurvedList"/>
    <dgm:cxn modelId="{F9B03A3C-C430-48C4-8710-132BC1A0A2BD}" type="presParOf" srcId="{C9FF7EAC-F73B-42AA-A384-D3D3A695303D}" destId="{3A624EDA-9150-454C-915E-C9E8110AD94F}" srcOrd="0" destOrd="0" presId="urn:microsoft.com/office/officeart/2008/layout/VerticalCurvedList"/>
    <dgm:cxn modelId="{D3BB90A5-852E-492A-ABAC-C522BB818EDA}" type="presParOf" srcId="{36EF8C06-047D-4A56-A47F-C7581DE19B71}" destId="{442164D4-4A18-4480-BF28-803CC0BA3D0D}" srcOrd="5" destOrd="0" presId="urn:microsoft.com/office/officeart/2008/layout/VerticalCurvedList"/>
    <dgm:cxn modelId="{9E6BC819-F3FE-48CE-9D58-33B9CE91D0E3}" type="presParOf" srcId="{36EF8C06-047D-4A56-A47F-C7581DE19B71}" destId="{3A3FBF9E-A937-4FD2-9305-F079FA9C6ADB}" srcOrd="6" destOrd="0" presId="urn:microsoft.com/office/officeart/2008/layout/VerticalCurvedList"/>
    <dgm:cxn modelId="{7F2A443D-1EF9-45E6-9698-8F1A49908085}" type="presParOf" srcId="{3A3FBF9E-A937-4FD2-9305-F079FA9C6ADB}" destId="{7F1966C6-DF73-4D4E-9C13-D75AF6B815C6}" srcOrd="0" destOrd="0" presId="urn:microsoft.com/office/officeart/2008/layout/VerticalCurvedList"/>
    <dgm:cxn modelId="{CB61B7EE-E01C-43EF-A250-8B69BA514448}" type="presParOf" srcId="{36EF8C06-047D-4A56-A47F-C7581DE19B71}" destId="{E34B16F6-BCF6-4623-8AE7-4745167855AF}" srcOrd="7" destOrd="0" presId="urn:microsoft.com/office/officeart/2008/layout/VerticalCurvedList"/>
    <dgm:cxn modelId="{56F20D81-C79D-4F89-927F-B14884EE3B60}" type="presParOf" srcId="{36EF8C06-047D-4A56-A47F-C7581DE19B71}" destId="{3514FA8E-54A0-485F-83EB-F413611C8EFC}" srcOrd="8" destOrd="0" presId="urn:microsoft.com/office/officeart/2008/layout/VerticalCurvedList"/>
    <dgm:cxn modelId="{4EA85745-C7EF-40D4-A1DC-53F57E19C989}" type="presParOf" srcId="{3514FA8E-54A0-485F-83EB-F413611C8EFC}" destId="{207C8B0A-9EF0-4FEA-8C99-65C65F54568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FDDC8-0326-4788-859B-E6EB1BCFA6DF}">
      <dsp:nvSpPr>
        <dsp:cNvPr id="0" name=""/>
        <dsp:cNvSpPr/>
      </dsp:nvSpPr>
      <dsp:spPr>
        <a:xfrm>
          <a:off x="0" y="1732"/>
          <a:ext cx="7543800" cy="7857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AE4AD-1217-4026-BEEC-9E2F2E4FF520}">
      <dsp:nvSpPr>
        <dsp:cNvPr id="0" name=""/>
        <dsp:cNvSpPr/>
      </dsp:nvSpPr>
      <dsp:spPr>
        <a:xfrm>
          <a:off x="237691" y="178528"/>
          <a:ext cx="432589" cy="432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CBB51-AF30-4AFB-A54C-E82819449779}">
      <dsp:nvSpPr>
        <dsp:cNvPr id="0" name=""/>
        <dsp:cNvSpPr/>
      </dsp:nvSpPr>
      <dsp:spPr>
        <a:xfrm>
          <a:off x="907972" y="1732"/>
          <a:ext cx="6621844" cy="8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58" tIns="85758" rIns="85758" bIns="857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Analyze Telecom customer churn using </a:t>
          </a:r>
          <a:r>
            <a:rPr lang="en-US" sz="1800" kern="1200" dirty="0" err="1"/>
            <a:t>XGBoost</a:t>
          </a:r>
          <a:r>
            <a:rPr lang="en-US" sz="1800" kern="1200" dirty="0"/>
            <a:t> Algorithm </a:t>
          </a:r>
        </a:p>
      </dsp:txBody>
      <dsp:txXfrm>
        <a:off x="907972" y="1732"/>
        <a:ext cx="6621844" cy="810312"/>
      </dsp:txXfrm>
    </dsp:sp>
    <dsp:sp modelId="{838A1FD4-B6E3-42CE-9CA2-37D16E4AA12A}">
      <dsp:nvSpPr>
        <dsp:cNvPr id="0" name=""/>
        <dsp:cNvSpPr/>
      </dsp:nvSpPr>
      <dsp:spPr>
        <a:xfrm>
          <a:off x="0" y="1014623"/>
          <a:ext cx="7543800" cy="7857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85909-FBAF-47A9-8377-3D3A40F8D6EE}">
      <dsp:nvSpPr>
        <dsp:cNvPr id="0" name=""/>
        <dsp:cNvSpPr/>
      </dsp:nvSpPr>
      <dsp:spPr>
        <a:xfrm>
          <a:off x="237691" y="1191419"/>
          <a:ext cx="432589" cy="432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7BDE3-F458-4B9E-9503-10CBA24584C4}">
      <dsp:nvSpPr>
        <dsp:cNvPr id="0" name=""/>
        <dsp:cNvSpPr/>
      </dsp:nvSpPr>
      <dsp:spPr>
        <a:xfrm>
          <a:off x="907972" y="1014623"/>
          <a:ext cx="6621844" cy="8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58" tIns="85758" rIns="85758" bIns="857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Telecom customer churn dataset: </a:t>
          </a:r>
          <a:r>
            <a:rPr lang="en-US" sz="1800" kern="1200" dirty="0">
              <a:solidFill>
                <a:srgbClr val="00B0F0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https://archive.ics.uci.edu/dataset/563/iranian+churn+dataset</a:t>
          </a:r>
          <a:endParaRPr lang="en-US" sz="1800" kern="1200" dirty="0">
            <a:solidFill>
              <a:srgbClr val="00B0F0"/>
            </a:solidFill>
          </a:endParaRPr>
        </a:p>
      </dsp:txBody>
      <dsp:txXfrm>
        <a:off x="907972" y="1014623"/>
        <a:ext cx="6621844" cy="810312"/>
      </dsp:txXfrm>
    </dsp:sp>
    <dsp:sp modelId="{1F1C30CF-AACB-4FF1-B275-82748889843A}">
      <dsp:nvSpPr>
        <dsp:cNvPr id="0" name=""/>
        <dsp:cNvSpPr/>
      </dsp:nvSpPr>
      <dsp:spPr>
        <a:xfrm>
          <a:off x="0" y="2026005"/>
          <a:ext cx="7543800" cy="7857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1BE26-A292-4499-A090-F309058354AD}">
      <dsp:nvSpPr>
        <dsp:cNvPr id="0" name=""/>
        <dsp:cNvSpPr/>
      </dsp:nvSpPr>
      <dsp:spPr>
        <a:xfrm>
          <a:off x="237924" y="2204310"/>
          <a:ext cx="432589" cy="43216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6C3B6-C4ED-434F-A668-E5C49634E86D}">
      <dsp:nvSpPr>
        <dsp:cNvPr id="0" name=""/>
        <dsp:cNvSpPr/>
      </dsp:nvSpPr>
      <dsp:spPr>
        <a:xfrm>
          <a:off x="908437" y="2027514"/>
          <a:ext cx="6606973" cy="81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58" tIns="85758" rIns="85758" bIns="8575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Github</a:t>
          </a: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 Repo: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B0F0"/>
              </a:solidFill>
              <a:latin typeface="Calibri" panose="020F0502020204030204"/>
              <a:ea typeface="+mn-ea"/>
              <a:cs typeface="+mn-cs"/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https://github.com/GayathriRenganathan/Data-Mining-Project</a:t>
          </a:r>
          <a:endParaRPr lang="en-US" sz="1800" kern="1200" dirty="0">
            <a:solidFill>
              <a:srgbClr val="00B0F0"/>
            </a:solidFill>
            <a:latin typeface="Calibri" panose="020F0502020204030204"/>
            <a:ea typeface="+mn-ea"/>
            <a:cs typeface="+mn-cs"/>
          </a:endParaRPr>
        </a:p>
      </dsp:txBody>
      <dsp:txXfrm>
        <a:off x="908437" y="2027514"/>
        <a:ext cx="6606973" cy="810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85BBC-C8EF-4647-9049-E87351F07AA3}">
      <dsp:nvSpPr>
        <dsp:cNvPr id="0" name=""/>
        <dsp:cNvSpPr/>
      </dsp:nvSpPr>
      <dsp:spPr>
        <a:xfrm>
          <a:off x="937818" y="132695"/>
          <a:ext cx="2633488" cy="91457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D9EEC-396F-437E-A534-5A6314F91EC2}">
      <dsp:nvSpPr>
        <dsp:cNvPr id="0" name=""/>
        <dsp:cNvSpPr/>
      </dsp:nvSpPr>
      <dsp:spPr>
        <a:xfrm>
          <a:off x="2003463" y="2372180"/>
          <a:ext cx="510365" cy="32663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60703-60BA-4A16-88E8-5AA3FD58A14D}">
      <dsp:nvSpPr>
        <dsp:cNvPr id="0" name=""/>
        <dsp:cNvSpPr/>
      </dsp:nvSpPr>
      <dsp:spPr>
        <a:xfrm>
          <a:off x="1033767" y="2633488"/>
          <a:ext cx="2449756" cy="612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Cleaned Dataset</a:t>
          </a:r>
        </a:p>
      </dsp:txBody>
      <dsp:txXfrm>
        <a:off x="1033767" y="2633488"/>
        <a:ext cx="2449756" cy="612439"/>
      </dsp:txXfrm>
    </dsp:sp>
    <dsp:sp modelId="{D297C055-56A3-4F71-8413-790B91F061F2}">
      <dsp:nvSpPr>
        <dsp:cNvPr id="0" name=""/>
        <dsp:cNvSpPr/>
      </dsp:nvSpPr>
      <dsp:spPr>
        <a:xfrm>
          <a:off x="1895265" y="1117905"/>
          <a:ext cx="918658" cy="918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Collinearity</a:t>
          </a:r>
        </a:p>
      </dsp:txBody>
      <dsp:txXfrm>
        <a:off x="2029799" y="1252439"/>
        <a:ext cx="649590" cy="649590"/>
      </dsp:txXfrm>
    </dsp:sp>
    <dsp:sp modelId="{AE9DADED-B000-41F4-9BAA-F30983DA6C2A}">
      <dsp:nvSpPr>
        <dsp:cNvPr id="0" name=""/>
        <dsp:cNvSpPr/>
      </dsp:nvSpPr>
      <dsp:spPr>
        <a:xfrm>
          <a:off x="1237914" y="428707"/>
          <a:ext cx="918658" cy="918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Missing Data</a:t>
          </a:r>
        </a:p>
      </dsp:txBody>
      <dsp:txXfrm>
        <a:off x="1372448" y="563241"/>
        <a:ext cx="649590" cy="649590"/>
      </dsp:txXfrm>
    </dsp:sp>
    <dsp:sp modelId="{AAF38FD3-24BD-42A2-876F-AF1680609C9C}">
      <dsp:nvSpPr>
        <dsp:cNvPr id="0" name=""/>
        <dsp:cNvSpPr/>
      </dsp:nvSpPr>
      <dsp:spPr>
        <a:xfrm>
          <a:off x="2176987" y="206596"/>
          <a:ext cx="918658" cy="918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Scaling &amp; Encoding</a:t>
          </a:r>
        </a:p>
      </dsp:txBody>
      <dsp:txXfrm>
        <a:off x="2311521" y="341130"/>
        <a:ext cx="649590" cy="649590"/>
      </dsp:txXfrm>
    </dsp:sp>
    <dsp:sp modelId="{6AAD04BD-CA8E-4AD8-96B6-C5AA82B821FE}">
      <dsp:nvSpPr>
        <dsp:cNvPr id="0" name=""/>
        <dsp:cNvSpPr/>
      </dsp:nvSpPr>
      <dsp:spPr>
        <a:xfrm>
          <a:off x="829621" y="20414"/>
          <a:ext cx="2858049" cy="228643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FB8A1-1ED8-4559-83C8-CEA2DC397A9F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DE36E-B757-40DE-AFEC-63FC306FC99F}">
      <dsp:nvSpPr>
        <dsp:cNvPr id="0" name=""/>
        <dsp:cNvSpPr/>
      </dsp:nvSpPr>
      <dsp:spPr>
        <a:xfrm>
          <a:off x="460128" y="312440"/>
          <a:ext cx="5127392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/>
            <a:t>XGBoost is a versatile and powerful ensemble algorithm </a:t>
          </a:r>
          <a:endParaRPr lang="en-IN" sz="1200" kern="1200" dirty="0"/>
        </a:p>
      </dsp:txBody>
      <dsp:txXfrm>
        <a:off x="460128" y="312440"/>
        <a:ext cx="5127392" cy="625205"/>
      </dsp:txXfrm>
    </dsp:sp>
    <dsp:sp modelId="{DBBA9F92-C460-422D-80C1-418E30095AD8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2D080-3BD8-48F7-B755-3825F4C1FB7C}">
      <dsp:nvSpPr>
        <dsp:cNvPr id="0" name=""/>
        <dsp:cNvSpPr/>
      </dsp:nvSpPr>
      <dsp:spPr>
        <a:xfrm>
          <a:off x="818573" y="1250411"/>
          <a:ext cx="4768948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Calibri" panose="020F0502020204030204" pitchFamily="34" charset="0"/>
            <a:buNone/>
          </a:pPr>
          <a:r>
            <a:rPr lang="en-US" sz="1200" kern="1200"/>
            <a:t>Capable of handling large datasets with high accuracy and efficiency. </a:t>
          </a:r>
          <a:endParaRPr lang="en-IN" sz="1200" kern="1200" dirty="0"/>
        </a:p>
      </dsp:txBody>
      <dsp:txXfrm>
        <a:off x="818573" y="1250411"/>
        <a:ext cx="4768948" cy="625205"/>
      </dsp:txXfrm>
    </dsp:sp>
    <dsp:sp modelId="{3A624EDA-9150-454C-915E-C9E8110AD94F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164D4-4A18-4480-BF28-803CC0BA3D0D}">
      <dsp:nvSpPr>
        <dsp:cNvPr id="0" name=""/>
        <dsp:cNvSpPr/>
      </dsp:nvSpPr>
      <dsp:spPr>
        <a:xfrm>
          <a:off x="818573" y="2188382"/>
          <a:ext cx="4768948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Its range of features includes regularization, sparsity awareness, parallel processing, and advanced techniques like the Weighted Quantile Sketch, make it an invaluable tool for data scientists</a:t>
          </a:r>
          <a:endParaRPr lang="en-IN" sz="1200" kern="1200" dirty="0"/>
        </a:p>
      </dsp:txBody>
      <dsp:txXfrm>
        <a:off x="818573" y="2188382"/>
        <a:ext cx="4768948" cy="625205"/>
      </dsp:txXfrm>
    </dsp:sp>
    <dsp:sp modelId="{7F1966C6-DF73-4D4E-9C13-D75AF6B815C6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16F6-BCF6-4623-8AE7-4745167855AF}">
      <dsp:nvSpPr>
        <dsp:cNvPr id="0" name=""/>
        <dsp:cNvSpPr/>
      </dsp:nvSpPr>
      <dsp:spPr>
        <a:xfrm>
          <a:off x="460128" y="3126353"/>
          <a:ext cx="5127392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None/>
          </a:pPr>
          <a:r>
            <a:rPr lang="en-US" sz="1200" kern="1200"/>
            <a:t>XGBoost offers the performance and scalability needed to tackle the complex data analysis task.</a:t>
          </a:r>
          <a:endParaRPr lang="en-IN" sz="1200" kern="1200" dirty="0"/>
        </a:p>
      </dsp:txBody>
      <dsp:txXfrm>
        <a:off x="460128" y="3126353"/>
        <a:ext cx="5127392" cy="625205"/>
      </dsp:txXfrm>
    </dsp:sp>
    <dsp:sp modelId="{207C8B0A-9EF0-4FEA-8C99-65C65F545682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fae31339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fae31339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b1e20ac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1b1e20ac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9640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b1e20ac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1b1e20ac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9983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b1e20ac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1b1e20ac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31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b1e20ac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1b1e20ac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003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b1e20ac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1b1e20ac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1b1e20ac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1b1e20ac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1b1e20ac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1b1e20ac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1b1e20ac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1b1e20ac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1b1e20ac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1b1e20ac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fae3133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fae3133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fae31339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fae31339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fae31339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fae31339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63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fae31339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fae31339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68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fae31339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fae31339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57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fae31339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fae31339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806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fae31339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fae31339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b1e20ac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1b1e20ac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26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b1e20ac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1b1e20ac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52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841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28992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34505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19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61570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953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36149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54295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84030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579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E331444B-B92B-4E27-8C94-BB93EAF5CB18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4777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81915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7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38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37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diagramData" Target="../diagrams/data3.xml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2ADA3B-CA82-144C-71F2-E01F7A2D9E3A}"/>
              </a:ext>
            </a:extLst>
          </p:cNvPr>
          <p:cNvGrpSpPr/>
          <p:nvPr/>
        </p:nvGrpSpPr>
        <p:grpSpPr>
          <a:xfrm>
            <a:off x="4092355" y="3187841"/>
            <a:ext cx="5135337" cy="934464"/>
            <a:chOff x="3535134" y="3340767"/>
            <a:chExt cx="5135337" cy="934464"/>
          </a:xfrm>
        </p:grpSpPr>
        <p:sp>
          <p:nvSpPr>
            <p:cNvPr id="55" name="Google Shape;55;p13"/>
            <p:cNvSpPr txBox="1">
              <a:spLocks/>
            </p:cNvSpPr>
            <p:nvPr/>
          </p:nvSpPr>
          <p:spPr>
            <a:xfrm>
              <a:off x="3535134" y="3340767"/>
              <a:ext cx="5135337" cy="583561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rmAutofit/>
            </a:bodyPr>
            <a:lstStyle/>
            <a:p>
              <a:pPr algn="ctr" defTabSz="310896">
                <a:spcAft>
                  <a:spcPts val="600"/>
                </a:spcAft>
              </a:pPr>
              <a:r>
                <a:rPr lang="en" sz="122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INFO-523</a:t>
              </a:r>
              <a:endParaRPr dirty="0"/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4142869" y="3559937"/>
              <a:ext cx="3885914" cy="715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 defTabSz="310896">
                <a:spcAft>
                  <a:spcPts val="600"/>
                </a:spcAft>
              </a:pPr>
              <a:r>
                <a:rPr lang="en-US" sz="1224" kern="1200" dirty="0">
                  <a:solidFill>
                    <a:schemeClr val="dk2"/>
                  </a:solidFill>
                  <a:latin typeface="+mn-lt"/>
                  <a:ea typeface="+mn-ea"/>
                  <a:cs typeface="+mn-cs"/>
                </a:rPr>
                <a:t>Submitted By</a:t>
              </a:r>
            </a:p>
            <a:p>
              <a:pPr algn="ctr" defTabSz="310896">
                <a:spcAft>
                  <a:spcPts val="600"/>
                </a:spcAft>
              </a:pPr>
              <a:r>
                <a:rPr lang="en-US" sz="1224" kern="1200" dirty="0">
                  <a:solidFill>
                    <a:schemeClr val="dk2"/>
                  </a:solidFill>
                  <a:latin typeface="+mn-lt"/>
                  <a:ea typeface="+mn-ea"/>
                  <a:cs typeface="+mn-cs"/>
                </a:rPr>
                <a:t>Gayathri </a:t>
              </a:r>
              <a:r>
                <a:rPr lang="en-US" sz="1224" kern="1200" dirty="0" err="1">
                  <a:solidFill>
                    <a:schemeClr val="dk2"/>
                  </a:solidFill>
                  <a:latin typeface="+mn-lt"/>
                  <a:ea typeface="+mn-ea"/>
                  <a:cs typeface="+mn-cs"/>
                </a:rPr>
                <a:t>Renganathan</a:t>
              </a:r>
              <a:r>
                <a:rPr lang="en-US" sz="1224" kern="1200" dirty="0">
                  <a:solidFill>
                    <a:schemeClr val="dk2"/>
                  </a:solidFill>
                  <a:latin typeface="+mn-lt"/>
                  <a:ea typeface="+mn-ea"/>
                  <a:cs typeface="+mn-cs"/>
                </a:rPr>
                <a:t>, Mohit Rakesh </a:t>
              </a:r>
              <a:r>
                <a:rPr lang="en-US" sz="1224" kern="1200" dirty="0" err="1">
                  <a:solidFill>
                    <a:schemeClr val="dk2"/>
                  </a:solidFill>
                  <a:latin typeface="+mn-lt"/>
                  <a:ea typeface="+mn-ea"/>
                  <a:cs typeface="+mn-cs"/>
                </a:rPr>
                <a:t>Taparia</a:t>
              </a:r>
              <a:endParaRPr lang="en-US" sz="1800" dirty="0">
                <a:solidFill>
                  <a:schemeClr val="dk2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D0C17C4-48B2-F128-8023-96B35338C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05" y="818096"/>
            <a:ext cx="3057391" cy="3057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DB8194-E73F-D1FC-9054-82AD62BFB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515" y="3091803"/>
            <a:ext cx="2693930" cy="1496628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810236" y="392763"/>
            <a:ext cx="6552154" cy="148818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indent="0" defTabSz="914400">
              <a:spcAft>
                <a:spcPts val="0"/>
              </a:spcAft>
            </a:pPr>
            <a:r>
              <a:rPr lang="en-US" sz="4800" b="1" u="sng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XGBoost</a:t>
            </a:r>
            <a:r>
              <a:rPr lang="en-US" sz="4800" b="1" u="sng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Algorithm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pc="-50" dirty="0"/>
              <a:t>Case Study</a:t>
            </a:r>
          </a:p>
        </p:txBody>
      </p:sp>
      <p:graphicFrame>
        <p:nvGraphicFramePr>
          <p:cNvPr id="123" name="Google Shape;121;p22">
            <a:extLst>
              <a:ext uri="{FF2B5EF4-FFF2-40B4-BE49-F238E27FC236}">
                <a16:creationId xmlns:a16="http://schemas.microsoft.com/office/drawing/2014/main" id="{3B51E356-DB1E-0017-4FFD-6F51E992AE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27790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EF19845-5714-813B-3229-604B8775C5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2963" y="2653941"/>
            <a:ext cx="1074640" cy="339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B1C9A3-A230-E5EB-55D4-F2AD888F55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2963" y="1487072"/>
            <a:ext cx="1128315" cy="62684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312BD3BE-6128-25B4-335E-F9E009A97C4C}"/>
              </a:ext>
            </a:extLst>
          </p:cNvPr>
          <p:cNvSpPr/>
          <p:nvPr/>
        </p:nvSpPr>
        <p:spPr>
          <a:xfrm>
            <a:off x="640861" y="3544376"/>
            <a:ext cx="3040184" cy="1024595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6" name="Google Shape;146;p26"/>
          <p:cNvSpPr txBox="1">
            <a:spLocks noGrp="1"/>
          </p:cNvSpPr>
          <p:nvPr>
            <p:ph type="title" idx="4294967295"/>
          </p:nvPr>
        </p:nvSpPr>
        <p:spPr>
          <a:xfrm>
            <a:off x="311150" y="375336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Data preprocessing</a:t>
            </a:r>
            <a:endParaRPr u="sng" dirty="0"/>
          </a:p>
        </p:txBody>
      </p:sp>
      <p:sp>
        <p:nvSpPr>
          <p:cNvPr id="5" name="Google Shape;99;p19">
            <a:extLst>
              <a:ext uri="{FF2B5EF4-FFF2-40B4-BE49-F238E27FC236}">
                <a16:creationId xmlns:a16="http://schemas.microsoft.com/office/drawing/2014/main" id="{F6095205-B350-FF2C-7229-964BA37EAEE7}"/>
              </a:ext>
            </a:extLst>
          </p:cNvPr>
          <p:cNvSpPr/>
          <p:nvPr/>
        </p:nvSpPr>
        <p:spPr>
          <a:xfrm>
            <a:off x="4251570" y="1664677"/>
            <a:ext cx="4720495" cy="2247424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Preprocessing:</a:t>
            </a:r>
          </a:p>
          <a:p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Handled missing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One hot encoding categorical values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Removed collinearity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Feature scaling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Removed unnecessary columns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B31C9E8-7C67-25EE-5AA6-5B63867A2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315066"/>
              </p:ext>
            </p:extLst>
          </p:nvPr>
        </p:nvGraphicFramePr>
        <p:xfrm>
          <a:off x="-93785" y="1086826"/>
          <a:ext cx="4517292" cy="3266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927310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 idx="4294967295"/>
          </p:nvPr>
        </p:nvSpPr>
        <p:spPr>
          <a:xfrm>
            <a:off x="311150" y="375336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Distribution of Customer Churn</a:t>
            </a:r>
            <a:endParaRPr u="sng" dirty="0"/>
          </a:p>
        </p:txBody>
      </p:sp>
      <p:sp>
        <p:nvSpPr>
          <p:cNvPr id="5" name="Google Shape;99;p19">
            <a:extLst>
              <a:ext uri="{FF2B5EF4-FFF2-40B4-BE49-F238E27FC236}">
                <a16:creationId xmlns:a16="http://schemas.microsoft.com/office/drawing/2014/main" id="{F6095205-B350-FF2C-7229-964BA37EAEE7}"/>
              </a:ext>
            </a:extLst>
          </p:cNvPr>
          <p:cNvSpPr/>
          <p:nvPr/>
        </p:nvSpPr>
        <p:spPr>
          <a:xfrm>
            <a:off x="5174902" y="1632350"/>
            <a:ext cx="3458160" cy="166854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Inference:</a:t>
            </a:r>
          </a:p>
          <a:p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The dataset has imbalance across Customer Churn label. Customers who got churned has less records compared to customers did not get churned</a:t>
            </a:r>
          </a:p>
        </p:txBody>
      </p:sp>
      <p:pic>
        <p:nvPicPr>
          <p:cNvPr id="3" name="Google Shape;127;p23" descr="A graph with a bar and a number of squares&#10;&#10;Description automatically generated with medium confidence">
            <a:extLst>
              <a:ext uri="{FF2B5EF4-FFF2-40B4-BE49-F238E27FC236}">
                <a16:creationId xmlns:a16="http://schemas.microsoft.com/office/drawing/2014/main" id="{C949BB39-1049-2244-951E-5CC314C580D8}"/>
              </a:ext>
            </a:extLst>
          </p:cNvPr>
          <p:cNvPicPr preferRelativeResize="0"/>
          <p:nvPr/>
        </p:nvPicPr>
        <p:blipFill>
          <a:blip r:embed="rId4"/>
          <a:srcRect l="2415" r="26591" b="-2"/>
          <a:stretch/>
        </p:blipFill>
        <p:spPr>
          <a:xfrm>
            <a:off x="311150" y="1086822"/>
            <a:ext cx="4179663" cy="3224656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53F70B-6968-F0AB-6775-1E10B7450256}"/>
              </a:ext>
            </a:extLst>
          </p:cNvPr>
          <p:cNvSpPr txBox="1"/>
          <p:nvPr/>
        </p:nvSpPr>
        <p:spPr>
          <a:xfrm>
            <a:off x="1714500" y="1632350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2655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1CBFB-EA8A-033A-B2AF-49FE94599B55}"/>
              </a:ext>
            </a:extLst>
          </p:cNvPr>
          <p:cNvSpPr txBox="1"/>
          <p:nvPr/>
        </p:nvSpPr>
        <p:spPr>
          <a:xfrm>
            <a:off x="3886200" y="3353200"/>
            <a:ext cx="87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495</a:t>
            </a:r>
          </a:p>
        </p:txBody>
      </p:sp>
    </p:spTree>
    <p:extLst>
      <p:ext uri="{BB962C8B-B14F-4D97-AF65-F5344CB8AC3E}">
        <p14:creationId xmlns:p14="http://schemas.microsoft.com/office/powerpoint/2010/main" val="2767189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 idx="4294967295"/>
          </p:nvPr>
        </p:nvSpPr>
        <p:spPr>
          <a:xfrm>
            <a:off x="622300" y="40005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u="sng" dirty="0"/>
              <a:t>A</a:t>
            </a:r>
            <a:r>
              <a:rPr lang="en" u="sng" dirty="0" err="1"/>
              <a:t>ge</a:t>
            </a:r>
            <a:r>
              <a:rPr lang="en" u="sng" dirty="0"/>
              <a:t> Group Distribution </a:t>
            </a:r>
            <a:endParaRPr u="sng" dirty="0"/>
          </a:p>
        </p:txBody>
      </p:sp>
      <p:sp>
        <p:nvSpPr>
          <p:cNvPr id="5" name="Google Shape;99;p19">
            <a:extLst>
              <a:ext uri="{FF2B5EF4-FFF2-40B4-BE49-F238E27FC236}">
                <a16:creationId xmlns:a16="http://schemas.microsoft.com/office/drawing/2014/main" id="{F6095205-B350-FF2C-7229-964BA37EAEE7}"/>
              </a:ext>
            </a:extLst>
          </p:cNvPr>
          <p:cNvSpPr/>
          <p:nvPr/>
        </p:nvSpPr>
        <p:spPr>
          <a:xfrm>
            <a:off x="5207853" y="1918844"/>
            <a:ext cx="3458160" cy="119181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Inference:</a:t>
            </a:r>
          </a:p>
          <a:p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More Customers are in the age group bucket of 2 and 3 (Middle Aged)</a:t>
            </a:r>
            <a:endParaRPr lang="en-US" sz="1400" dirty="0"/>
          </a:p>
        </p:txBody>
      </p:sp>
      <p:pic>
        <p:nvPicPr>
          <p:cNvPr id="2" name="Google Shape;135;p24">
            <a:extLst>
              <a:ext uri="{FF2B5EF4-FFF2-40B4-BE49-F238E27FC236}">
                <a16:creationId xmlns:a16="http://schemas.microsoft.com/office/drawing/2014/main" id="{A6A8C934-1FF7-C78F-16C3-90FC0495EA76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2300" y="1311493"/>
            <a:ext cx="4224030" cy="271394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062AFE-C4AB-B343-B9CD-0CF728BCAC7E}"/>
              </a:ext>
            </a:extLst>
          </p:cNvPr>
          <p:cNvSpPr txBox="1"/>
          <p:nvPr/>
        </p:nvSpPr>
        <p:spPr>
          <a:xfrm>
            <a:off x="4415996" y="2192536"/>
            <a:ext cx="5001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(0-19)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1D843-E575-891E-E0A2-8C8A84BDBEBF}"/>
              </a:ext>
            </a:extLst>
          </p:cNvPr>
          <p:cNvSpPr txBox="1"/>
          <p:nvPr/>
        </p:nvSpPr>
        <p:spPr>
          <a:xfrm>
            <a:off x="4415996" y="2330086"/>
            <a:ext cx="5001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(20-29)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EBF4D-9BCD-11A4-0ED7-873D8075BE84}"/>
              </a:ext>
            </a:extLst>
          </p:cNvPr>
          <p:cNvSpPr txBox="1"/>
          <p:nvPr/>
        </p:nvSpPr>
        <p:spPr>
          <a:xfrm>
            <a:off x="4415996" y="2466718"/>
            <a:ext cx="5001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(30-39)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01BED-896D-1348-FD5F-166B775E9DCD}"/>
              </a:ext>
            </a:extLst>
          </p:cNvPr>
          <p:cNvSpPr txBox="1"/>
          <p:nvPr/>
        </p:nvSpPr>
        <p:spPr>
          <a:xfrm>
            <a:off x="4415995" y="2604268"/>
            <a:ext cx="5001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(40-49)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5747-30CE-AF6A-661B-8F81CEFF21B8}"/>
              </a:ext>
            </a:extLst>
          </p:cNvPr>
          <p:cNvSpPr txBox="1"/>
          <p:nvPr/>
        </p:nvSpPr>
        <p:spPr>
          <a:xfrm>
            <a:off x="4415995" y="2741818"/>
            <a:ext cx="5001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/>
              <a:t>(50+)</a:t>
            </a:r>
          </a:p>
        </p:txBody>
      </p:sp>
    </p:spTree>
    <p:extLst>
      <p:ext uri="{BB962C8B-B14F-4D97-AF65-F5344CB8AC3E}">
        <p14:creationId xmlns:p14="http://schemas.microsoft.com/office/powerpoint/2010/main" val="1926836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 idx="4294967295"/>
          </p:nvPr>
        </p:nvSpPr>
        <p:spPr>
          <a:xfrm>
            <a:off x="622300" y="40005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u="sng" dirty="0"/>
              <a:t>Distribution of Customer Churn across Status </a:t>
            </a:r>
            <a:endParaRPr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13BB6-DB8C-5A44-E58F-3AC13745E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71" y="1427307"/>
            <a:ext cx="5276407" cy="2288883"/>
          </a:xfrm>
          <a:prstGeom prst="rect">
            <a:avLst/>
          </a:prstGeom>
        </p:spPr>
      </p:pic>
      <p:sp>
        <p:nvSpPr>
          <p:cNvPr id="5" name="Google Shape;99;p19">
            <a:extLst>
              <a:ext uri="{FF2B5EF4-FFF2-40B4-BE49-F238E27FC236}">
                <a16:creationId xmlns:a16="http://schemas.microsoft.com/office/drawing/2014/main" id="{F6095205-B350-FF2C-7229-964BA37EAEE7}"/>
              </a:ext>
            </a:extLst>
          </p:cNvPr>
          <p:cNvSpPr/>
          <p:nvPr/>
        </p:nvSpPr>
        <p:spPr>
          <a:xfrm>
            <a:off x="5421969" y="2009893"/>
            <a:ext cx="3458160" cy="112371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Inference:</a:t>
            </a:r>
          </a:p>
          <a:p>
            <a:endParaRPr lang="en-IN" sz="1400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Close to 50% of inactive customers are churned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932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 idx="4294967295"/>
          </p:nvPr>
        </p:nvSpPr>
        <p:spPr>
          <a:xfrm>
            <a:off x="622300" y="40005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u="sng" dirty="0"/>
              <a:t>Customer Churn vs Complains</a:t>
            </a:r>
            <a:endParaRPr u="sng" dirty="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33" y="1318846"/>
            <a:ext cx="4975851" cy="31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9;p19">
            <a:extLst>
              <a:ext uri="{FF2B5EF4-FFF2-40B4-BE49-F238E27FC236}">
                <a16:creationId xmlns:a16="http://schemas.microsoft.com/office/drawing/2014/main" id="{F6095205-B350-FF2C-7229-964BA37EAEE7}"/>
              </a:ext>
            </a:extLst>
          </p:cNvPr>
          <p:cNvSpPr/>
          <p:nvPr/>
        </p:nvSpPr>
        <p:spPr>
          <a:xfrm>
            <a:off x="5288171" y="2103873"/>
            <a:ext cx="3458160" cy="119181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Inference:</a:t>
            </a:r>
          </a:p>
          <a:p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Customers who have raised complains are likely to be churned</a:t>
            </a:r>
            <a:endParaRPr lang="en-US" sz="1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 idx="4294967295"/>
          </p:nvPr>
        </p:nvSpPr>
        <p:spPr>
          <a:xfrm>
            <a:off x="184102" y="345312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 </a:t>
            </a:r>
            <a:r>
              <a:rPr lang="en" sz="4000" u="sng" dirty="0"/>
              <a:t>Customer Churn vs Seconds of use</a:t>
            </a:r>
            <a:endParaRPr sz="40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02" y="1287225"/>
            <a:ext cx="4993149" cy="29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9;p19">
            <a:extLst>
              <a:ext uri="{FF2B5EF4-FFF2-40B4-BE49-F238E27FC236}">
                <a16:creationId xmlns:a16="http://schemas.microsoft.com/office/drawing/2014/main" id="{14CCC8AD-BE17-A260-2B34-B72814DC8A5C}"/>
              </a:ext>
            </a:extLst>
          </p:cNvPr>
          <p:cNvSpPr/>
          <p:nvPr/>
        </p:nvSpPr>
        <p:spPr>
          <a:xfrm>
            <a:off x="6099954" y="1625803"/>
            <a:ext cx="2520415" cy="143017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Inference:</a:t>
            </a:r>
          </a:p>
          <a:p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Customer with lesser usage are more prone to be churned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 idx="4294967295"/>
          </p:nvPr>
        </p:nvSpPr>
        <p:spPr>
          <a:xfrm>
            <a:off x="117231" y="210211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Performance metrics</a:t>
            </a:r>
            <a:endParaRPr u="sng" dirty="0"/>
          </a:p>
        </p:txBody>
      </p:sp>
      <p:sp>
        <p:nvSpPr>
          <p:cNvPr id="164" name="Google Shape;164;p28"/>
          <p:cNvSpPr txBox="1"/>
          <p:nvPr/>
        </p:nvSpPr>
        <p:spPr>
          <a:xfrm>
            <a:off x="1080350" y="973275"/>
            <a:ext cx="242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83" y="1391542"/>
            <a:ext cx="2731534" cy="148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1655081-C95D-6024-71DE-92F89C97B621}"/>
              </a:ext>
            </a:extLst>
          </p:cNvPr>
          <p:cNvGrpSpPr/>
          <p:nvPr/>
        </p:nvGrpSpPr>
        <p:grpSpPr>
          <a:xfrm>
            <a:off x="3579767" y="973275"/>
            <a:ext cx="3028725" cy="1951075"/>
            <a:chOff x="4909250" y="996375"/>
            <a:chExt cx="3028725" cy="1951075"/>
          </a:xfrm>
        </p:grpSpPr>
        <p:pic>
          <p:nvPicPr>
            <p:cNvPr id="162" name="Google Shape;162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09250" y="1347250"/>
              <a:ext cx="2914650" cy="1600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8"/>
            <p:cNvSpPr txBox="1"/>
            <p:nvPr/>
          </p:nvSpPr>
          <p:spPr>
            <a:xfrm>
              <a:off x="5627675" y="996375"/>
              <a:ext cx="23103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XgBoost</a:t>
              </a:r>
              <a:endParaRPr sz="1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Google Shape;99;p19">
            <a:extLst>
              <a:ext uri="{FF2B5EF4-FFF2-40B4-BE49-F238E27FC236}">
                <a16:creationId xmlns:a16="http://schemas.microsoft.com/office/drawing/2014/main" id="{6A1E3998-A040-55E5-7082-885C3B93D6F5}"/>
              </a:ext>
            </a:extLst>
          </p:cNvPr>
          <p:cNvSpPr/>
          <p:nvPr/>
        </p:nvSpPr>
        <p:spPr>
          <a:xfrm>
            <a:off x="6193738" y="1367120"/>
            <a:ext cx="2445193" cy="2599075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Inference:</a:t>
            </a:r>
          </a:p>
          <a:p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Performance is improved drastically with the </a:t>
            </a:r>
            <a:r>
              <a:rPr lang="en-IN" sz="1400" dirty="0" err="1"/>
              <a:t>XgBoost</a:t>
            </a:r>
            <a:r>
              <a:rPr lang="en-IN" sz="1400" dirty="0"/>
              <a:t> Algorithm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7.5% increase in Accuracy score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45% increase in F1 Score</a:t>
            </a:r>
          </a:p>
        </p:txBody>
      </p:sp>
      <p:sp>
        <p:nvSpPr>
          <p:cNvPr id="165" name="Google Shape;165;p28"/>
          <p:cNvSpPr txBox="1"/>
          <p:nvPr/>
        </p:nvSpPr>
        <p:spPr>
          <a:xfrm>
            <a:off x="573500" y="919667"/>
            <a:ext cx="2421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Logistic Regression</a:t>
            </a:r>
            <a:endParaRPr sz="15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" name="Google Shape;166;p28">
            <a:extLst>
              <a:ext uri="{FF2B5EF4-FFF2-40B4-BE49-F238E27FC236}">
                <a16:creationId xmlns:a16="http://schemas.microsoft.com/office/drawing/2014/main" id="{5C30A2CE-4F0F-72AE-807F-CC941ED7125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15" y="1375510"/>
            <a:ext cx="2731534" cy="14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98D7C4-9F56-8EF9-778B-45E6B1BFD4ED}"/>
              </a:ext>
            </a:extLst>
          </p:cNvPr>
          <p:cNvSpPr/>
          <p:nvPr/>
        </p:nvSpPr>
        <p:spPr>
          <a:xfrm>
            <a:off x="2438400" y="2657231"/>
            <a:ext cx="625231" cy="20814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96F31B-A1F6-B33D-7ED1-8A4086B06B5D}"/>
              </a:ext>
            </a:extLst>
          </p:cNvPr>
          <p:cNvSpPr/>
          <p:nvPr/>
        </p:nvSpPr>
        <p:spPr>
          <a:xfrm>
            <a:off x="5517386" y="2693226"/>
            <a:ext cx="492645" cy="20814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DDC061-82DC-21B0-EA91-5E7F34C76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867" y="3009560"/>
            <a:ext cx="2310266" cy="1300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5BBFB-52E3-07BD-A08C-93DA8E2DD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473" y="2924350"/>
            <a:ext cx="2310266" cy="134632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0BE540-D0FB-1349-6ED3-A54803022F96}"/>
              </a:ext>
            </a:extLst>
          </p:cNvPr>
          <p:cNvSpPr/>
          <p:nvPr/>
        </p:nvSpPr>
        <p:spPr>
          <a:xfrm>
            <a:off x="1677252" y="4063168"/>
            <a:ext cx="625231" cy="20814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ACFA6D-691D-204F-728C-7763F3D53E83}"/>
              </a:ext>
            </a:extLst>
          </p:cNvPr>
          <p:cNvSpPr/>
          <p:nvPr/>
        </p:nvSpPr>
        <p:spPr>
          <a:xfrm>
            <a:off x="4932324" y="4124728"/>
            <a:ext cx="625231" cy="20814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44361A7-3601-A8BA-FF62-4B49A831BF09}"/>
              </a:ext>
            </a:extLst>
          </p:cNvPr>
          <p:cNvSpPr/>
          <p:nvPr/>
        </p:nvSpPr>
        <p:spPr>
          <a:xfrm>
            <a:off x="6049108" y="2725309"/>
            <a:ext cx="105553" cy="140068"/>
          </a:xfrm>
          <a:prstGeom prst="up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84CD11B-8539-175E-C588-0522EC4ECA1B}"/>
              </a:ext>
            </a:extLst>
          </p:cNvPr>
          <p:cNvSpPr/>
          <p:nvPr/>
        </p:nvSpPr>
        <p:spPr>
          <a:xfrm>
            <a:off x="5589567" y="4151114"/>
            <a:ext cx="105553" cy="140068"/>
          </a:xfrm>
          <a:prstGeom prst="upArrow">
            <a:avLst/>
          </a:prstGeom>
          <a:solidFill>
            <a:srgbClr val="00B050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 idx="4294967295"/>
          </p:nvPr>
        </p:nvSpPr>
        <p:spPr>
          <a:xfrm>
            <a:off x="385210" y="397607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ROC Curve Comparison</a:t>
            </a:r>
            <a:endParaRPr u="sng" dirty="0"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3" y="1269225"/>
            <a:ext cx="5073092" cy="30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9;p19">
            <a:extLst>
              <a:ext uri="{FF2B5EF4-FFF2-40B4-BE49-F238E27FC236}">
                <a16:creationId xmlns:a16="http://schemas.microsoft.com/office/drawing/2014/main" id="{DB1C72F3-306D-745A-B53D-761CC3C75AFE}"/>
              </a:ext>
            </a:extLst>
          </p:cNvPr>
          <p:cNvSpPr/>
          <p:nvPr/>
        </p:nvSpPr>
        <p:spPr>
          <a:xfrm>
            <a:off x="5745135" y="1377947"/>
            <a:ext cx="2898680" cy="166854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Inference:</a:t>
            </a:r>
          </a:p>
          <a:p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Hyperparameter tuning increasing model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AUC is increased from 0.722 to 0.921 using </a:t>
            </a:r>
            <a:r>
              <a:rPr lang="en-IN" sz="1400" dirty="0" err="1"/>
              <a:t>XGBoost</a:t>
            </a:r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 idx="4294967295"/>
          </p:nvPr>
        </p:nvSpPr>
        <p:spPr>
          <a:xfrm>
            <a:off x="197849" y="35792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Feature Importance - SHAP</a:t>
            </a:r>
            <a:endParaRPr u="sng" dirty="0"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84" y="1363321"/>
            <a:ext cx="4619808" cy="31383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9;p19">
            <a:extLst>
              <a:ext uri="{FF2B5EF4-FFF2-40B4-BE49-F238E27FC236}">
                <a16:creationId xmlns:a16="http://schemas.microsoft.com/office/drawing/2014/main" id="{307B7FAE-35F3-41F8-5F69-ACC5C99E9801}"/>
              </a:ext>
            </a:extLst>
          </p:cNvPr>
          <p:cNvSpPr/>
          <p:nvPr/>
        </p:nvSpPr>
        <p:spPr>
          <a:xfrm>
            <a:off x="4572000" y="1308057"/>
            <a:ext cx="4374151" cy="2383631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/>
              <a:t>Inference:</a:t>
            </a:r>
          </a:p>
          <a:p>
            <a:endParaRPr lang="en-IN" u="sng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Customer with less seconds of use are likely to be churned.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Inactive Customers are likely to be churned.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Call Failure also contributes to customer churn.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Customers with complains are getting churned.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Customers with Less subscription length are churned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81692" y="481692"/>
            <a:ext cx="2563257" cy="77219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u="sng" spc="-50" dirty="0" err="1"/>
              <a:t>XGBoost</a:t>
            </a:r>
            <a:endParaRPr lang="en-US" u="sng" spc="-5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853504" y="1820101"/>
            <a:ext cx="4009143" cy="1800463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defTabSz="457200">
              <a:lnSpc>
                <a:spcPct val="150000"/>
              </a:lnSpc>
            </a:pPr>
            <a:r>
              <a:rPr lang="en-US" sz="1400" dirty="0" err="1">
                <a:solidFill>
                  <a:schemeClr val="dk1"/>
                </a:solidFill>
              </a:rPr>
              <a:t>XGBoost</a:t>
            </a:r>
            <a:r>
              <a:rPr lang="en-US" sz="1400" dirty="0">
                <a:solidFill>
                  <a:schemeClr val="dk1"/>
                </a:solidFill>
              </a:rPr>
              <a:t>, or </a:t>
            </a:r>
            <a:r>
              <a:rPr lang="en-US" sz="1400" dirty="0" err="1">
                <a:solidFill>
                  <a:schemeClr val="dk1"/>
                </a:solidFill>
              </a:rPr>
              <a:t>eXtreme</a:t>
            </a:r>
            <a:r>
              <a:rPr lang="en-US" sz="1400" dirty="0">
                <a:solidFill>
                  <a:schemeClr val="dk1"/>
                </a:solidFill>
              </a:rPr>
              <a:t> Gradient Boosting, is a machine learning algorithm under ensemble learning.</a:t>
            </a:r>
          </a:p>
          <a:p>
            <a:pPr marL="0" defTabSz="457200">
              <a:lnSpc>
                <a:spcPct val="150000"/>
              </a:lnSpc>
            </a:pPr>
            <a:r>
              <a:rPr lang="en-US" sz="1400" dirty="0">
                <a:solidFill>
                  <a:schemeClr val="dk1"/>
                </a:solidFill>
              </a:rPr>
              <a:t>Supervised Learning Model for both Regression and Classification.</a:t>
            </a: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9918" y="1555650"/>
            <a:ext cx="4530811" cy="2439488"/>
          </a:xfrm>
          <a:prstGeom prst="rect">
            <a:avLst/>
          </a:prstGeom>
          <a:noFill/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50A6A7-1FF2-0D0B-EB44-EC6799E3A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6"/>
          <a:stretch/>
        </p:blipFill>
        <p:spPr>
          <a:xfrm>
            <a:off x="70338" y="1495181"/>
            <a:ext cx="3930043" cy="2153138"/>
          </a:xfrm>
          <a:prstGeom prst="rect">
            <a:avLst/>
          </a:prstGeom>
        </p:spPr>
      </p:pic>
      <p:sp>
        <p:nvSpPr>
          <p:cNvPr id="187" name="Google Shape;187;p31"/>
          <p:cNvSpPr txBox="1">
            <a:spLocks noGrp="1"/>
          </p:cNvSpPr>
          <p:nvPr>
            <p:ph type="title" idx="4294967295"/>
          </p:nvPr>
        </p:nvSpPr>
        <p:spPr>
          <a:xfrm>
            <a:off x="281354" y="-240629"/>
            <a:ext cx="4483100" cy="124936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u="sng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B03306E-9BF9-CF43-69F0-0151CE411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74428"/>
              </p:ext>
            </p:extLst>
          </p:nvPr>
        </p:nvGraphicFramePr>
        <p:xfrm>
          <a:off x="3501292" y="695447"/>
          <a:ext cx="56427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 descr="Statistics">
            <a:extLst>
              <a:ext uri="{FF2B5EF4-FFF2-40B4-BE49-F238E27FC236}">
                <a16:creationId xmlns:a16="http://schemas.microsoft.com/office/drawing/2014/main" id="{2A89C508-314F-ED9A-3075-A7EC2388E139}"/>
              </a:ext>
            </a:extLst>
          </p:cNvPr>
          <p:cNvSpPr/>
          <p:nvPr/>
        </p:nvSpPr>
        <p:spPr>
          <a:xfrm>
            <a:off x="4118917" y="2069488"/>
            <a:ext cx="393087" cy="43088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4" descr="Flowchart">
            <a:extLst>
              <a:ext uri="{FF2B5EF4-FFF2-40B4-BE49-F238E27FC236}">
                <a16:creationId xmlns:a16="http://schemas.microsoft.com/office/drawing/2014/main" id="{EA2F86A3-1862-109D-E472-4C83AAFA33D1}"/>
              </a:ext>
            </a:extLst>
          </p:cNvPr>
          <p:cNvSpPr/>
          <p:nvPr/>
        </p:nvSpPr>
        <p:spPr>
          <a:xfrm>
            <a:off x="4118916" y="3003715"/>
            <a:ext cx="393087" cy="430885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 descr="Maze">
            <a:extLst>
              <a:ext uri="{FF2B5EF4-FFF2-40B4-BE49-F238E27FC236}">
                <a16:creationId xmlns:a16="http://schemas.microsoft.com/office/drawing/2014/main" id="{7829EC4E-4D02-17EA-DCFA-6C0970901EDF}"/>
              </a:ext>
            </a:extLst>
          </p:cNvPr>
          <p:cNvSpPr/>
          <p:nvPr/>
        </p:nvSpPr>
        <p:spPr>
          <a:xfrm>
            <a:off x="3725831" y="3919323"/>
            <a:ext cx="393085" cy="430885"/>
          </a:xfrm>
          <a:prstGeom prst="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Graphic 8" descr="Atom with solid fill">
            <a:extLst>
              <a:ext uri="{FF2B5EF4-FFF2-40B4-BE49-F238E27FC236}">
                <a16:creationId xmlns:a16="http://schemas.microsoft.com/office/drawing/2014/main" id="{C83141AC-2D4B-CA20-9F48-C9B025FB0870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25831" y="1067057"/>
            <a:ext cx="499089" cy="499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8452" y="3243834"/>
            <a:ext cx="53492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7D15656-5237-264E-C6B8-85B69B785665}"/>
              </a:ext>
            </a:extLst>
          </p:cNvPr>
          <p:cNvSpPr txBox="1"/>
          <p:nvPr/>
        </p:nvSpPr>
        <p:spPr>
          <a:xfrm>
            <a:off x="2877378" y="569214"/>
            <a:ext cx="5489381" cy="2674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D7C36D28-8658-7B7D-8950-F8BDE2EF4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363" y="1458680"/>
            <a:ext cx="1837115" cy="18371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 descr="A diagram of a software model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067" y="332291"/>
            <a:ext cx="3239410" cy="36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>
            <a:spLocks noGrp="1"/>
          </p:cNvSpPr>
          <p:nvPr>
            <p:ph type="title" idx="4294967295"/>
          </p:nvPr>
        </p:nvSpPr>
        <p:spPr>
          <a:xfrm>
            <a:off x="468923" y="120320"/>
            <a:ext cx="7049477" cy="108902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u="sng" spc="-50" dirty="0"/>
              <a:t>Boosting – Ensemble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C38DCA-FC20-4806-BC76-26B65641F4FD}"/>
              </a:ext>
            </a:extLst>
          </p:cNvPr>
          <p:cNvSpPr txBox="1"/>
          <p:nvPr/>
        </p:nvSpPr>
        <p:spPr>
          <a:xfrm>
            <a:off x="233088" y="3960841"/>
            <a:ext cx="7521146" cy="73866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Gradient Boosting </a:t>
            </a:r>
            <a:r>
              <a:rPr lang="en-US" sz="1400" dirty="0"/>
              <a:t>is a popular boosting algorithm. In gradient boosting, each predictor corrects its predecessor’s error. In contrast to add a boost, the weights of the training instances are not tweaked, instead, each predictor is trained using the residual errors of predecessor as labels.</a:t>
            </a:r>
            <a:endParaRPr lang="en-US" dirty="0"/>
          </a:p>
        </p:txBody>
      </p:sp>
      <p:sp>
        <p:nvSpPr>
          <p:cNvPr id="6" name="Google Shape;114;p21">
            <a:extLst>
              <a:ext uri="{FF2B5EF4-FFF2-40B4-BE49-F238E27FC236}">
                <a16:creationId xmlns:a16="http://schemas.microsoft.com/office/drawing/2014/main" id="{8F984780-57F4-31B6-94F5-3619905EF765}"/>
              </a:ext>
            </a:extLst>
          </p:cNvPr>
          <p:cNvSpPr/>
          <p:nvPr/>
        </p:nvSpPr>
        <p:spPr>
          <a:xfrm>
            <a:off x="760598" y="2352256"/>
            <a:ext cx="4789794" cy="1293971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Boosting is an ensemble modelling, technique that attempts to build a strong classifier from the number of weak classifiers.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Gradient boosting combines the predictions of multiple weak learners sequentially</a:t>
            </a:r>
            <a:endParaRPr lang="en-US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0063589-FA41-3923-DBE5-A7214D10119E}"/>
              </a:ext>
            </a:extLst>
          </p:cNvPr>
          <p:cNvSpPr/>
          <p:nvPr/>
        </p:nvSpPr>
        <p:spPr>
          <a:xfrm>
            <a:off x="2688299" y="1315758"/>
            <a:ext cx="938232" cy="938232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9C0DB2-C5CB-9611-BE22-7F1844D4FA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9" t="25632" r="75855" b="37395"/>
          <a:stretch/>
        </p:blipFill>
        <p:spPr>
          <a:xfrm>
            <a:off x="2842991" y="1523959"/>
            <a:ext cx="627040" cy="493640"/>
          </a:xfrm>
          <a:prstGeom prst="rect">
            <a:avLst/>
          </a:prstGeom>
          <a:gradFill>
            <a:gsLst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56368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 idx="4294967295"/>
          </p:nvPr>
        </p:nvSpPr>
        <p:spPr>
          <a:xfrm>
            <a:off x="468923" y="120320"/>
            <a:ext cx="3844925" cy="108902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u="sng" spc="-50" dirty="0"/>
              <a:t>Why </a:t>
            </a:r>
            <a:r>
              <a:rPr lang="en-US" u="sng" spc="-50" dirty="0" err="1"/>
              <a:t>XGBoost</a:t>
            </a:r>
            <a:r>
              <a:rPr lang="en-US" u="sng" spc="-50" dirty="0"/>
              <a:t> ?</a:t>
            </a:r>
          </a:p>
        </p:txBody>
      </p:sp>
      <p:sp>
        <p:nvSpPr>
          <p:cNvPr id="6" name="Rectangle 5" descr="Gears">
            <a:extLst>
              <a:ext uri="{FF2B5EF4-FFF2-40B4-BE49-F238E27FC236}">
                <a16:creationId xmlns:a16="http://schemas.microsoft.com/office/drawing/2014/main" id="{D97DA24C-0A9E-B67A-A2F0-0F7960FDA2A0}"/>
              </a:ext>
            </a:extLst>
          </p:cNvPr>
          <p:cNvSpPr/>
          <p:nvPr/>
        </p:nvSpPr>
        <p:spPr>
          <a:xfrm>
            <a:off x="434861" y="1322655"/>
            <a:ext cx="419710" cy="41971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847D9-7B86-DC10-23CD-C268E07175AE}"/>
              </a:ext>
            </a:extLst>
          </p:cNvPr>
          <p:cNvSpPr txBox="1"/>
          <p:nvPr/>
        </p:nvSpPr>
        <p:spPr>
          <a:xfrm>
            <a:off x="922638" y="1209345"/>
            <a:ext cx="775243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Optimized distributed gradient boosting library designed for efficient and scalable training of machine learning models.</a:t>
            </a:r>
          </a:p>
        </p:txBody>
      </p:sp>
      <p:sp>
        <p:nvSpPr>
          <p:cNvPr id="8" name="Rectangle 7" descr="Database">
            <a:extLst>
              <a:ext uri="{FF2B5EF4-FFF2-40B4-BE49-F238E27FC236}">
                <a16:creationId xmlns:a16="http://schemas.microsoft.com/office/drawing/2014/main" id="{6BD9F665-3251-E33D-A182-497BCA4900AE}"/>
              </a:ext>
            </a:extLst>
          </p:cNvPr>
          <p:cNvSpPr/>
          <p:nvPr/>
        </p:nvSpPr>
        <p:spPr>
          <a:xfrm>
            <a:off x="468922" y="1855675"/>
            <a:ext cx="340759" cy="369332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7F0BF-B9B7-BED2-93C7-48F3ADEA8F54}"/>
              </a:ext>
            </a:extLst>
          </p:cNvPr>
          <p:cNvSpPr txBox="1"/>
          <p:nvPr/>
        </p:nvSpPr>
        <p:spPr>
          <a:xfrm>
            <a:off x="922637" y="1855675"/>
            <a:ext cx="775243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Key Features: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013887-D214-8AAE-BBC4-1202DEC6039D}"/>
              </a:ext>
            </a:extLst>
          </p:cNvPr>
          <p:cNvSpPr txBox="1"/>
          <p:nvPr/>
        </p:nvSpPr>
        <p:spPr>
          <a:xfrm>
            <a:off x="1021491" y="2348117"/>
            <a:ext cx="7101017" cy="203132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/>
              <a:t>Scalability to handle large datasets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/>
              <a:t>Sparsity Awareness - Efficient handling of missing values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/>
              <a:t>Built-in support for parallel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/>
              <a:t>Weighted Quantile Sketch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/>
              <a:t>Faster execution speed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/>
              <a:t>Includes Regularization to control overfitting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/>
              <a:t>Improved Model performance in both classification and regression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/>
              <a:t>Built-in cross-validation method to prevent overfitting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/>
              <a:t>Provides Feature Importance, for easy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1262978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 idx="4294967295"/>
          </p:nvPr>
        </p:nvSpPr>
        <p:spPr>
          <a:xfrm>
            <a:off x="468923" y="120320"/>
            <a:ext cx="3844925" cy="108902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u="sng" spc="-50" dirty="0"/>
              <a:t>Regularization</a:t>
            </a:r>
          </a:p>
        </p:txBody>
      </p:sp>
      <p:sp>
        <p:nvSpPr>
          <p:cNvPr id="2" name="Google Shape;114;p21">
            <a:extLst>
              <a:ext uri="{FF2B5EF4-FFF2-40B4-BE49-F238E27FC236}">
                <a16:creationId xmlns:a16="http://schemas.microsoft.com/office/drawing/2014/main" id="{4AFFFB5D-D2EF-5FBB-E705-8E4DF18BEC6D}"/>
              </a:ext>
            </a:extLst>
          </p:cNvPr>
          <p:cNvSpPr/>
          <p:nvPr/>
        </p:nvSpPr>
        <p:spPr>
          <a:xfrm>
            <a:off x="5734590" y="1791647"/>
            <a:ext cx="2940487" cy="817245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Incorporates L1 and L2 Regularization to avoid overfitting.</a:t>
            </a: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8923" y="1357428"/>
            <a:ext cx="4706750" cy="27416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108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 idx="4294967295"/>
          </p:nvPr>
        </p:nvSpPr>
        <p:spPr>
          <a:xfrm>
            <a:off x="468923" y="342742"/>
            <a:ext cx="3844925" cy="108902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 u="sng" spc="-50" dirty="0"/>
              <a:t>Sparsity Awareness</a:t>
            </a:r>
          </a:p>
        </p:txBody>
      </p:sp>
      <p:sp>
        <p:nvSpPr>
          <p:cNvPr id="2" name="Google Shape;114;p21">
            <a:extLst>
              <a:ext uri="{FF2B5EF4-FFF2-40B4-BE49-F238E27FC236}">
                <a16:creationId xmlns:a16="http://schemas.microsoft.com/office/drawing/2014/main" id="{4AFFFB5D-D2EF-5FBB-E705-8E4DF18BEC6D}"/>
              </a:ext>
            </a:extLst>
          </p:cNvPr>
          <p:cNvSpPr/>
          <p:nvPr/>
        </p:nvSpPr>
        <p:spPr>
          <a:xfrm>
            <a:off x="5848864" y="2267854"/>
            <a:ext cx="2982900" cy="57888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Missing values in dataset are filled automatically</a:t>
            </a:r>
          </a:p>
        </p:txBody>
      </p:sp>
      <p:pic>
        <p:nvPicPr>
          <p:cNvPr id="4" name="Google Shape;91;p18">
            <a:extLst>
              <a:ext uri="{FF2B5EF4-FFF2-40B4-BE49-F238E27FC236}">
                <a16:creationId xmlns:a16="http://schemas.microsoft.com/office/drawing/2014/main" id="{9FE1B44D-3B20-1E40-ED35-434AECBCD630}"/>
              </a:ext>
            </a:extLst>
          </p:cNvPr>
          <p:cNvPicPr preferRelativeResize="0"/>
          <p:nvPr/>
        </p:nvPicPr>
        <p:blipFill>
          <a:blip r:embed="rId3"/>
          <a:srcRect t="1519" r="-2" b="13857"/>
          <a:stretch/>
        </p:blipFill>
        <p:spPr>
          <a:xfrm>
            <a:off x="468923" y="1666309"/>
            <a:ext cx="5009239" cy="2741528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384725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E8FD07-7602-1C7F-1FE3-B0D0E764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05" y="1241183"/>
            <a:ext cx="5334303" cy="3166654"/>
          </a:xfrm>
          <a:prstGeom prst="rect">
            <a:avLst/>
          </a:prstGeom>
        </p:spPr>
      </p:pic>
      <p:sp>
        <p:nvSpPr>
          <p:cNvPr id="97" name="Google Shape;97;p19"/>
          <p:cNvSpPr txBox="1">
            <a:spLocks noGrp="1"/>
          </p:cNvSpPr>
          <p:nvPr>
            <p:ph type="title" idx="4294967295"/>
          </p:nvPr>
        </p:nvSpPr>
        <p:spPr>
          <a:xfrm>
            <a:off x="468923" y="79131"/>
            <a:ext cx="3844925" cy="108902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u="sng" spc="-50" dirty="0"/>
              <a:t>Cross - Validation</a:t>
            </a:r>
          </a:p>
        </p:txBody>
      </p:sp>
      <p:sp>
        <p:nvSpPr>
          <p:cNvPr id="2" name="Google Shape;114;p21">
            <a:extLst>
              <a:ext uri="{FF2B5EF4-FFF2-40B4-BE49-F238E27FC236}">
                <a16:creationId xmlns:a16="http://schemas.microsoft.com/office/drawing/2014/main" id="{4AFFFB5D-D2EF-5FBB-E705-8E4DF18BEC6D}"/>
              </a:ext>
            </a:extLst>
          </p:cNvPr>
          <p:cNvSpPr/>
          <p:nvPr/>
        </p:nvSpPr>
        <p:spPr>
          <a:xfrm>
            <a:off x="5811295" y="2122952"/>
            <a:ext cx="2982900" cy="1532334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Dataset is split in to K folds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Each iteration,  model is trained on K -1 fold and tested on the remaining fold.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Average results across all the iterations is taken.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 idx="4294967295"/>
          </p:nvPr>
        </p:nvSpPr>
        <p:spPr>
          <a:xfrm>
            <a:off x="311150" y="490666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Parallelization</a:t>
            </a:r>
            <a:endParaRPr u="sng" dirty="0"/>
          </a:p>
        </p:txBody>
      </p:sp>
      <p:sp>
        <p:nvSpPr>
          <p:cNvPr id="4" name="Google Shape;114;p21">
            <a:extLst>
              <a:ext uri="{FF2B5EF4-FFF2-40B4-BE49-F238E27FC236}">
                <a16:creationId xmlns:a16="http://schemas.microsoft.com/office/drawing/2014/main" id="{E7A25E80-8529-AFB5-6322-E9CEBC6FFDC5}"/>
              </a:ext>
            </a:extLst>
          </p:cNvPr>
          <p:cNvSpPr/>
          <p:nvPr/>
        </p:nvSpPr>
        <p:spPr>
          <a:xfrm>
            <a:off x="5349361" y="2246096"/>
            <a:ext cx="2982900" cy="105560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Efficiently utilizes multi-core, distributed computer framework for handling large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Higher computation speed</a:t>
            </a:r>
            <a:endParaRPr sz="1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5C70133-538C-07F5-7557-570A43D9E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38129" y="1405053"/>
            <a:ext cx="6462628" cy="301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49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 idx="4294967295"/>
          </p:nvPr>
        </p:nvSpPr>
        <p:spPr>
          <a:xfrm>
            <a:off x="311150" y="375336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Weighted Quantile Sketch</a:t>
            </a:r>
            <a:endParaRPr u="sng" dirty="0"/>
          </a:p>
        </p:txBody>
      </p:sp>
      <p:pic>
        <p:nvPicPr>
          <p:cNvPr id="2" name="Google Shape;113;p21">
            <a:extLst>
              <a:ext uri="{FF2B5EF4-FFF2-40B4-BE49-F238E27FC236}">
                <a16:creationId xmlns:a16="http://schemas.microsoft.com/office/drawing/2014/main" id="{C98ED0D1-795D-06A9-DC58-AC2D01CEB68A}"/>
              </a:ext>
            </a:extLst>
          </p:cNvPr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150" y="1451118"/>
            <a:ext cx="4476925" cy="277902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5402074" y="1944130"/>
            <a:ext cx="3202663" cy="105560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Find effective split points in large datasets</a:t>
            </a:r>
            <a:endParaRPr lang="e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sz="1400" dirty="0"/>
              <a:t>Every quantile won’t necessarily have the same number of samples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97445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4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5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642</Words>
  <Application>Microsoft Macintosh PowerPoint</Application>
  <PresentationFormat>On-screen Show (16:9)</PresentationFormat>
  <Paragraphs>108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Wingdings</vt:lpstr>
      <vt:lpstr>Average</vt:lpstr>
      <vt:lpstr>Calibri Light</vt:lpstr>
      <vt:lpstr>Arial</vt:lpstr>
      <vt:lpstr>Retrospect</vt:lpstr>
      <vt:lpstr>XGBoost Algorithm</vt:lpstr>
      <vt:lpstr>XGBoost</vt:lpstr>
      <vt:lpstr>Boosting – Ensemble Learning</vt:lpstr>
      <vt:lpstr>Why XGBoost ?</vt:lpstr>
      <vt:lpstr>Regularization</vt:lpstr>
      <vt:lpstr>Sparsity Awareness</vt:lpstr>
      <vt:lpstr>Cross - Validation</vt:lpstr>
      <vt:lpstr>Parallelization</vt:lpstr>
      <vt:lpstr>Weighted Quantile Sketch</vt:lpstr>
      <vt:lpstr>Case Study</vt:lpstr>
      <vt:lpstr>Data preprocessing</vt:lpstr>
      <vt:lpstr>Distribution of Customer Churn</vt:lpstr>
      <vt:lpstr> Age Group Distribution </vt:lpstr>
      <vt:lpstr> Distribution of Customer Churn across Status </vt:lpstr>
      <vt:lpstr> Customer Churn vs Complains</vt:lpstr>
      <vt:lpstr> Customer Churn vs Seconds of use </vt:lpstr>
      <vt:lpstr>Performance metrics</vt:lpstr>
      <vt:lpstr>ROC Curve Comparison</vt:lpstr>
      <vt:lpstr>Feature Importance - SHAP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ual-laptop</dc:creator>
  <cp:lastModifiedBy>Rakesh Taparia, Mohit - (mohittaparia)</cp:lastModifiedBy>
  <cp:revision>32</cp:revision>
  <dcterms:modified xsi:type="dcterms:W3CDTF">2024-08-11T21:56:22Z</dcterms:modified>
</cp:coreProperties>
</file>