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70" r:id="rId9"/>
    <p:sldId id="263" r:id="rId10"/>
    <p:sldId id="264" r:id="rId11"/>
    <p:sldId id="271" r:id="rId12"/>
    <p:sldId id="265" r:id="rId13"/>
    <p:sldId id="266" r:id="rId14"/>
    <p:sldId id="267" r:id="rId15"/>
    <p:sldId id="272" r:id="rId16"/>
    <p:sldId id="268" r:id="rId17"/>
    <p:sldId id="276" r:id="rId18"/>
    <p:sldId id="269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29BD-34D3-48C0-94D0-27907F143068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B5F2-332E-42FE-8F0A-8934B2EEB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2B5F2-332E-42FE-8F0A-8934B2EEBD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1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2B5F2-332E-42FE-8F0A-8934B2EEBD8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4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6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965BE1-2E07-498D-99E0-BCB17D0EE20D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EC8B32-3528-4522-AB19-B210866405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7CEB-A94A-A322-EEA9-E6A1AE39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tx1"/>
                </a:solidFill>
              </a:rPr>
              <a:t>LOAN PREDICTION SYSTEM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A153-8B90-B978-BE5D-82F547C4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882" y="4484914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- S.POORNIMA GAYATHRI  </a:t>
            </a:r>
          </a:p>
        </p:txBody>
      </p:sp>
    </p:spTree>
    <p:extLst>
      <p:ext uri="{BB962C8B-B14F-4D97-AF65-F5344CB8AC3E}">
        <p14:creationId xmlns:p14="http://schemas.microsoft.com/office/powerpoint/2010/main" val="138362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25F-D802-E71F-3C52-934B8DEF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-364563"/>
            <a:ext cx="10058400" cy="1450757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98A8-B0F7-9D69-5C4D-5859E21E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5" y="1253331"/>
            <a:ext cx="10515600" cy="4351338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Encoding </a:t>
            </a:r>
          </a:p>
          <a:p>
            <a:pPr lvl="1"/>
            <a:r>
              <a:rPr lang="en-IN" sz="3200" dirty="0">
                <a:solidFill>
                  <a:schemeClr val="tx1"/>
                </a:solidFill>
              </a:rPr>
              <a:t>Categorical columns – Loan Status, Education and Employment status are encoded into numerical columns</a:t>
            </a:r>
          </a:p>
          <a:p>
            <a:pPr lvl="1"/>
            <a:r>
              <a:rPr lang="en-IN" sz="3200" dirty="0">
                <a:solidFill>
                  <a:schemeClr val="tx1"/>
                </a:solidFill>
              </a:rPr>
              <a:t>Label Encoding is used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E425-A3A5-FCE9-3DEA-7D024F8F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95" y="3135086"/>
            <a:ext cx="7968718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FC03-8193-83ED-D985-06CEF21B3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F04D-F851-C47B-CB47-852D1BA7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C0B1-B7D9-874A-42FB-2A983AC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Scaling</a:t>
            </a:r>
          </a:p>
          <a:p>
            <a:pPr lvl="1"/>
            <a:r>
              <a:rPr lang="en-IN" sz="3200" dirty="0"/>
              <a:t>Using Standard Scaler, the values are standardized to avoid bias in the model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65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9DB-F96A-FACE-34DB-827449BE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562E-B57F-3FE4-F65B-3387166B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737360"/>
            <a:ext cx="10733314" cy="614389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 the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given problem </a:t>
            </a:r>
            <a:r>
              <a:rPr lang="en-US" sz="2400" dirty="0">
                <a:solidFill>
                  <a:srgbClr val="000000"/>
                </a:solidFill>
              </a:rPr>
              <a:t>Target variable is loan status - approved (1) or rejected (0)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It is a binary classification model.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Hence </a:t>
            </a:r>
          </a:p>
          <a:p>
            <a:pPr lvl="1"/>
            <a:r>
              <a:rPr lang="en-US" sz="2400" b="1" i="0" dirty="0">
                <a:solidFill>
                  <a:srgbClr val="000000"/>
                </a:solidFill>
                <a:effectLst/>
              </a:rPr>
              <a:t>Logistic Regression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KNN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</a:rPr>
              <a:t>SVM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Naïve Bayes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400" b="1" i="0" dirty="0">
                <a:solidFill>
                  <a:srgbClr val="000000"/>
                </a:solidFill>
                <a:effectLst/>
              </a:rPr>
              <a:t>Decision Tree Classifier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Radom Forest Classifier can be used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46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F2E-E043-F229-1E04-0AFF42A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9936-133B-B010-B270-0C00D6AC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Scikit-learn is used for building the model</a:t>
            </a:r>
          </a:p>
          <a:p>
            <a:r>
              <a:rPr lang="en-IN" sz="3200" dirty="0"/>
              <a:t>Dataset is split into train and test data using </a:t>
            </a:r>
            <a:r>
              <a:rPr lang="en-IN" sz="3200" b="1" dirty="0" err="1"/>
              <a:t>train_test_split</a:t>
            </a:r>
            <a:endParaRPr lang="en-IN" sz="3200" b="1" dirty="0"/>
          </a:p>
          <a:p>
            <a:r>
              <a:rPr lang="en-IN" sz="3200" dirty="0"/>
              <a:t>Logistic and Decision tree Classifiers are built and model is trained with the train data using </a:t>
            </a:r>
            <a:r>
              <a:rPr lang="en-IN" sz="3200" b="1" dirty="0" err="1"/>
              <a:t>model.fit</a:t>
            </a:r>
            <a:r>
              <a:rPr lang="en-IN" sz="3200" b="1" dirty="0"/>
              <a:t>(train(</a:t>
            </a:r>
            <a:r>
              <a:rPr lang="en-IN" sz="3200" b="1" dirty="0" err="1"/>
              <a:t>x,y</a:t>
            </a:r>
            <a:r>
              <a:rPr lang="en-IN" sz="3200" b="1" dirty="0"/>
              <a:t>))</a:t>
            </a:r>
          </a:p>
          <a:p>
            <a:r>
              <a:rPr lang="en-IN" sz="3200" dirty="0"/>
              <a:t>The built model is used for predicting the output of test data using </a:t>
            </a:r>
            <a:r>
              <a:rPr lang="en-IN" sz="3200" b="1" dirty="0" err="1"/>
              <a:t>model.predict</a:t>
            </a:r>
            <a:r>
              <a:rPr lang="en-IN" sz="3200" b="1" dirty="0"/>
              <a:t>(test(x))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743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B5D9-C5E2-0609-D017-E99502DC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1262-F1E9-75C3-9ED0-A16A967C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Model is evaluated using </a:t>
            </a:r>
          </a:p>
          <a:p>
            <a:pPr lvl="1"/>
            <a:r>
              <a:rPr lang="en-IN" sz="3200" dirty="0"/>
              <a:t>Confusion Matrix and Accuracy Score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2B050-C927-DD8C-57D2-BB45E34A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3027602"/>
            <a:ext cx="1052659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A9649-F232-1214-F876-74824345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17B-CD83-AABC-72D8-ACC5CBCB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A0AB4C-8037-E6BE-AC42-777AB19B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67" y="2002372"/>
            <a:ext cx="11769466" cy="3462856"/>
          </a:xfrm>
        </p:spPr>
      </p:pic>
    </p:spTree>
    <p:extLst>
      <p:ext uri="{BB962C8B-B14F-4D97-AF65-F5344CB8AC3E}">
        <p14:creationId xmlns:p14="http://schemas.microsoft.com/office/powerpoint/2010/main" val="54272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2AC-7372-7D89-9814-73735BA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4" y="-268569"/>
            <a:ext cx="10058400" cy="1450757"/>
          </a:xfrm>
        </p:spPr>
        <p:txBody>
          <a:bodyPr/>
          <a:lstStyle/>
          <a:p>
            <a:r>
              <a:rPr lang="en-IN" dirty="0"/>
              <a:t>MODEL DEPLOYMENT USING FLASK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84F3-6058-81CD-0028-DDC94D98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66" y="1318174"/>
            <a:ext cx="5362453" cy="5078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67229-1F66-CEDC-7BB8-D7CE10E6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19" y="1171511"/>
            <a:ext cx="4839638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B0CE2-3373-3727-AC6E-7407405A2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3EF9-35C0-1F37-A1A7-70BFED9C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-449065"/>
            <a:ext cx="10058400" cy="1450757"/>
          </a:xfrm>
        </p:spPr>
        <p:txBody>
          <a:bodyPr/>
          <a:lstStyle/>
          <a:p>
            <a:r>
              <a:rPr lang="en-IN" dirty="0"/>
              <a:t>MODEL DEPLOYMENT USING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0936A-2C9E-65CE-A301-F40CEAB9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08" y="1054777"/>
            <a:ext cx="5277394" cy="5520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0F951-1157-70DA-1689-9F619758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01" y="1054777"/>
            <a:ext cx="4871455" cy="55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4E3-6791-D916-F9B6-781E03EC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389-9E51-3F67-C82A-9F6F93D7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Logistic Regression – only for binary classification</a:t>
            </a:r>
          </a:p>
          <a:p>
            <a:r>
              <a:rPr lang="en-IN" sz="3200" dirty="0"/>
              <a:t>Decision Tree Classifier – Issue – Overfitting</a:t>
            </a:r>
          </a:p>
          <a:p>
            <a:r>
              <a:rPr lang="en-IN" sz="3200" dirty="0"/>
              <a:t>Can overcome using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90451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B9A-AD36-104D-DE70-B2EF7201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6E49-6675-2F56-EB3F-B3F6B624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39686"/>
            <a:ext cx="10058401" cy="4029408"/>
          </a:xfrm>
        </p:spPr>
        <p:txBody>
          <a:bodyPr>
            <a:noAutofit/>
          </a:bodyPr>
          <a:lstStyle/>
          <a:p>
            <a:r>
              <a:rPr lang="en-IN" sz="3200" dirty="0"/>
              <a:t>Decision Tree classifier performed well here with accuracy of 98%</a:t>
            </a:r>
          </a:p>
          <a:p>
            <a:r>
              <a:rPr lang="en-IN" sz="3200" dirty="0"/>
              <a:t>Loan Prediction System – helps financial institutions to prevent default of loans</a:t>
            </a:r>
          </a:p>
          <a:p>
            <a:r>
              <a:rPr lang="en-IN" sz="3200" dirty="0"/>
              <a:t>Future Enhancements:</a:t>
            </a:r>
          </a:p>
          <a:p>
            <a:r>
              <a:rPr lang="en-IN" sz="3200" dirty="0"/>
              <a:t>Can increase the number of input features</a:t>
            </a:r>
          </a:p>
          <a:p>
            <a:r>
              <a:rPr lang="en-IN" sz="3200" dirty="0"/>
              <a:t>Can try for other Classifiers and Comparison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302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EFD2-2F9E-FFF6-6DF7-9165EAA1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3B9-9890-A29F-538C-8A67C97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Financial institutions like banks often face challenges in assessing the risk associated with granting loans.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loan prediction system is essential to help banks decide whether a loan applicant is likely to default or repay the loan.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25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0A50-4EA2-B325-B799-C69BCD724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9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63F5-81AD-9E67-528D-4396F557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B8A5-93D7-A512-215E-B2F293D9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To develop a loan prediction system that uses a  classifier to classify loan applicants into two categories: loan can be approved or rejected.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system will be deployed using a Flask web application to provide a user-friendly interface for bank staff or customers to input applicant data and receive instant predictions.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436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9431-53E5-E86C-A2CD-E4F49FAA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310A-FC8B-2434-B664-E37192B0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By analyzing historical data on loan applications and using machine learning techniques, we can predict the likelihood of loan approval for future applicants.</a:t>
            </a:r>
          </a:p>
          <a:p>
            <a:pPr algn="just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Here the dataset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includes various features such as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cibil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score, income, employment status, loan term, loan amount, assets value, and loan status.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5760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65F82-8C6E-948F-C2B6-5A34A89C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64" y="548640"/>
            <a:ext cx="8328093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8759-B3B1-DA2E-5153-556CEF03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1272-0A8C-3074-236D-FCA660FC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 – will not always be clean. </a:t>
            </a:r>
          </a:p>
          <a:p>
            <a:r>
              <a:rPr lang="en-IN" sz="3200" dirty="0"/>
              <a:t>Outliers, Missing values, Duplicate records, Column names mistake etc in the data</a:t>
            </a:r>
          </a:p>
          <a:p>
            <a:r>
              <a:rPr lang="en-IN" sz="3200" dirty="0"/>
              <a:t>Includes</a:t>
            </a:r>
          </a:p>
          <a:p>
            <a:pPr lvl="1"/>
            <a:r>
              <a:rPr lang="en-IN" sz="3200" dirty="0"/>
              <a:t>Data Cleaning</a:t>
            </a:r>
          </a:p>
          <a:p>
            <a:pPr lvl="1"/>
            <a:r>
              <a:rPr lang="en-IN" sz="32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7715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9008-9E43-CE33-7B4D-97158029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E355-A8F5-FC6A-EEC6-D4CB38E1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 name correction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D54E-C13E-A407-D8E4-02C260C7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2398540"/>
            <a:ext cx="9233863" cy="39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5602-0780-DF85-6078-BAE4ACD3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09B2-FB46-6501-38ED-8764CBDC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FF5-D47C-20D2-46E9-047BDAA9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for Missing values and duplicate records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E9C8E-99A7-A24C-16AE-5D699C3C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43" y="2404691"/>
            <a:ext cx="7126809" cy="37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4E85-7C93-0C50-F61B-9E59FD7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514E7-6A56-428D-87AF-3AFF0A24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2" y="1690688"/>
            <a:ext cx="11188636" cy="42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  <wetp:taskpane dockstate="right" visibility="0" width="525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E13389CA-3DB5-428D-9607-B7743F2523AE}">
  <we:reference id="wa104380518" version="3.7.0.0" store="en-US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58EEC55-37C8-4FB8-8552-281AEABEE6B3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8917444-008B-45BE-A0BD-93139666F504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451</Words>
  <Application>Microsoft Office PowerPoint</Application>
  <PresentationFormat>Widescreen</PresentationFormat>
  <Paragraphs>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LOAN PREDICTION SYSTEM USING MACHINE LEARNING</vt:lpstr>
      <vt:lpstr>Problem Statement</vt:lpstr>
      <vt:lpstr>Objective</vt:lpstr>
      <vt:lpstr>Dataset</vt:lpstr>
      <vt:lpstr>PowerPoint Presentation</vt:lpstr>
      <vt:lpstr>DATA PREPROCESSING</vt:lpstr>
      <vt:lpstr>DATA CLEANING</vt:lpstr>
      <vt:lpstr>DATA CLEANING</vt:lpstr>
      <vt:lpstr>DATA VISUALISATION</vt:lpstr>
      <vt:lpstr>DATA PREPARATION</vt:lpstr>
      <vt:lpstr>DATA PREPARATION</vt:lpstr>
      <vt:lpstr>MODEL SELECTION</vt:lpstr>
      <vt:lpstr>TRAINING THE MODEL</vt:lpstr>
      <vt:lpstr>MODEL EVALUATION</vt:lpstr>
      <vt:lpstr>MODEL EVALUATION</vt:lpstr>
      <vt:lpstr>MODEL DEPLOYMENT USING FLASK</vt:lpstr>
      <vt:lpstr>MODEL DEPLOYMENT USING FLASK</vt:lpstr>
      <vt:lpstr>CHALLENGES AND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Poornima Gayathri S</dc:creator>
  <cp:lastModifiedBy>Poornima Gayathri S</cp:lastModifiedBy>
  <cp:revision>11</cp:revision>
  <dcterms:created xsi:type="dcterms:W3CDTF">2024-12-21T15:49:59Z</dcterms:created>
  <dcterms:modified xsi:type="dcterms:W3CDTF">2024-12-22T14:26:12Z</dcterms:modified>
</cp:coreProperties>
</file>