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Raleway"/>
      <p:regular r:id="rId29"/>
      <p:bold r:id="rId30"/>
      <p:italic r:id="rId31"/>
      <p:boldItalic r:id="rId32"/>
    </p:embeddedFont>
    <p:embeddedFont>
      <p:font typeface="Nunito"/>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7.xml"/><Relationship Id="rId33" Type="http://schemas.openxmlformats.org/officeDocument/2006/relationships/font" Target="fonts/Nunito-regular.fntdata"/><Relationship Id="rId10" Type="http://schemas.openxmlformats.org/officeDocument/2006/relationships/slide" Target="slides/slide6.xml"/><Relationship Id="rId32" Type="http://schemas.openxmlformats.org/officeDocument/2006/relationships/font" Target="fonts/Raleway-boldItalic.fntdata"/><Relationship Id="rId13" Type="http://schemas.openxmlformats.org/officeDocument/2006/relationships/slide" Target="slides/slide9.xml"/><Relationship Id="rId35" Type="http://schemas.openxmlformats.org/officeDocument/2006/relationships/font" Target="fonts/Nunito-italic.fntdata"/><Relationship Id="rId12" Type="http://schemas.openxmlformats.org/officeDocument/2006/relationships/slide" Target="slides/slide8.xml"/><Relationship Id="rId34" Type="http://schemas.openxmlformats.org/officeDocument/2006/relationships/font" Target="fonts/Nunito-bold.fntdata"/><Relationship Id="rId15" Type="http://schemas.openxmlformats.org/officeDocument/2006/relationships/slide" Target="slides/slide11.xml"/><Relationship Id="rId37" Type="http://schemas.openxmlformats.org/officeDocument/2006/relationships/font" Target="fonts/Lato-regular.fntdata"/><Relationship Id="rId14" Type="http://schemas.openxmlformats.org/officeDocument/2006/relationships/slide" Target="slides/slide10.xml"/><Relationship Id="rId36" Type="http://schemas.openxmlformats.org/officeDocument/2006/relationships/font" Target="fonts/Nunito-boldItalic.fntdata"/><Relationship Id="rId17" Type="http://schemas.openxmlformats.org/officeDocument/2006/relationships/slide" Target="slides/slide13.xml"/><Relationship Id="rId39" Type="http://schemas.openxmlformats.org/officeDocument/2006/relationships/font" Target="fonts/Lato-italic.fntdata"/><Relationship Id="rId16" Type="http://schemas.openxmlformats.org/officeDocument/2006/relationships/slide" Target="slides/slide12.xml"/><Relationship Id="rId38" Type="http://schemas.openxmlformats.org/officeDocument/2006/relationships/font" Target="fonts/La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abuse.com/python-for-nlp-word-embeddings-for-deep-learning-in-kera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abuse.com/python-for-nlp-word-embeddings-for-deep-learning-in-kera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2eb7a839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2eb7a839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2eb7a839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2eb7a839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2e53ed1b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2e53ed1b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2eb7a839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2eb7a839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2eb7a839f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2eb7a839f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2eb7a839f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eb7a839f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2eb7a839f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2eb7a839f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2eb7a839f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2eb7a839f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2eb7a839f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2eb7a839f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https://stackabuse.com/python-for-nlp-word-embeddings-for-deep-learning-in-keras/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2eb7a839f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2eb7a839f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2eb7a839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eb7a839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82eb7a839f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2eb7a839f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2eb7a839f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2eb7a839f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2e53ed1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2e53ed1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82e53ed1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2e53ed1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82e53ed1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2e53ed1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2eb7a838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2eb7a838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2eb7a839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2eb7a839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2eb7a839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2eb7a839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2eb7a839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eb7a839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1ce4ddf0193961d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ce4ddf0193961d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2eb7a839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2eb7a839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https://stackabuse.com/python-for-nlp-word-embeddings-for-deep-learning-in-keras/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2e53ed1b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2e53ed1b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30.png"/><Relationship Id="rId5" Type="http://schemas.openxmlformats.org/officeDocument/2006/relationships/image" Target="../media/image27.png"/><Relationship Id="rId6"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machinelearningmastery.com/how-to-configure-image-data-augmentation-when-training-deep-learning-neural-networks/" TargetMode="External"/><Relationship Id="rId4" Type="http://schemas.openxmlformats.org/officeDocument/2006/relationships/image" Target="../media/image34.png"/><Relationship Id="rId5" Type="http://schemas.openxmlformats.org/officeDocument/2006/relationships/image" Target="../media/image21.png"/><Relationship Id="rId6"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7.png"/><Relationship Id="rId4" Type="http://schemas.openxmlformats.org/officeDocument/2006/relationships/image" Target="../media/image26.png"/><Relationship Id="rId5"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Bias" TargetMode="External"/><Relationship Id="rId4" Type="http://schemas.openxmlformats.org/officeDocument/2006/relationships/hyperlink" Target="https://en.wikipedia.org/wiki/Journalist" TargetMode="External"/><Relationship Id="rId5" Type="http://schemas.openxmlformats.org/officeDocument/2006/relationships/hyperlink" Target="https://en.wikipedia.org/wiki/News_producer" TargetMode="External"/><Relationship Id="rId6" Type="http://schemas.openxmlformats.org/officeDocument/2006/relationships/hyperlink" Target="https://en.wikipedia.org/wiki/Mass_media" TargetMode="External"/><Relationship Id="rId7" Type="http://schemas.openxmlformats.org/officeDocument/2006/relationships/hyperlink" Target="https://en.wikipedia.org/wiki/Journalism_ethics_and_standard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Clickbait Detection and News-bias Classification</a:t>
            </a:r>
            <a:endParaRPr/>
          </a:p>
        </p:txBody>
      </p:sp>
      <p:sp>
        <p:nvSpPr>
          <p:cNvPr id="87" name="Google Shape;87;p13"/>
          <p:cNvSpPr txBox="1"/>
          <p:nvPr/>
        </p:nvSpPr>
        <p:spPr>
          <a:xfrm>
            <a:off x="805650" y="2798275"/>
            <a:ext cx="6174000" cy="14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Lato"/>
                <a:ea typeface="Lato"/>
                <a:cs typeface="Lato"/>
                <a:sym typeface="Lato"/>
              </a:rPr>
              <a:t>Sanika Mhadgut - J031</a:t>
            </a:r>
            <a:endParaRPr b="1" sz="1500">
              <a:latin typeface="Lato"/>
              <a:ea typeface="Lato"/>
              <a:cs typeface="Lato"/>
              <a:sym typeface="Lato"/>
            </a:endParaRPr>
          </a:p>
          <a:p>
            <a:pPr indent="0" lvl="0" marL="0" rtl="0" algn="l">
              <a:spcBef>
                <a:spcPts val="0"/>
              </a:spcBef>
              <a:spcAft>
                <a:spcPts val="0"/>
              </a:spcAft>
              <a:buNone/>
            </a:pPr>
            <a:r>
              <a:rPr b="1" lang="en" sz="1500">
                <a:latin typeface="Lato"/>
                <a:ea typeface="Lato"/>
                <a:cs typeface="Lato"/>
                <a:sym typeface="Lato"/>
              </a:rPr>
              <a:t>Gayathri Shrikanth - J046</a:t>
            </a:r>
            <a:endParaRPr b="1" sz="15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527050" y="616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162" name="Google Shape;162;p22"/>
          <p:cNvSpPr txBox="1"/>
          <p:nvPr>
            <p:ph idx="1" type="body"/>
          </p:nvPr>
        </p:nvSpPr>
        <p:spPr>
          <a:xfrm>
            <a:off x="273850" y="127452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 sz="1350">
                <a:solidFill>
                  <a:srgbClr val="000000"/>
                </a:solidFill>
                <a:highlight>
                  <a:srgbClr val="FFFFFF"/>
                </a:highlight>
                <a:latin typeface="Nunito"/>
                <a:ea typeface="Nunito"/>
                <a:cs typeface="Nunito"/>
                <a:sym typeface="Nunito"/>
              </a:rPr>
              <a:t>The Embedding Layer-The parameters in the embedding layer are size of the vocabulary, number of the dimensions for each word vector and length of the input sentence.</a:t>
            </a:r>
            <a:endParaRPr sz="1350">
              <a:solidFill>
                <a:srgbClr val="000000"/>
              </a:solidFill>
              <a:highlight>
                <a:srgbClr val="FFFFFF"/>
              </a:highlight>
              <a:latin typeface="Nunito"/>
              <a:ea typeface="Nunito"/>
              <a:cs typeface="Nunito"/>
              <a:sym typeface="Nunito"/>
            </a:endParaRPr>
          </a:p>
          <a:p>
            <a:pPr indent="-317500" lvl="0" marL="457200" rtl="0" algn="l">
              <a:spcBef>
                <a:spcPts val="0"/>
              </a:spcBef>
              <a:spcAft>
                <a:spcPts val="0"/>
              </a:spcAft>
              <a:buClr>
                <a:srgbClr val="5F5F6F"/>
              </a:buClr>
              <a:buSzPts val="1400"/>
              <a:buFont typeface="Nunito"/>
              <a:buChar char="●"/>
            </a:pPr>
            <a:r>
              <a:rPr lang="en" sz="1350">
                <a:solidFill>
                  <a:srgbClr val="000000"/>
                </a:solidFill>
                <a:highlight>
                  <a:srgbClr val="FFFFFF"/>
                </a:highlight>
                <a:latin typeface="Nunito"/>
                <a:ea typeface="Nunito"/>
                <a:cs typeface="Nunito"/>
                <a:sym typeface="Nunito"/>
              </a:rPr>
              <a:t>2 Dropout layers to prevent Overfitting.</a:t>
            </a:r>
            <a:endParaRPr sz="1350">
              <a:solidFill>
                <a:srgbClr val="000000"/>
              </a:solidFill>
              <a:highlight>
                <a:srgbClr val="FFFFFF"/>
              </a:highlight>
              <a:latin typeface="Nunito"/>
              <a:ea typeface="Nunito"/>
              <a:cs typeface="Nunito"/>
              <a:sym typeface="Nunito"/>
            </a:endParaRPr>
          </a:p>
          <a:p>
            <a:pPr indent="-317500" lvl="0" marL="457200" rtl="0" algn="l">
              <a:spcBef>
                <a:spcPts val="0"/>
              </a:spcBef>
              <a:spcAft>
                <a:spcPts val="0"/>
              </a:spcAft>
              <a:buClr>
                <a:srgbClr val="5F5F6F"/>
              </a:buClr>
              <a:buSzPts val="1400"/>
              <a:buFont typeface="Nunito"/>
              <a:buChar char="●"/>
            </a:pPr>
            <a:r>
              <a:rPr lang="en" sz="1350">
                <a:solidFill>
                  <a:srgbClr val="000000"/>
                </a:solidFill>
                <a:highlight>
                  <a:srgbClr val="FFFFFF"/>
                </a:highlight>
                <a:latin typeface="Nunito"/>
                <a:ea typeface="Nunito"/>
                <a:cs typeface="Nunito"/>
                <a:sym typeface="Nunito"/>
              </a:rPr>
              <a:t>CNN CONV1D Layer</a:t>
            </a:r>
            <a:endParaRPr sz="1350">
              <a:solidFill>
                <a:srgbClr val="000000"/>
              </a:solidFill>
              <a:highlight>
                <a:srgbClr val="FFFFFF"/>
              </a:highlight>
              <a:latin typeface="Nunito"/>
              <a:ea typeface="Nunito"/>
              <a:cs typeface="Nunito"/>
              <a:sym typeface="Nunito"/>
            </a:endParaRPr>
          </a:p>
          <a:p>
            <a:pPr indent="-317500" lvl="0" marL="457200" rtl="0" algn="l">
              <a:spcBef>
                <a:spcPts val="0"/>
              </a:spcBef>
              <a:spcAft>
                <a:spcPts val="0"/>
              </a:spcAft>
              <a:buClr>
                <a:srgbClr val="5F5F6F"/>
              </a:buClr>
              <a:buSzPts val="1400"/>
              <a:buFont typeface="Nunito"/>
              <a:buChar char="●"/>
            </a:pPr>
            <a:r>
              <a:rPr lang="en" sz="1350">
                <a:solidFill>
                  <a:srgbClr val="000000"/>
                </a:solidFill>
                <a:highlight>
                  <a:srgbClr val="FFFFFF"/>
                </a:highlight>
                <a:latin typeface="Nunito"/>
                <a:ea typeface="Nunito"/>
                <a:cs typeface="Nunito"/>
                <a:sym typeface="Nunito"/>
              </a:rPr>
              <a:t>LSTM Layer</a:t>
            </a:r>
            <a:endParaRPr sz="1350">
              <a:solidFill>
                <a:srgbClr val="000000"/>
              </a:solidFill>
              <a:highlight>
                <a:srgbClr val="FFFFFF"/>
              </a:highlight>
              <a:latin typeface="Nunito"/>
              <a:ea typeface="Nunito"/>
              <a:cs typeface="Nunito"/>
              <a:sym typeface="Nunito"/>
            </a:endParaRPr>
          </a:p>
          <a:p>
            <a:pPr indent="-317500" lvl="0" marL="457200" rtl="0" algn="l">
              <a:spcBef>
                <a:spcPts val="0"/>
              </a:spcBef>
              <a:spcAft>
                <a:spcPts val="0"/>
              </a:spcAft>
              <a:buClr>
                <a:srgbClr val="5F5F6F"/>
              </a:buClr>
              <a:buSzPts val="1400"/>
              <a:buFont typeface="Nunito"/>
              <a:buChar char="●"/>
            </a:pPr>
            <a:r>
              <a:rPr lang="en" sz="1350">
                <a:solidFill>
                  <a:srgbClr val="000000"/>
                </a:solidFill>
                <a:highlight>
                  <a:srgbClr val="FFFFFF"/>
                </a:highlight>
                <a:latin typeface="Nunito"/>
                <a:ea typeface="Nunito"/>
                <a:cs typeface="Nunito"/>
                <a:sym typeface="Nunito"/>
              </a:rPr>
              <a:t>Output Layer- Dense NN layer with Softmax activation for 3 output classes</a:t>
            </a:r>
            <a:endParaRPr sz="1350">
              <a:solidFill>
                <a:srgbClr val="000000"/>
              </a:solidFill>
              <a:highlight>
                <a:srgbClr val="FFFFFF"/>
              </a:highlight>
              <a:latin typeface="Nunito"/>
              <a:ea typeface="Nunito"/>
              <a:cs typeface="Nunito"/>
              <a:sym typeface="Nunito"/>
            </a:endParaRPr>
          </a:p>
          <a:p>
            <a:pPr indent="-317500" lvl="0" marL="457200" rtl="0" algn="l">
              <a:lnSpc>
                <a:spcPct val="100000"/>
              </a:lnSpc>
              <a:spcBef>
                <a:spcPts val="0"/>
              </a:spcBef>
              <a:spcAft>
                <a:spcPts val="0"/>
              </a:spcAft>
              <a:buClr>
                <a:srgbClr val="5F5F6F"/>
              </a:buClr>
              <a:buSzPts val="1400"/>
              <a:buFont typeface="Nunito"/>
              <a:buChar char="●"/>
            </a:pPr>
            <a:r>
              <a:rPr lang="en" sz="1350">
                <a:solidFill>
                  <a:srgbClr val="000000"/>
                </a:solidFill>
                <a:highlight>
                  <a:srgbClr val="FFFFFF"/>
                </a:highlight>
                <a:latin typeface="Nunito"/>
                <a:ea typeface="Nunito"/>
                <a:cs typeface="Nunito"/>
                <a:sym typeface="Nunito"/>
              </a:rPr>
              <a:t>Optimizer-adam</a:t>
            </a:r>
            <a:endParaRPr sz="1350">
              <a:solidFill>
                <a:srgbClr val="000000"/>
              </a:solidFill>
              <a:highlight>
                <a:srgbClr val="FFFFFF"/>
              </a:highlight>
              <a:latin typeface="Nunito"/>
              <a:ea typeface="Nunito"/>
              <a:cs typeface="Nunito"/>
              <a:sym typeface="Nunito"/>
            </a:endParaRPr>
          </a:p>
          <a:p>
            <a:pPr indent="-317500" lvl="0" marL="457200" rtl="0" algn="l">
              <a:lnSpc>
                <a:spcPct val="100000"/>
              </a:lnSpc>
              <a:spcBef>
                <a:spcPts val="0"/>
              </a:spcBef>
              <a:spcAft>
                <a:spcPts val="0"/>
              </a:spcAft>
              <a:buClr>
                <a:srgbClr val="5F5F6F"/>
              </a:buClr>
              <a:buSzPts val="1400"/>
              <a:buFont typeface="Nunito"/>
              <a:buChar char="●"/>
            </a:pPr>
            <a:r>
              <a:rPr lang="en" sz="1350">
                <a:solidFill>
                  <a:srgbClr val="000000"/>
                </a:solidFill>
                <a:highlight>
                  <a:srgbClr val="FFFFFF"/>
                </a:highlight>
                <a:latin typeface="Nunito"/>
                <a:ea typeface="Nunito"/>
                <a:cs typeface="Nunito"/>
                <a:sym typeface="Nunito"/>
              </a:rPr>
              <a:t>Loss function- categorical_cross entropy</a:t>
            </a:r>
            <a:endParaRPr sz="1350">
              <a:solidFill>
                <a:srgbClr val="000000"/>
              </a:solidFill>
              <a:highlight>
                <a:srgbClr val="FFFFFF"/>
              </a:highlight>
              <a:latin typeface="Nunito"/>
              <a:ea typeface="Nunito"/>
              <a:cs typeface="Nunito"/>
              <a:sym typeface="Nunito"/>
            </a:endParaRPr>
          </a:p>
          <a:p>
            <a:pPr indent="0" lvl="0" marL="457200" rtl="0" algn="l">
              <a:spcBef>
                <a:spcPts val="0"/>
              </a:spcBef>
              <a:spcAft>
                <a:spcPts val="0"/>
              </a:spcAft>
              <a:buNone/>
            </a:pPr>
            <a:r>
              <a:t/>
            </a:r>
            <a:endParaRPr sz="1400">
              <a:solidFill>
                <a:srgbClr val="5F5F6F"/>
              </a:solidFill>
              <a:highlight>
                <a:srgbClr val="FFFFFF"/>
              </a:highlight>
              <a:latin typeface="Nunito"/>
              <a:ea typeface="Nunito"/>
              <a:cs typeface="Nunito"/>
              <a:sym typeface="Nunito"/>
            </a:endParaRPr>
          </a:p>
          <a:p>
            <a:pPr indent="0" lvl="0" marL="0" rtl="0" algn="l">
              <a:spcBef>
                <a:spcPts val="1600"/>
              </a:spcBef>
              <a:spcAft>
                <a:spcPts val="0"/>
              </a:spcAft>
              <a:buNone/>
            </a:pPr>
            <a:r>
              <a:t/>
            </a:r>
            <a:endParaRPr sz="1400">
              <a:solidFill>
                <a:srgbClr val="5F5F6F"/>
              </a:solidFill>
              <a:highlight>
                <a:srgbClr val="FFFFFF"/>
              </a:highlight>
              <a:latin typeface="Nunito"/>
              <a:ea typeface="Nunito"/>
              <a:cs typeface="Nunito"/>
              <a:sym typeface="Nunito"/>
            </a:endParaRPr>
          </a:p>
          <a:p>
            <a:pPr indent="0" lvl="0" marL="0" rtl="0" algn="l">
              <a:spcBef>
                <a:spcPts val="1600"/>
              </a:spcBef>
              <a:spcAft>
                <a:spcPts val="0"/>
              </a:spcAft>
              <a:buNone/>
            </a:pPr>
            <a:r>
              <a:t/>
            </a:r>
            <a:endParaRPr sz="1400">
              <a:solidFill>
                <a:srgbClr val="5F5F6F"/>
              </a:solidFill>
              <a:highlight>
                <a:srgbClr val="FFFFFF"/>
              </a:highlight>
              <a:latin typeface="Nunito"/>
              <a:ea typeface="Nunito"/>
              <a:cs typeface="Nunito"/>
              <a:sym typeface="Nunito"/>
            </a:endParaRPr>
          </a:p>
          <a:p>
            <a:pPr indent="0" lvl="0" marL="0" rtl="0" algn="l">
              <a:spcBef>
                <a:spcPts val="1600"/>
              </a:spcBef>
              <a:spcAft>
                <a:spcPts val="1600"/>
              </a:spcAft>
              <a:buNone/>
            </a:pPr>
            <a:r>
              <a:t/>
            </a:r>
            <a:endParaRPr sz="1400">
              <a:solidFill>
                <a:srgbClr val="5F5F6F"/>
              </a:solidFill>
              <a:highlight>
                <a:srgbClr val="FFFFFF"/>
              </a:highlight>
              <a:latin typeface="Nunito"/>
              <a:ea typeface="Nunito"/>
              <a:cs typeface="Nunito"/>
              <a:sym typeface="Nunito"/>
            </a:endParaRPr>
          </a:p>
        </p:txBody>
      </p:sp>
      <p:pic>
        <p:nvPicPr>
          <p:cNvPr id="163" name="Google Shape;163;p22"/>
          <p:cNvPicPr preferRelativeResize="0"/>
          <p:nvPr/>
        </p:nvPicPr>
        <p:blipFill>
          <a:blip r:embed="rId3">
            <a:alphaModFix/>
          </a:blip>
          <a:stretch>
            <a:fillRect/>
          </a:stretch>
        </p:blipFill>
        <p:spPr>
          <a:xfrm>
            <a:off x="369088" y="3388350"/>
            <a:ext cx="8596325" cy="16128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342900" y="580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69" name="Google Shape;169;p23"/>
          <p:cNvSpPr txBox="1"/>
          <p:nvPr>
            <p:ph idx="1" type="body"/>
          </p:nvPr>
        </p:nvSpPr>
        <p:spPr>
          <a:xfrm>
            <a:off x="285750" y="1441200"/>
            <a:ext cx="8572500" cy="462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solidFill>
                  <a:srgbClr val="000000"/>
                </a:solidFill>
                <a:latin typeface="Nunito"/>
                <a:ea typeface="Nunito"/>
                <a:cs typeface="Nunito"/>
                <a:sym typeface="Nunito"/>
              </a:rPr>
              <a:t>Use of Early Stopping to prevent overfitting.</a:t>
            </a:r>
            <a:endParaRPr b="1" sz="1400">
              <a:solidFill>
                <a:srgbClr val="000000"/>
              </a:solidFill>
              <a:latin typeface="Nunito"/>
              <a:ea typeface="Nunito"/>
              <a:cs typeface="Nunito"/>
              <a:sym typeface="Nunito"/>
            </a:endParaRPr>
          </a:p>
        </p:txBody>
      </p:sp>
      <p:pic>
        <p:nvPicPr>
          <p:cNvPr id="170" name="Google Shape;170;p23"/>
          <p:cNvPicPr preferRelativeResize="0"/>
          <p:nvPr/>
        </p:nvPicPr>
        <p:blipFill>
          <a:blip r:embed="rId3">
            <a:alphaModFix/>
          </a:blip>
          <a:stretch>
            <a:fillRect/>
          </a:stretch>
        </p:blipFill>
        <p:spPr>
          <a:xfrm>
            <a:off x="285750" y="1903125"/>
            <a:ext cx="8572500" cy="533400"/>
          </a:xfrm>
          <a:prstGeom prst="rect">
            <a:avLst/>
          </a:prstGeom>
          <a:noFill/>
          <a:ln cap="flat" cmpd="sng" w="19050">
            <a:solidFill>
              <a:schemeClr val="dk2"/>
            </a:solidFill>
            <a:prstDash val="solid"/>
            <a:round/>
            <a:headEnd len="sm" w="sm" type="none"/>
            <a:tailEnd len="sm" w="sm" type="none"/>
          </a:ln>
        </p:spPr>
      </p:pic>
      <p:sp>
        <p:nvSpPr>
          <p:cNvPr id="171" name="Google Shape;171;p23"/>
          <p:cNvSpPr txBox="1"/>
          <p:nvPr/>
        </p:nvSpPr>
        <p:spPr>
          <a:xfrm>
            <a:off x="1351950" y="4478888"/>
            <a:ext cx="6261300" cy="395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Final training accuracy: 96.24%              Final Validation Accuracy: 93.59%</a:t>
            </a:r>
            <a:endParaRPr b="1">
              <a:latin typeface="Nunito"/>
              <a:ea typeface="Nunito"/>
              <a:cs typeface="Nunito"/>
              <a:sym typeface="Nunito"/>
            </a:endParaRPr>
          </a:p>
        </p:txBody>
      </p:sp>
      <p:pic>
        <p:nvPicPr>
          <p:cNvPr id="172" name="Google Shape;172;p23"/>
          <p:cNvPicPr preferRelativeResize="0"/>
          <p:nvPr/>
        </p:nvPicPr>
        <p:blipFill>
          <a:blip r:embed="rId4">
            <a:alphaModFix/>
          </a:blip>
          <a:stretch>
            <a:fillRect/>
          </a:stretch>
        </p:blipFill>
        <p:spPr>
          <a:xfrm>
            <a:off x="285750" y="2794625"/>
            <a:ext cx="8572501" cy="1390355"/>
          </a:xfrm>
          <a:prstGeom prst="rect">
            <a:avLst/>
          </a:prstGeom>
          <a:noFill/>
          <a:ln cap="flat" cmpd="sng" w="19050">
            <a:solidFill>
              <a:schemeClr val="dk2"/>
            </a:solidFill>
            <a:prstDash val="solid"/>
            <a:round/>
            <a:headEnd len="sm" w="sm" type="none"/>
            <a:tailEnd len="sm" w="sm" type="none"/>
          </a:ln>
        </p:spPr>
      </p:pic>
      <p:sp>
        <p:nvSpPr>
          <p:cNvPr id="173" name="Google Shape;173;p23"/>
          <p:cNvSpPr txBox="1"/>
          <p:nvPr>
            <p:ph idx="1" type="body"/>
          </p:nvPr>
        </p:nvSpPr>
        <p:spPr>
          <a:xfrm>
            <a:off x="342900" y="2416950"/>
            <a:ext cx="8572500" cy="462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solidFill>
                  <a:srgbClr val="000000"/>
                </a:solidFill>
                <a:latin typeface="Nunito"/>
                <a:ea typeface="Nunito"/>
                <a:cs typeface="Nunito"/>
                <a:sym typeface="Nunito"/>
              </a:rPr>
              <a:t>Output</a:t>
            </a:r>
            <a:endParaRPr b="1" sz="1400">
              <a:solidFill>
                <a:srgbClr val="000000"/>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622300" y="580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on Unseen Test Set</a:t>
            </a:r>
            <a:endParaRPr/>
          </a:p>
        </p:txBody>
      </p:sp>
      <p:pic>
        <p:nvPicPr>
          <p:cNvPr id="179" name="Google Shape;179;p24"/>
          <p:cNvPicPr preferRelativeResize="0"/>
          <p:nvPr/>
        </p:nvPicPr>
        <p:blipFill>
          <a:blip r:embed="rId3">
            <a:alphaModFix/>
          </a:blip>
          <a:stretch>
            <a:fillRect/>
          </a:stretch>
        </p:blipFill>
        <p:spPr>
          <a:xfrm>
            <a:off x="1763913" y="1406275"/>
            <a:ext cx="5000625" cy="2933700"/>
          </a:xfrm>
          <a:prstGeom prst="rect">
            <a:avLst/>
          </a:prstGeom>
          <a:noFill/>
          <a:ln cap="flat" cmpd="sng" w="19050">
            <a:solidFill>
              <a:schemeClr val="dk2"/>
            </a:solidFill>
            <a:prstDash val="solid"/>
            <a:round/>
            <a:headEnd len="sm" w="sm" type="none"/>
            <a:tailEnd len="sm" w="sm" type="none"/>
          </a:ln>
        </p:spPr>
      </p:pic>
      <p:sp>
        <p:nvSpPr>
          <p:cNvPr id="180" name="Google Shape;180;p24"/>
          <p:cNvSpPr txBox="1"/>
          <p:nvPr/>
        </p:nvSpPr>
        <p:spPr>
          <a:xfrm>
            <a:off x="826150" y="4504100"/>
            <a:ext cx="7053600" cy="395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Testing </a:t>
            </a:r>
            <a:r>
              <a:rPr b="1" lang="en">
                <a:latin typeface="Lato"/>
                <a:ea typeface="Lato"/>
                <a:cs typeface="Lato"/>
                <a:sym typeface="Lato"/>
              </a:rPr>
              <a:t>Accuracy= 93.19%                                 Precision for the 3 classes are: 0.85, 0.96, 0.94</a:t>
            </a:r>
            <a:endParaRPr b="1">
              <a:latin typeface="Lato"/>
              <a:ea typeface="Lato"/>
              <a:cs typeface="Lato"/>
              <a:sym typeface="Lato"/>
            </a:endParaRPr>
          </a:p>
          <a:p>
            <a:pPr indent="0" lvl="0" marL="0" rtl="0" algn="l">
              <a:spcBef>
                <a:spcPts val="0"/>
              </a:spcBef>
              <a:spcAft>
                <a:spcPts val="0"/>
              </a:spcAft>
              <a:buNone/>
            </a:pPr>
            <a:r>
              <a:t/>
            </a:r>
            <a:endParaRPr b="1">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5"/>
          <p:cNvSpPr txBox="1"/>
          <p:nvPr>
            <p:ph type="ctrTitle"/>
          </p:nvPr>
        </p:nvSpPr>
        <p:spPr>
          <a:xfrm>
            <a:off x="727950" y="1655825"/>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Clickbait or Not? </a:t>
            </a:r>
            <a:endParaRPr/>
          </a:p>
          <a:p>
            <a:pPr indent="0" lvl="0" marL="0" rtl="0" algn="l">
              <a:spcBef>
                <a:spcPts val="0"/>
              </a:spcBef>
              <a:spcAft>
                <a:spcPts val="0"/>
              </a:spcAft>
              <a:buNone/>
            </a:pPr>
            <a:r>
              <a:rPr lang="en"/>
              <a:t>A Classification model</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t>
            </a:r>
            <a:r>
              <a:rPr lang="en"/>
              <a:t>Clickbait</a:t>
            </a:r>
            <a:r>
              <a:rPr lang="en"/>
              <a:t>?</a:t>
            </a:r>
            <a:endParaRPr/>
          </a:p>
        </p:txBody>
      </p:sp>
      <p:sp>
        <p:nvSpPr>
          <p:cNvPr id="191" name="Google Shape;191;p26"/>
          <p:cNvSpPr txBox="1"/>
          <p:nvPr>
            <p:ph idx="1" type="body"/>
          </p:nvPr>
        </p:nvSpPr>
        <p:spPr>
          <a:xfrm>
            <a:off x="727650" y="13502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latin typeface="Nunito"/>
                <a:ea typeface="Nunito"/>
                <a:cs typeface="Nunito"/>
                <a:sym typeface="Nunito"/>
              </a:rPr>
              <a:t>Ever since the boom of social media, more and more people use it to get and spread information. However, the negative effect of it is that increasing number of fake news and posts with clickbait shows up and confuses people from time to time.</a:t>
            </a:r>
            <a:endParaRPr sz="1200">
              <a:solidFill>
                <a:srgbClr val="000000"/>
              </a:solidFill>
              <a:highlight>
                <a:srgbClr val="FFFFFF"/>
              </a:highlight>
              <a:latin typeface="Nunito"/>
              <a:ea typeface="Nunito"/>
              <a:cs typeface="Nunito"/>
              <a:sym typeface="Nunito"/>
            </a:endParaRPr>
          </a:p>
          <a:p>
            <a:pPr indent="0" lvl="0" marL="0" rtl="0" algn="l">
              <a:spcBef>
                <a:spcPts val="1600"/>
              </a:spcBef>
              <a:spcAft>
                <a:spcPts val="0"/>
              </a:spcAft>
              <a:buNone/>
            </a:pPr>
            <a:r>
              <a:rPr lang="en" sz="1200">
                <a:solidFill>
                  <a:srgbClr val="000000"/>
                </a:solidFill>
                <a:highlight>
                  <a:srgbClr val="FFFFFF"/>
                </a:highlight>
                <a:latin typeface="Nunito"/>
                <a:ea typeface="Nunito"/>
                <a:cs typeface="Nunito"/>
                <a:sym typeface="Nunito"/>
              </a:rPr>
              <a:t>Clickbait refers to social media posts that are, at the expense of being informative and objective, designed to entice its readers into clicking an accompanying link.</a:t>
            </a:r>
            <a:endParaRPr sz="1200">
              <a:solidFill>
                <a:srgbClr val="000000"/>
              </a:solidFill>
              <a:highlight>
                <a:srgbClr val="FFFFFF"/>
              </a:highlight>
              <a:latin typeface="Nunito"/>
              <a:ea typeface="Nunito"/>
              <a:cs typeface="Nunito"/>
              <a:sym typeface="Nunito"/>
            </a:endParaRPr>
          </a:p>
          <a:p>
            <a:pPr indent="0" lvl="0" marL="0" rtl="0" algn="l">
              <a:spcBef>
                <a:spcPts val="1600"/>
              </a:spcBef>
              <a:spcAft>
                <a:spcPts val="0"/>
              </a:spcAft>
              <a:buNone/>
            </a:pPr>
            <a:r>
              <a:rPr lang="en" sz="1200">
                <a:solidFill>
                  <a:srgbClr val="000000"/>
                </a:solidFill>
                <a:highlight>
                  <a:srgbClr val="F9F9F9"/>
                </a:highlight>
                <a:latin typeface="Nunito"/>
                <a:ea typeface="Nunito"/>
                <a:cs typeface="Nunito"/>
                <a:sym typeface="Nunito"/>
              </a:rPr>
              <a:t>Clickbait tweets typically aim to exploit the "curiosity gap", providing just enough information to make readers curious, but not enough to satisfy their curiosity without clicking through to the linked content.</a:t>
            </a:r>
            <a:endParaRPr sz="1200">
              <a:solidFill>
                <a:srgbClr val="000000"/>
              </a:solidFill>
              <a:highlight>
                <a:srgbClr val="FFFFFF"/>
              </a:highlight>
              <a:latin typeface="Nunito"/>
              <a:ea typeface="Nunito"/>
              <a:cs typeface="Nunito"/>
              <a:sym typeface="Nunito"/>
            </a:endParaRPr>
          </a:p>
          <a:p>
            <a:pPr indent="0" lvl="0" marL="0" rtl="0" algn="l">
              <a:spcBef>
                <a:spcPts val="1600"/>
              </a:spcBef>
              <a:spcAft>
                <a:spcPts val="0"/>
              </a:spcAft>
              <a:buNone/>
            </a:pPr>
            <a:r>
              <a:rPr b="1" lang="en" sz="1200">
                <a:solidFill>
                  <a:srgbClr val="000000"/>
                </a:solidFill>
                <a:latin typeface="Nunito"/>
                <a:ea typeface="Nunito"/>
                <a:cs typeface="Nunito"/>
                <a:sym typeface="Nunito"/>
              </a:rPr>
              <a:t>Our Aim</a:t>
            </a:r>
            <a:endParaRPr b="1" sz="1200">
              <a:solidFill>
                <a:srgbClr val="000000"/>
              </a:solidFill>
              <a:latin typeface="Nunito"/>
              <a:ea typeface="Nunito"/>
              <a:cs typeface="Nunito"/>
              <a:sym typeface="Nunito"/>
            </a:endParaRPr>
          </a:p>
          <a:p>
            <a:pPr indent="0" lvl="0" marL="0" rtl="0" algn="l">
              <a:spcBef>
                <a:spcPts val="1600"/>
              </a:spcBef>
              <a:spcAft>
                <a:spcPts val="0"/>
              </a:spcAft>
              <a:buNone/>
            </a:pPr>
            <a:r>
              <a:rPr lang="en" sz="1200">
                <a:solidFill>
                  <a:srgbClr val="000000"/>
                </a:solidFill>
                <a:highlight>
                  <a:srgbClr val="FFFFFF"/>
                </a:highlight>
                <a:latin typeface="Nunito"/>
                <a:ea typeface="Nunito"/>
                <a:cs typeface="Nunito"/>
                <a:sym typeface="Nunito"/>
              </a:rPr>
              <a:t>To </a:t>
            </a:r>
            <a:r>
              <a:rPr lang="en" sz="1200">
                <a:solidFill>
                  <a:srgbClr val="000000"/>
                </a:solidFill>
                <a:highlight>
                  <a:srgbClr val="FFFFFF"/>
                </a:highlight>
                <a:latin typeface="Nunito"/>
                <a:ea typeface="Nunito"/>
                <a:cs typeface="Nunito"/>
                <a:sym typeface="Nunito"/>
              </a:rPr>
              <a:t>classify whether a social media post text is a clickbait or not.</a:t>
            </a:r>
            <a:endParaRPr sz="1200">
              <a:solidFill>
                <a:srgbClr val="000000"/>
              </a:solidFill>
              <a:latin typeface="Nunito"/>
              <a:ea typeface="Nunito"/>
              <a:cs typeface="Nunito"/>
              <a:sym typeface="Nunito"/>
            </a:endParaRPr>
          </a:p>
          <a:p>
            <a:pPr indent="0" lvl="0" marL="0" rtl="0" algn="l">
              <a:spcBef>
                <a:spcPts val="1600"/>
              </a:spcBef>
              <a:spcAft>
                <a:spcPts val="1600"/>
              </a:spcAft>
              <a:buNone/>
            </a:pPr>
            <a:r>
              <a:t/>
            </a:r>
            <a:endParaRPr sz="1200">
              <a:solidFill>
                <a:srgbClr val="000000"/>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491325" y="604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7" name="Google Shape;197;p27"/>
          <p:cNvSpPr txBox="1"/>
          <p:nvPr>
            <p:ph idx="1" type="body"/>
          </p:nvPr>
        </p:nvSpPr>
        <p:spPr>
          <a:xfrm>
            <a:off x="265100" y="1441200"/>
            <a:ext cx="88278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latin typeface="Nunito"/>
                <a:ea typeface="Nunito"/>
                <a:cs typeface="Nunito"/>
                <a:sym typeface="Nunito"/>
              </a:rPr>
              <a:t>In this dataset, there are a small training set including 2495 posts, a large training/validation set including 19538 posts, and an unlabeled test set without labels. </a:t>
            </a:r>
            <a:endParaRPr sz="1200">
              <a:solidFill>
                <a:srgbClr val="000000"/>
              </a:solidFill>
              <a:highlight>
                <a:srgbClr val="FFFFFF"/>
              </a:highlight>
              <a:latin typeface="Nunito"/>
              <a:ea typeface="Nunito"/>
              <a:cs typeface="Nunito"/>
              <a:sym typeface="Nunito"/>
            </a:endParaRPr>
          </a:p>
          <a:p>
            <a:pPr indent="0" lvl="0" marL="0" rtl="0" algn="l">
              <a:spcBef>
                <a:spcPts val="1600"/>
              </a:spcBef>
              <a:spcAft>
                <a:spcPts val="0"/>
              </a:spcAft>
              <a:buNone/>
            </a:pPr>
            <a:r>
              <a:t/>
            </a:r>
            <a:endParaRPr sz="1200">
              <a:solidFill>
                <a:srgbClr val="000000"/>
              </a:solidFill>
              <a:highlight>
                <a:srgbClr val="FFFFFF"/>
              </a:highlight>
              <a:latin typeface="Nunito"/>
              <a:ea typeface="Nunito"/>
              <a:cs typeface="Nunito"/>
              <a:sym typeface="Nunito"/>
            </a:endParaRPr>
          </a:p>
          <a:p>
            <a:pPr indent="0" lvl="0" marL="0" rtl="0" algn="l">
              <a:spcBef>
                <a:spcPts val="1600"/>
              </a:spcBef>
              <a:spcAft>
                <a:spcPts val="0"/>
              </a:spcAft>
              <a:buNone/>
            </a:pPr>
            <a:r>
              <a:t/>
            </a:r>
            <a:endParaRPr sz="1200">
              <a:solidFill>
                <a:srgbClr val="000000"/>
              </a:solidFill>
              <a:highlight>
                <a:srgbClr val="FFFFFF"/>
              </a:highlight>
              <a:latin typeface="Nunito"/>
              <a:ea typeface="Nunito"/>
              <a:cs typeface="Nunito"/>
              <a:sym typeface="Nunito"/>
            </a:endParaRPr>
          </a:p>
          <a:p>
            <a:pPr indent="0" lvl="0" marL="0" rtl="0" algn="l">
              <a:spcBef>
                <a:spcPts val="1600"/>
              </a:spcBef>
              <a:spcAft>
                <a:spcPts val="1600"/>
              </a:spcAft>
              <a:buNone/>
            </a:pPr>
            <a:r>
              <a:t/>
            </a:r>
            <a:endParaRPr sz="1200">
              <a:solidFill>
                <a:srgbClr val="000000"/>
              </a:solidFill>
              <a:highlight>
                <a:srgbClr val="FFFFFF"/>
              </a:highlight>
              <a:latin typeface="Nunito"/>
              <a:ea typeface="Nunito"/>
              <a:cs typeface="Nunito"/>
              <a:sym typeface="Nunito"/>
            </a:endParaRPr>
          </a:p>
        </p:txBody>
      </p:sp>
      <p:pic>
        <p:nvPicPr>
          <p:cNvPr id="198" name="Google Shape;198;p27"/>
          <p:cNvPicPr preferRelativeResize="0"/>
          <p:nvPr/>
        </p:nvPicPr>
        <p:blipFill>
          <a:blip r:embed="rId3">
            <a:alphaModFix/>
          </a:blip>
          <a:stretch>
            <a:fillRect/>
          </a:stretch>
        </p:blipFill>
        <p:spPr>
          <a:xfrm>
            <a:off x="152400" y="2171025"/>
            <a:ext cx="3004133" cy="2617675"/>
          </a:xfrm>
          <a:prstGeom prst="rect">
            <a:avLst/>
          </a:prstGeom>
          <a:noFill/>
          <a:ln cap="flat" cmpd="sng" w="19050">
            <a:solidFill>
              <a:schemeClr val="dk2"/>
            </a:solidFill>
            <a:prstDash val="solid"/>
            <a:round/>
            <a:headEnd len="sm" w="sm" type="none"/>
            <a:tailEnd len="sm" w="sm" type="none"/>
          </a:ln>
        </p:spPr>
      </p:pic>
      <p:pic>
        <p:nvPicPr>
          <p:cNvPr id="199" name="Google Shape;199;p27"/>
          <p:cNvPicPr preferRelativeResize="0"/>
          <p:nvPr/>
        </p:nvPicPr>
        <p:blipFill>
          <a:blip r:embed="rId4">
            <a:alphaModFix/>
          </a:blip>
          <a:stretch>
            <a:fillRect/>
          </a:stretch>
        </p:blipFill>
        <p:spPr>
          <a:xfrm>
            <a:off x="6703925" y="2362200"/>
            <a:ext cx="2388928" cy="1136400"/>
          </a:xfrm>
          <a:prstGeom prst="rect">
            <a:avLst/>
          </a:prstGeom>
          <a:noFill/>
          <a:ln cap="flat" cmpd="sng" w="19050">
            <a:solidFill>
              <a:schemeClr val="dk2"/>
            </a:solidFill>
            <a:prstDash val="solid"/>
            <a:round/>
            <a:headEnd len="sm" w="sm" type="none"/>
            <a:tailEnd len="sm" w="sm" type="none"/>
          </a:ln>
        </p:spPr>
      </p:pic>
      <p:pic>
        <p:nvPicPr>
          <p:cNvPr id="200" name="Google Shape;200;p27"/>
          <p:cNvPicPr preferRelativeResize="0"/>
          <p:nvPr/>
        </p:nvPicPr>
        <p:blipFill>
          <a:blip r:embed="rId5">
            <a:alphaModFix/>
          </a:blip>
          <a:stretch>
            <a:fillRect/>
          </a:stretch>
        </p:blipFill>
        <p:spPr>
          <a:xfrm>
            <a:off x="6703925" y="3592558"/>
            <a:ext cx="2388925" cy="974892"/>
          </a:xfrm>
          <a:prstGeom prst="rect">
            <a:avLst/>
          </a:prstGeom>
          <a:noFill/>
          <a:ln cap="flat" cmpd="sng" w="19050">
            <a:solidFill>
              <a:schemeClr val="dk2"/>
            </a:solidFill>
            <a:prstDash val="solid"/>
            <a:round/>
            <a:headEnd len="sm" w="sm" type="none"/>
            <a:tailEnd len="sm" w="sm" type="none"/>
          </a:ln>
        </p:spPr>
      </p:pic>
      <p:pic>
        <p:nvPicPr>
          <p:cNvPr id="201" name="Google Shape;201;p27"/>
          <p:cNvPicPr preferRelativeResize="0"/>
          <p:nvPr/>
        </p:nvPicPr>
        <p:blipFill>
          <a:blip r:embed="rId6">
            <a:alphaModFix/>
          </a:blip>
          <a:stretch>
            <a:fillRect/>
          </a:stretch>
        </p:blipFill>
        <p:spPr>
          <a:xfrm>
            <a:off x="3232725" y="2171025"/>
            <a:ext cx="3374884" cy="26176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669313" y="592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Pipeline </a:t>
            </a:r>
            <a:endParaRPr/>
          </a:p>
        </p:txBody>
      </p:sp>
      <p:pic>
        <p:nvPicPr>
          <p:cNvPr id="207" name="Google Shape;207;p28"/>
          <p:cNvPicPr preferRelativeResize="0"/>
          <p:nvPr/>
        </p:nvPicPr>
        <p:blipFill rotWithShape="1">
          <a:blip r:embed="rId3">
            <a:alphaModFix/>
          </a:blip>
          <a:srcRect b="0" l="6722" r="5627" t="0"/>
          <a:stretch/>
        </p:blipFill>
        <p:spPr>
          <a:xfrm>
            <a:off x="1452575" y="1291875"/>
            <a:ext cx="6679399" cy="37111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467500" y="556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213" name="Google Shape;213;p29"/>
          <p:cNvSpPr txBox="1"/>
          <p:nvPr>
            <p:ph idx="1" type="body"/>
          </p:nvPr>
        </p:nvSpPr>
        <p:spPr>
          <a:xfrm>
            <a:off x="467500" y="1441200"/>
            <a:ext cx="3838800" cy="3333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Function 1 - </a:t>
            </a:r>
            <a:r>
              <a:rPr b="1" lang="en" sz="1050">
                <a:solidFill>
                  <a:srgbClr val="0000FF"/>
                </a:solidFill>
                <a:highlight>
                  <a:srgbClr val="FFFFFE"/>
                </a:highlight>
                <a:latin typeface="Courier New"/>
                <a:ea typeface="Courier New"/>
                <a:cs typeface="Courier New"/>
                <a:sym typeface="Courier New"/>
              </a:rPr>
              <a:t>def</a:t>
            </a:r>
            <a:r>
              <a:rPr b="1" lang="en" sz="1050">
                <a:solidFill>
                  <a:srgbClr val="000000"/>
                </a:solidFill>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read_clickbait_data</a:t>
            </a:r>
            <a:r>
              <a:rPr b="1" lang="en" sz="1050">
                <a:solidFill>
                  <a:srgbClr val="000000"/>
                </a:solidFill>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fi</a:t>
            </a:r>
            <a:r>
              <a:rPr b="1" lang="en" sz="1050">
                <a:solidFill>
                  <a:srgbClr val="000000"/>
                </a:solidFill>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ft</a:t>
            </a:r>
            <a:r>
              <a:rPr b="1" lang="en" sz="1050">
                <a:solidFill>
                  <a:srgbClr val="000000"/>
                </a:solidFill>
                <a:highlight>
                  <a:srgbClr val="FFFFFE"/>
                </a:highlight>
                <a:latin typeface="Courier New"/>
                <a:ea typeface="Courier New"/>
                <a:cs typeface="Courier New"/>
                <a:sym typeface="Courier New"/>
              </a:rPr>
              <a:t>):</a:t>
            </a:r>
            <a:endParaRPr b="1"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Nunito"/>
                <a:ea typeface="Nunito"/>
                <a:cs typeface="Nunito"/>
                <a:sym typeface="Nunito"/>
              </a:rPr>
              <a:t>Read the Dataset and assign respective column names</a:t>
            </a:r>
            <a:endParaRPr sz="1050">
              <a:solidFill>
                <a:srgbClr val="000000"/>
              </a:solidFill>
              <a:highlight>
                <a:srgbClr val="FFFFFE"/>
              </a:highlight>
              <a:latin typeface="Nunito"/>
              <a:ea typeface="Nunito"/>
              <a:cs typeface="Nunito"/>
              <a:sym typeface="Nunito"/>
            </a:endParaRPr>
          </a:p>
          <a:p>
            <a:pPr indent="0" lvl="0" marL="0" rtl="0" algn="l">
              <a:lnSpc>
                <a:spcPct val="135714"/>
              </a:lnSpc>
              <a:spcBef>
                <a:spcPts val="0"/>
              </a:spcBef>
              <a:spcAft>
                <a:spcPts val="0"/>
              </a:spcAft>
              <a:buNone/>
            </a:pPr>
            <a:r>
              <a:rPr lang="en" sz="1050">
                <a:solidFill>
                  <a:srgbClr val="000000"/>
                </a:solidFill>
                <a:highlight>
                  <a:srgbClr val="FFFFFE"/>
                </a:highlight>
                <a:latin typeface="Nunito"/>
                <a:ea typeface="Nunito"/>
                <a:cs typeface="Nunito"/>
                <a:sym typeface="Nunito"/>
              </a:rPr>
              <a:t>Merge text and truth class column</a:t>
            </a:r>
            <a:endParaRPr sz="1050">
              <a:solidFill>
                <a:srgbClr val="000000"/>
              </a:solidFill>
              <a:highlight>
                <a:srgbClr val="FFFFFE"/>
              </a:highlight>
              <a:latin typeface="Nunito"/>
              <a:ea typeface="Nunito"/>
              <a:cs typeface="Nunito"/>
              <a:sym typeface="Nunito"/>
            </a:endParaRPr>
          </a:p>
          <a:p>
            <a:pPr indent="0" lvl="0" marL="0" rtl="0" algn="l">
              <a:lnSpc>
                <a:spcPct val="135714"/>
              </a:lnSpc>
              <a:spcBef>
                <a:spcPts val="0"/>
              </a:spcBef>
              <a:spcAft>
                <a:spcPts val="0"/>
              </a:spcAft>
              <a:buNone/>
            </a:pPr>
            <a:r>
              <a:rPr lang="en" sz="1050">
                <a:solidFill>
                  <a:srgbClr val="000000"/>
                </a:solidFill>
                <a:highlight>
                  <a:srgbClr val="FFFFFE"/>
                </a:highlight>
                <a:latin typeface="Nunito"/>
                <a:ea typeface="Nunito"/>
                <a:cs typeface="Nunito"/>
                <a:sym typeface="Nunito"/>
              </a:rPr>
              <a:t>Label encode truth class column</a:t>
            </a:r>
            <a:endParaRPr sz="1050">
              <a:solidFill>
                <a:srgbClr val="000000"/>
              </a:solidFill>
              <a:highlight>
                <a:srgbClr val="FFFFFE"/>
              </a:highlight>
              <a:latin typeface="Nunito"/>
              <a:ea typeface="Nunito"/>
              <a:cs typeface="Nunito"/>
              <a:sym typeface="Nunito"/>
            </a:endParaRPr>
          </a:p>
          <a:p>
            <a:pPr indent="0" lvl="0" marL="0" rtl="0" algn="l">
              <a:lnSpc>
                <a:spcPct val="135714"/>
              </a:lnSpc>
              <a:spcBef>
                <a:spcPts val="0"/>
              </a:spcBef>
              <a:spcAft>
                <a:spcPts val="0"/>
              </a:spcAft>
              <a:buNone/>
            </a:pPr>
            <a:r>
              <a:rPr lang="en" sz="1050">
                <a:solidFill>
                  <a:srgbClr val="000000"/>
                </a:solidFill>
                <a:highlight>
                  <a:srgbClr val="FFFFFE"/>
                </a:highlight>
                <a:latin typeface="Nunito"/>
                <a:ea typeface="Nunito"/>
                <a:cs typeface="Nunito"/>
                <a:sym typeface="Nunito"/>
              </a:rPr>
              <a:t>Create a column called “text” containing data from text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Function 2 - def clean_text(text):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Nunito"/>
                <a:ea typeface="Nunito"/>
                <a:cs typeface="Nunito"/>
                <a:sym typeface="Nunito"/>
              </a:rPr>
              <a:t>Convert text to lower case, remove HTML tags, stop words, punctuations, Numbers, Replace contractions using Regex, Lemmatization.</a:t>
            </a:r>
            <a:endParaRPr sz="1050">
              <a:solidFill>
                <a:srgbClr val="000000"/>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Function 3 - def tokens(str):</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Nunito"/>
                <a:ea typeface="Nunito"/>
                <a:cs typeface="Nunito"/>
                <a:sym typeface="Nunito"/>
              </a:rPr>
              <a:t>Break the text to tokens</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214" name="Google Shape;214;p29"/>
          <p:cNvSpPr txBox="1"/>
          <p:nvPr/>
        </p:nvSpPr>
        <p:spPr>
          <a:xfrm>
            <a:off x="4634200" y="1459188"/>
            <a:ext cx="2541900" cy="25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Before Cleaning</a:t>
            </a:r>
            <a:endParaRPr b="1">
              <a:latin typeface="Lato"/>
              <a:ea typeface="Lato"/>
              <a:cs typeface="Lato"/>
              <a:sym typeface="Lato"/>
            </a:endParaRPr>
          </a:p>
        </p:txBody>
      </p:sp>
      <p:sp>
        <p:nvSpPr>
          <p:cNvPr id="215" name="Google Shape;215;p29"/>
          <p:cNvSpPr txBox="1"/>
          <p:nvPr/>
        </p:nvSpPr>
        <p:spPr>
          <a:xfrm>
            <a:off x="6646975" y="1459175"/>
            <a:ext cx="2541900" cy="25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After Cleaning</a:t>
            </a:r>
            <a:endParaRPr b="1">
              <a:latin typeface="Lato"/>
              <a:ea typeface="Lato"/>
              <a:cs typeface="Lato"/>
              <a:sym typeface="Lato"/>
            </a:endParaRPr>
          </a:p>
        </p:txBody>
      </p:sp>
      <p:pic>
        <p:nvPicPr>
          <p:cNvPr id="216" name="Google Shape;216;p29"/>
          <p:cNvPicPr preferRelativeResize="0"/>
          <p:nvPr/>
        </p:nvPicPr>
        <p:blipFill>
          <a:blip r:embed="rId3">
            <a:alphaModFix/>
          </a:blip>
          <a:stretch>
            <a:fillRect/>
          </a:stretch>
        </p:blipFill>
        <p:spPr>
          <a:xfrm>
            <a:off x="4306300" y="1850200"/>
            <a:ext cx="4724376" cy="2455872"/>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205575" y="640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TF-IDF</a:t>
            </a:r>
            <a:r>
              <a:rPr lang="en"/>
              <a:t> &amp; Grid Search CV</a:t>
            </a:r>
            <a:endParaRPr/>
          </a:p>
        </p:txBody>
      </p:sp>
      <p:sp>
        <p:nvSpPr>
          <p:cNvPr id="222" name="Google Shape;222;p30"/>
          <p:cNvSpPr txBox="1"/>
          <p:nvPr>
            <p:ph idx="1" type="body"/>
          </p:nvPr>
        </p:nvSpPr>
        <p:spPr>
          <a:xfrm>
            <a:off x="416725" y="1323975"/>
            <a:ext cx="8001300" cy="28635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Font typeface="Nunito"/>
              <a:buChar char="●"/>
            </a:pPr>
            <a:r>
              <a:rPr lang="en" sz="1350">
                <a:solidFill>
                  <a:srgbClr val="000000"/>
                </a:solidFill>
                <a:highlight>
                  <a:schemeClr val="lt1"/>
                </a:highlight>
                <a:latin typeface="Nunito"/>
                <a:ea typeface="Nunito"/>
                <a:cs typeface="Nunito"/>
                <a:sym typeface="Nunito"/>
              </a:rPr>
              <a:t>Here, we have used TF-IDF approach to convert a collection of raw documents to a matrix of TF-IDF features.</a:t>
            </a:r>
            <a:endParaRPr sz="1350">
              <a:solidFill>
                <a:srgbClr val="000000"/>
              </a:solidFill>
              <a:highlight>
                <a:schemeClr val="lt1"/>
              </a:highlight>
              <a:latin typeface="Nunito"/>
              <a:ea typeface="Nunito"/>
              <a:cs typeface="Nunito"/>
              <a:sym typeface="Nunito"/>
            </a:endParaRPr>
          </a:p>
          <a:p>
            <a:pPr indent="-314325" lvl="0" marL="457200" rtl="0" algn="l">
              <a:spcBef>
                <a:spcPts val="0"/>
              </a:spcBef>
              <a:spcAft>
                <a:spcPts val="0"/>
              </a:spcAft>
              <a:buClr>
                <a:srgbClr val="000000"/>
              </a:buClr>
              <a:buSzPts val="1350"/>
              <a:buFont typeface="Nunito"/>
              <a:buChar char="●"/>
            </a:pPr>
            <a:r>
              <a:rPr lang="en" sz="1350">
                <a:solidFill>
                  <a:srgbClr val="000000"/>
                </a:solidFill>
                <a:highlight>
                  <a:srgbClr val="FFFFFF"/>
                </a:highlight>
                <a:latin typeface="Nunito"/>
                <a:ea typeface="Nunito"/>
                <a:cs typeface="Nunito"/>
                <a:sym typeface="Nunito"/>
              </a:rPr>
              <a:t>TFIDF, short for term frequency–inverse document frequency, is a numerical statistic that is intended to reflect how important a word is to a document in a collection or corpus.</a:t>
            </a:r>
            <a:endParaRPr sz="1350">
              <a:solidFill>
                <a:srgbClr val="000000"/>
              </a:solidFill>
              <a:highlight>
                <a:schemeClr val="lt1"/>
              </a:highlight>
              <a:latin typeface="Nunito"/>
              <a:ea typeface="Nunito"/>
              <a:cs typeface="Nunito"/>
              <a:sym typeface="Nunito"/>
            </a:endParaRPr>
          </a:p>
          <a:p>
            <a:pPr indent="-314325" lvl="0" marL="457200" rtl="0" algn="l">
              <a:spcBef>
                <a:spcPts val="0"/>
              </a:spcBef>
              <a:spcAft>
                <a:spcPts val="0"/>
              </a:spcAft>
              <a:buClr>
                <a:srgbClr val="000000"/>
              </a:buClr>
              <a:buSzPts val="1350"/>
              <a:buFont typeface="Nunito"/>
              <a:buChar char="●"/>
            </a:pPr>
            <a:r>
              <a:rPr lang="en" sz="1350">
                <a:solidFill>
                  <a:srgbClr val="000000"/>
                </a:solidFill>
                <a:highlight>
                  <a:schemeClr val="lt1"/>
                </a:highlight>
                <a:latin typeface="Nunito"/>
                <a:ea typeface="Nunito"/>
                <a:cs typeface="Nunito"/>
                <a:sym typeface="Nunito"/>
              </a:rPr>
              <a:t>Grid search is an approach to parameter tuning that will methodically build and evaluate a model for each combination of algorithm parameters specified in a grid.</a:t>
            </a:r>
            <a:endParaRPr sz="1350">
              <a:solidFill>
                <a:srgbClr val="000000"/>
              </a:solidFill>
              <a:highlight>
                <a:srgbClr val="FFFFFF"/>
              </a:highlight>
              <a:latin typeface="Nunito"/>
              <a:ea typeface="Nunito"/>
              <a:cs typeface="Nunito"/>
              <a:sym typeface="Nunito"/>
            </a:endParaRPr>
          </a:p>
        </p:txBody>
      </p:sp>
      <p:pic>
        <p:nvPicPr>
          <p:cNvPr id="223" name="Google Shape;223;p30"/>
          <p:cNvPicPr preferRelativeResize="0"/>
          <p:nvPr/>
        </p:nvPicPr>
        <p:blipFill>
          <a:blip r:embed="rId3">
            <a:alphaModFix/>
          </a:blip>
          <a:stretch>
            <a:fillRect/>
          </a:stretch>
        </p:blipFill>
        <p:spPr>
          <a:xfrm>
            <a:off x="248725" y="2944150"/>
            <a:ext cx="5672849" cy="2052075"/>
          </a:xfrm>
          <a:prstGeom prst="rect">
            <a:avLst/>
          </a:prstGeom>
          <a:noFill/>
          <a:ln cap="flat" cmpd="sng" w="19050">
            <a:solidFill>
              <a:schemeClr val="dk2"/>
            </a:solidFill>
            <a:prstDash val="solid"/>
            <a:round/>
            <a:headEnd len="sm" w="sm" type="none"/>
            <a:tailEnd len="sm" w="sm" type="none"/>
          </a:ln>
        </p:spPr>
      </p:pic>
      <p:sp>
        <p:nvSpPr>
          <p:cNvPr id="224" name="Google Shape;224;p30"/>
          <p:cNvSpPr txBox="1"/>
          <p:nvPr/>
        </p:nvSpPr>
        <p:spPr>
          <a:xfrm>
            <a:off x="6022950" y="2922575"/>
            <a:ext cx="2949300" cy="20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TFIDF parameters:</a:t>
            </a:r>
            <a:endParaRPr b="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 sz="1200">
                <a:solidFill>
                  <a:srgbClr val="212529"/>
                </a:solidFill>
                <a:highlight>
                  <a:srgbClr val="FFFFFF"/>
                </a:highlight>
                <a:latin typeface="Nunito"/>
                <a:ea typeface="Nunito"/>
                <a:cs typeface="Nunito"/>
                <a:sym typeface="Nunito"/>
              </a:rPr>
              <a:t>Ngram_range:</a:t>
            </a:r>
            <a:r>
              <a:rPr lang="en" sz="1200">
                <a:solidFill>
                  <a:srgbClr val="212529"/>
                </a:solidFill>
                <a:highlight>
                  <a:srgbClr val="FFFFFF"/>
                </a:highlight>
                <a:latin typeface="Nunito"/>
                <a:ea typeface="Nunito"/>
                <a:cs typeface="Nunito"/>
                <a:sym typeface="Nunito"/>
              </a:rPr>
              <a:t> The lower and upper boundary of the range of n-values for different n-grams to be extracted. (1,3) means tri-gram.</a:t>
            </a:r>
            <a:endParaRPr sz="1200">
              <a:solidFill>
                <a:srgbClr val="21252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200">
              <a:solidFill>
                <a:srgbClr val="212529"/>
              </a:solidFill>
              <a:highlight>
                <a:srgbClr val="FFFFFF"/>
              </a:highlight>
              <a:latin typeface="Nunito"/>
              <a:ea typeface="Nunito"/>
              <a:cs typeface="Nunito"/>
              <a:sym typeface="Nunito"/>
            </a:endParaRPr>
          </a:p>
          <a:p>
            <a:pPr indent="0" lvl="0" marL="0" rtl="0" algn="l">
              <a:spcBef>
                <a:spcPts val="0"/>
              </a:spcBef>
              <a:spcAft>
                <a:spcPts val="0"/>
              </a:spcAft>
              <a:buNone/>
            </a:pPr>
            <a:r>
              <a:rPr b="1" lang="en" sz="1200">
                <a:solidFill>
                  <a:srgbClr val="212529"/>
                </a:solidFill>
                <a:highlight>
                  <a:srgbClr val="FFFFFF"/>
                </a:highlight>
                <a:latin typeface="Nunito"/>
                <a:ea typeface="Nunito"/>
                <a:cs typeface="Nunito"/>
                <a:sym typeface="Nunito"/>
              </a:rPr>
              <a:t>Max_features: </a:t>
            </a:r>
            <a:r>
              <a:rPr lang="en" sz="1200">
                <a:solidFill>
                  <a:srgbClr val="212529"/>
                </a:solidFill>
                <a:highlight>
                  <a:srgbClr val="FFFFFF"/>
                </a:highlight>
                <a:latin typeface="Nunito"/>
                <a:ea typeface="Nunito"/>
                <a:cs typeface="Nunito"/>
                <a:sym typeface="Nunito"/>
              </a:rPr>
              <a:t>100000, build a vocabulary that only consider the top max_features ordered by term frequency across the corpus.</a:t>
            </a:r>
            <a:endParaRPr sz="1200">
              <a:solidFill>
                <a:srgbClr val="212529"/>
              </a:solidFill>
              <a:highlight>
                <a:srgbClr val="FFFFFF"/>
              </a:highlight>
              <a:latin typeface="Nunito"/>
              <a:ea typeface="Nunito"/>
              <a:cs typeface="Nunito"/>
              <a:sym typeface="Nunito"/>
            </a:endParaRPr>
          </a:p>
        </p:txBody>
      </p:sp>
      <p:sp>
        <p:nvSpPr>
          <p:cNvPr id="225" name="Google Shape;225;p30"/>
          <p:cNvSpPr txBox="1"/>
          <p:nvPr/>
        </p:nvSpPr>
        <p:spPr>
          <a:xfrm>
            <a:off x="3962000" y="4635775"/>
            <a:ext cx="19455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Output parameters</a:t>
            </a:r>
            <a:endParaRPr>
              <a:latin typeface="Lato"/>
              <a:ea typeface="Lato"/>
              <a:cs typeface="Lato"/>
              <a:sym typeface="Lato"/>
            </a:endParaRPr>
          </a:p>
        </p:txBody>
      </p:sp>
      <p:cxnSp>
        <p:nvCxnSpPr>
          <p:cNvPr id="226" name="Google Shape;226;p30"/>
          <p:cNvCxnSpPr/>
          <p:nvPr/>
        </p:nvCxnSpPr>
        <p:spPr>
          <a:xfrm flipH="1">
            <a:off x="3313400" y="4822975"/>
            <a:ext cx="648600" cy="4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527050" y="616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232" name="Google Shape;232;p31"/>
          <p:cNvSpPr txBox="1"/>
          <p:nvPr>
            <p:ph idx="1" type="body"/>
          </p:nvPr>
        </p:nvSpPr>
        <p:spPr>
          <a:xfrm>
            <a:off x="273850" y="1426925"/>
            <a:ext cx="53199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Nunito"/>
              <a:buChar char="●"/>
            </a:pPr>
            <a:r>
              <a:rPr lang="en">
                <a:solidFill>
                  <a:srgbClr val="000000"/>
                </a:solidFill>
                <a:highlight>
                  <a:srgbClr val="FFFFFF"/>
                </a:highlight>
                <a:latin typeface="Nunito"/>
                <a:ea typeface="Nunito"/>
                <a:cs typeface="Nunito"/>
                <a:sym typeface="Nunito"/>
              </a:rPr>
              <a:t>SVC </a:t>
            </a:r>
            <a:r>
              <a:rPr lang="en">
                <a:solidFill>
                  <a:srgbClr val="000000"/>
                </a:solidFill>
                <a:highlight>
                  <a:srgbClr val="FFFFFF"/>
                </a:highlight>
                <a:latin typeface="Nunito"/>
                <a:ea typeface="Nunito"/>
                <a:cs typeface="Nunito"/>
                <a:sym typeface="Nunito"/>
              </a:rPr>
              <a:t>(</a:t>
            </a:r>
            <a:r>
              <a:rPr lang="en">
                <a:solidFill>
                  <a:srgbClr val="000000"/>
                </a:solidFill>
                <a:highlight>
                  <a:srgbClr val="FFFFFF"/>
                </a:highlight>
                <a:latin typeface="Nunito"/>
                <a:ea typeface="Nunito"/>
                <a:cs typeface="Nunito"/>
                <a:sym typeface="Nunito"/>
              </a:rPr>
              <a:t>Support Vector Classifier)</a:t>
            </a:r>
            <a:endParaRPr>
              <a:solidFill>
                <a:srgbClr val="000000"/>
              </a:solidFill>
              <a:highlight>
                <a:srgbClr val="FFFFFF"/>
              </a:highlight>
              <a:latin typeface="Nunito"/>
              <a:ea typeface="Nunito"/>
              <a:cs typeface="Nunito"/>
              <a:sym typeface="Nunito"/>
            </a:endParaRPr>
          </a:p>
          <a:p>
            <a:pPr indent="-311150" lvl="0" marL="457200" rtl="0" algn="l">
              <a:spcBef>
                <a:spcPts val="0"/>
              </a:spcBef>
              <a:spcAft>
                <a:spcPts val="0"/>
              </a:spcAft>
              <a:buClr>
                <a:srgbClr val="000000"/>
              </a:buClr>
              <a:buSzPts val="1300"/>
              <a:buFont typeface="Nunito"/>
              <a:buChar char="●"/>
            </a:pPr>
            <a:r>
              <a:rPr lang="en">
                <a:solidFill>
                  <a:srgbClr val="000000"/>
                </a:solidFill>
                <a:highlight>
                  <a:srgbClr val="FFFFFF"/>
                </a:highlight>
                <a:latin typeface="Nunito"/>
                <a:ea typeface="Nunito"/>
                <a:cs typeface="Nunito"/>
                <a:sym typeface="Nunito"/>
              </a:rPr>
              <a:t>Support vector machines is an algorithm that determines the best decision boundary between vectors that belong to a given group (or category) and vectors that do not belong to it.</a:t>
            </a:r>
            <a:endParaRPr>
              <a:solidFill>
                <a:srgbClr val="000000"/>
              </a:solidFill>
              <a:highlight>
                <a:srgbClr val="FFFFFF"/>
              </a:highlight>
              <a:latin typeface="Nunito"/>
              <a:ea typeface="Nunito"/>
              <a:cs typeface="Nunito"/>
              <a:sym typeface="Nunito"/>
            </a:endParaRPr>
          </a:p>
          <a:p>
            <a:pPr indent="-311150" lvl="0" marL="457200" rtl="0" algn="l">
              <a:spcBef>
                <a:spcPts val="0"/>
              </a:spcBef>
              <a:spcAft>
                <a:spcPts val="0"/>
              </a:spcAft>
              <a:buClr>
                <a:srgbClr val="000000"/>
              </a:buClr>
              <a:buSzPts val="1300"/>
              <a:buFont typeface="Nunito"/>
              <a:buChar char="●"/>
            </a:pPr>
            <a:r>
              <a:rPr lang="en">
                <a:solidFill>
                  <a:srgbClr val="000000"/>
                </a:solidFill>
                <a:highlight>
                  <a:srgbClr val="FFFFFF"/>
                </a:highlight>
                <a:latin typeface="Nunito"/>
                <a:ea typeface="Nunito"/>
                <a:cs typeface="Nunito"/>
                <a:sym typeface="Nunito"/>
              </a:rPr>
              <a:t>SVC is a supervised machine learning classifier that uses classification algorithms for two-group classification problems. On training </a:t>
            </a:r>
            <a:r>
              <a:rPr lang="en">
                <a:solidFill>
                  <a:srgbClr val="000000"/>
                </a:solidFill>
                <a:highlight>
                  <a:srgbClr val="FFFFFF"/>
                </a:highlight>
                <a:latin typeface="Nunito"/>
                <a:ea typeface="Nunito"/>
                <a:cs typeface="Nunito"/>
                <a:sym typeface="Nunito"/>
              </a:rPr>
              <a:t>labeled </a:t>
            </a:r>
            <a:r>
              <a:rPr lang="en">
                <a:solidFill>
                  <a:srgbClr val="000000"/>
                </a:solidFill>
                <a:highlight>
                  <a:srgbClr val="FFFFFF"/>
                </a:highlight>
                <a:latin typeface="Nunito"/>
                <a:ea typeface="Nunito"/>
                <a:cs typeface="Nunito"/>
                <a:sym typeface="Nunito"/>
              </a:rPr>
              <a:t>data for each category, they're able to categorize new text.</a:t>
            </a:r>
            <a:endParaRPr>
              <a:solidFill>
                <a:srgbClr val="000000"/>
              </a:solidFill>
              <a:highlight>
                <a:srgbClr val="FFFFFF"/>
              </a:highlight>
              <a:latin typeface="Nunito"/>
              <a:ea typeface="Nunito"/>
              <a:cs typeface="Nunito"/>
              <a:sym typeface="Nunito"/>
            </a:endParaRPr>
          </a:p>
          <a:p>
            <a:pPr indent="0" lvl="0" marL="457200" rtl="0" algn="l">
              <a:spcBef>
                <a:spcPts val="1600"/>
              </a:spcBef>
              <a:spcAft>
                <a:spcPts val="0"/>
              </a:spcAft>
              <a:buNone/>
            </a:pPr>
            <a:r>
              <a:t/>
            </a:r>
            <a:endParaRPr>
              <a:solidFill>
                <a:srgbClr val="000000"/>
              </a:solidFill>
              <a:highlight>
                <a:srgbClr val="FFFFFF"/>
              </a:highlight>
              <a:latin typeface="Nunito"/>
              <a:ea typeface="Nunito"/>
              <a:cs typeface="Nunito"/>
              <a:sym typeface="Nunito"/>
            </a:endParaRPr>
          </a:p>
          <a:p>
            <a:pPr indent="0" lvl="0" marL="0" rtl="0" algn="l">
              <a:spcBef>
                <a:spcPts val="1600"/>
              </a:spcBef>
              <a:spcAft>
                <a:spcPts val="0"/>
              </a:spcAft>
              <a:buNone/>
            </a:pPr>
            <a:r>
              <a:t/>
            </a:r>
            <a:endParaRPr>
              <a:solidFill>
                <a:srgbClr val="000000"/>
              </a:solidFill>
              <a:highlight>
                <a:srgbClr val="FFFFFF"/>
              </a:highlight>
              <a:latin typeface="Nunito"/>
              <a:ea typeface="Nunito"/>
              <a:cs typeface="Nunito"/>
              <a:sym typeface="Nunito"/>
            </a:endParaRPr>
          </a:p>
          <a:p>
            <a:pPr indent="0" lvl="0" marL="0" rtl="0" algn="l">
              <a:spcBef>
                <a:spcPts val="1600"/>
              </a:spcBef>
              <a:spcAft>
                <a:spcPts val="0"/>
              </a:spcAft>
              <a:buNone/>
            </a:pPr>
            <a:r>
              <a:t/>
            </a:r>
            <a:endParaRPr>
              <a:solidFill>
                <a:srgbClr val="000000"/>
              </a:solidFill>
              <a:highlight>
                <a:srgbClr val="FFFFFF"/>
              </a:highlight>
              <a:latin typeface="Nunito"/>
              <a:ea typeface="Nunito"/>
              <a:cs typeface="Nunito"/>
              <a:sym typeface="Nunito"/>
            </a:endParaRPr>
          </a:p>
          <a:p>
            <a:pPr indent="0" lvl="0" marL="0" rtl="0" algn="l">
              <a:spcBef>
                <a:spcPts val="1600"/>
              </a:spcBef>
              <a:spcAft>
                <a:spcPts val="1600"/>
              </a:spcAft>
              <a:buNone/>
            </a:pPr>
            <a:r>
              <a:t/>
            </a:r>
            <a:endParaRPr>
              <a:solidFill>
                <a:srgbClr val="000000"/>
              </a:solidFill>
              <a:highlight>
                <a:srgbClr val="FFFFFF"/>
              </a:highlight>
              <a:latin typeface="Nunito"/>
              <a:ea typeface="Nunito"/>
              <a:cs typeface="Nunito"/>
              <a:sym typeface="Nunito"/>
            </a:endParaRPr>
          </a:p>
        </p:txBody>
      </p:sp>
      <p:pic>
        <p:nvPicPr>
          <p:cNvPr id="233" name="Google Shape;233;p31"/>
          <p:cNvPicPr preferRelativeResize="0"/>
          <p:nvPr/>
        </p:nvPicPr>
        <p:blipFill>
          <a:blip r:embed="rId3">
            <a:alphaModFix/>
          </a:blip>
          <a:stretch>
            <a:fillRect/>
          </a:stretch>
        </p:blipFill>
        <p:spPr>
          <a:xfrm>
            <a:off x="152375" y="3658775"/>
            <a:ext cx="5441227" cy="535200"/>
          </a:xfrm>
          <a:prstGeom prst="rect">
            <a:avLst/>
          </a:prstGeom>
          <a:noFill/>
          <a:ln cap="flat" cmpd="sng" w="19050">
            <a:solidFill>
              <a:schemeClr val="dk2"/>
            </a:solidFill>
            <a:prstDash val="solid"/>
            <a:round/>
            <a:headEnd len="sm" w="sm" type="none"/>
            <a:tailEnd len="sm" w="sm" type="none"/>
          </a:ln>
        </p:spPr>
      </p:pic>
      <p:pic>
        <p:nvPicPr>
          <p:cNvPr id="234" name="Google Shape;234;p31"/>
          <p:cNvPicPr preferRelativeResize="0"/>
          <p:nvPr/>
        </p:nvPicPr>
        <p:blipFill>
          <a:blip r:embed="rId4">
            <a:alphaModFix/>
          </a:blip>
          <a:stretch>
            <a:fillRect/>
          </a:stretch>
        </p:blipFill>
        <p:spPr>
          <a:xfrm>
            <a:off x="5886396" y="1186925"/>
            <a:ext cx="2863979" cy="3854725"/>
          </a:xfrm>
          <a:prstGeom prst="rect">
            <a:avLst/>
          </a:prstGeom>
          <a:noFill/>
          <a:ln cap="flat" cmpd="sng" w="19050">
            <a:solidFill>
              <a:srgbClr val="000000"/>
            </a:solidFill>
            <a:prstDash val="solid"/>
            <a:round/>
            <a:headEnd len="sm" w="sm" type="none"/>
            <a:tailEnd len="sm" w="sm" type="none"/>
          </a:ln>
        </p:spPr>
      </p:pic>
      <p:sp>
        <p:nvSpPr>
          <p:cNvPr id="235" name="Google Shape;235;p31"/>
          <p:cNvSpPr txBox="1"/>
          <p:nvPr/>
        </p:nvSpPr>
        <p:spPr>
          <a:xfrm>
            <a:off x="6067375" y="772850"/>
            <a:ext cx="22653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      SVC Model Accuracy</a:t>
            </a:r>
            <a:endParaRPr b="1">
              <a:latin typeface="Nunito"/>
              <a:ea typeface="Nunito"/>
              <a:cs typeface="Nunito"/>
              <a:sym typeface="Nunito"/>
            </a:endParaRPr>
          </a:p>
        </p:txBody>
      </p:sp>
      <p:sp>
        <p:nvSpPr>
          <p:cNvPr id="236" name="Google Shape;236;p31"/>
          <p:cNvSpPr txBox="1"/>
          <p:nvPr/>
        </p:nvSpPr>
        <p:spPr>
          <a:xfrm>
            <a:off x="5886325" y="4234650"/>
            <a:ext cx="2864100" cy="8070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88975" y="1274825"/>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Real-time Media Bias Detector...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342900" y="580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Class Imbalance</a:t>
            </a:r>
            <a:endParaRPr/>
          </a:p>
        </p:txBody>
      </p:sp>
      <p:sp>
        <p:nvSpPr>
          <p:cNvPr id="242" name="Google Shape;242;p32"/>
          <p:cNvSpPr txBox="1"/>
          <p:nvPr>
            <p:ph idx="1" type="body"/>
          </p:nvPr>
        </p:nvSpPr>
        <p:spPr>
          <a:xfrm>
            <a:off x="246050" y="1441200"/>
            <a:ext cx="8575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latin typeface="Nunito"/>
                <a:ea typeface="Nunito"/>
                <a:cs typeface="Nunito"/>
                <a:sym typeface="Nunito"/>
              </a:rPr>
              <a:t>This bias in the training dataset can influence many machine learning algorithms, leading some to ignore the minority class entirely. </a:t>
            </a:r>
            <a:endParaRPr sz="1200">
              <a:solidFill>
                <a:srgbClr val="000000"/>
              </a:solidFill>
              <a:latin typeface="Nunito"/>
              <a:ea typeface="Nunito"/>
              <a:cs typeface="Nunito"/>
              <a:sym typeface="Nunito"/>
            </a:endParaRPr>
          </a:p>
          <a:p>
            <a:pPr indent="-304800" lvl="0" marL="457200" rtl="0" algn="l">
              <a:spcBef>
                <a:spcPts val="1600"/>
              </a:spcBef>
              <a:spcAft>
                <a:spcPts val="0"/>
              </a:spcAft>
              <a:buClr>
                <a:srgbClr val="000000"/>
              </a:buClr>
              <a:buSzPts val="1200"/>
              <a:buFont typeface="Nunito"/>
              <a:buAutoNum type="arabicPeriod"/>
            </a:pPr>
            <a:r>
              <a:rPr b="1" lang="en" sz="1200">
                <a:solidFill>
                  <a:srgbClr val="000000"/>
                </a:solidFill>
                <a:latin typeface="Nunito"/>
                <a:ea typeface="Nunito"/>
                <a:cs typeface="Nunito"/>
                <a:sym typeface="Nunito"/>
              </a:rPr>
              <a:t>Random Over Sampling</a:t>
            </a:r>
            <a:r>
              <a:rPr lang="en" sz="1200">
                <a:solidFill>
                  <a:srgbClr val="000000"/>
                </a:solidFill>
                <a:latin typeface="Nunito"/>
                <a:ea typeface="Nunito"/>
                <a:cs typeface="Nunito"/>
                <a:sym typeface="Nunito"/>
              </a:rPr>
              <a:t> - </a:t>
            </a:r>
            <a:r>
              <a:rPr lang="en" sz="1200">
                <a:solidFill>
                  <a:srgbClr val="000000"/>
                </a:solidFill>
                <a:highlight>
                  <a:srgbClr val="FFFFFF"/>
                </a:highlight>
                <a:latin typeface="Nunito"/>
                <a:ea typeface="Nunito"/>
                <a:cs typeface="Nunito"/>
                <a:sym typeface="Nunito"/>
              </a:rPr>
              <a:t>Random oversampling involves randomly selecting examples from the minority class, with replacement, and adding them to the training dataset.</a:t>
            </a:r>
            <a:endParaRPr sz="1200">
              <a:solidFill>
                <a:srgbClr val="000000"/>
              </a:solidFill>
              <a:highlight>
                <a:srgbClr val="FFFFFF"/>
              </a:highlight>
              <a:latin typeface="Nunito"/>
              <a:ea typeface="Nunito"/>
              <a:cs typeface="Nunito"/>
              <a:sym typeface="Nunito"/>
            </a:endParaRPr>
          </a:p>
          <a:p>
            <a:pPr indent="-304800" lvl="0" marL="457200" rtl="0" algn="l">
              <a:spcBef>
                <a:spcPts val="0"/>
              </a:spcBef>
              <a:spcAft>
                <a:spcPts val="0"/>
              </a:spcAft>
              <a:buClr>
                <a:srgbClr val="000000"/>
              </a:buClr>
              <a:buSzPts val="1200"/>
              <a:buFont typeface="Nunito"/>
              <a:buAutoNum type="arabicPeriod"/>
            </a:pPr>
            <a:r>
              <a:rPr b="1" lang="en" sz="1200">
                <a:solidFill>
                  <a:srgbClr val="000000"/>
                </a:solidFill>
                <a:highlight>
                  <a:srgbClr val="FFFFFF"/>
                </a:highlight>
                <a:latin typeface="Nunito"/>
                <a:ea typeface="Nunito"/>
                <a:cs typeface="Nunito"/>
                <a:sym typeface="Nunito"/>
              </a:rPr>
              <a:t>SMOTE - </a:t>
            </a:r>
            <a:r>
              <a:rPr b="1" lang="en" sz="1200">
                <a:solidFill>
                  <a:srgbClr val="000000"/>
                </a:solidFill>
                <a:highlight>
                  <a:srgbClr val="FFFFFF"/>
                </a:highlight>
                <a:latin typeface="Nunito"/>
                <a:ea typeface="Nunito"/>
                <a:cs typeface="Nunito"/>
                <a:sym typeface="Nunito"/>
              </a:rPr>
              <a:t>Synthetic</a:t>
            </a:r>
            <a:r>
              <a:rPr b="1" lang="en" sz="1200">
                <a:solidFill>
                  <a:srgbClr val="000000"/>
                </a:solidFill>
                <a:highlight>
                  <a:srgbClr val="FFFFFF"/>
                </a:highlight>
                <a:latin typeface="Nunito"/>
                <a:ea typeface="Nunito"/>
                <a:cs typeface="Nunito"/>
                <a:sym typeface="Nunito"/>
              </a:rPr>
              <a:t> Minority Oversampling Technique.</a:t>
            </a:r>
            <a:r>
              <a:rPr lang="en" sz="1200">
                <a:solidFill>
                  <a:srgbClr val="000000"/>
                </a:solidFill>
                <a:highlight>
                  <a:srgbClr val="FFFFFF"/>
                </a:highlight>
                <a:latin typeface="Nunito"/>
                <a:ea typeface="Nunito"/>
                <a:cs typeface="Nunito"/>
                <a:sym typeface="Nunito"/>
              </a:rPr>
              <a:t>This is a type of </a:t>
            </a:r>
            <a:r>
              <a:rPr lang="en" sz="1200">
                <a:solidFill>
                  <a:srgbClr val="000000"/>
                </a:solidFill>
                <a:highlight>
                  <a:srgbClr val="FFFFFF"/>
                </a:highlight>
                <a:uFill>
                  <a:noFill/>
                </a:uFill>
                <a:latin typeface="Nunito"/>
                <a:ea typeface="Nunito"/>
                <a:cs typeface="Nunito"/>
                <a:sym typeface="Nunito"/>
                <a:hlinkClick r:id="rId3"/>
              </a:rPr>
              <a:t>data augmentation</a:t>
            </a:r>
            <a:r>
              <a:rPr lang="en" sz="1200">
                <a:solidFill>
                  <a:srgbClr val="000000"/>
                </a:solidFill>
                <a:highlight>
                  <a:srgbClr val="FFFFFF"/>
                </a:highlight>
                <a:latin typeface="Nunito"/>
                <a:ea typeface="Nunito"/>
                <a:cs typeface="Nunito"/>
                <a:sym typeface="Nunito"/>
              </a:rPr>
              <a:t> for the minority class. It is a</a:t>
            </a:r>
            <a:r>
              <a:rPr lang="en" sz="1200">
                <a:solidFill>
                  <a:srgbClr val="000000"/>
                </a:solidFill>
                <a:highlight>
                  <a:srgbClr val="FFFFFF"/>
                </a:highlight>
                <a:latin typeface="Nunito"/>
                <a:ea typeface="Nunito"/>
                <a:cs typeface="Nunito"/>
                <a:sym typeface="Nunito"/>
              </a:rPr>
              <a:t> simple approach involves duplicating examples in the minority class, although these examples don’t add any new information to the model. Instead, new examples can be synthesized from the existing examples. </a:t>
            </a:r>
            <a:endParaRPr sz="1200">
              <a:solidFill>
                <a:srgbClr val="000000"/>
              </a:solidFill>
              <a:latin typeface="Nunito"/>
              <a:ea typeface="Nunito"/>
              <a:cs typeface="Nunito"/>
              <a:sym typeface="Nunito"/>
            </a:endParaRPr>
          </a:p>
        </p:txBody>
      </p:sp>
      <p:pic>
        <p:nvPicPr>
          <p:cNvPr id="243" name="Google Shape;243;p32"/>
          <p:cNvPicPr preferRelativeResize="0"/>
          <p:nvPr/>
        </p:nvPicPr>
        <p:blipFill rotWithShape="1">
          <a:blip r:embed="rId4">
            <a:alphaModFix/>
          </a:blip>
          <a:srcRect b="6437" l="0" r="0" t="0"/>
          <a:stretch/>
        </p:blipFill>
        <p:spPr>
          <a:xfrm>
            <a:off x="4572000" y="4478375"/>
            <a:ext cx="4208376" cy="497100"/>
          </a:xfrm>
          <a:prstGeom prst="rect">
            <a:avLst/>
          </a:prstGeom>
          <a:noFill/>
          <a:ln cap="flat" cmpd="sng" w="19050">
            <a:solidFill>
              <a:schemeClr val="dk2"/>
            </a:solidFill>
            <a:prstDash val="solid"/>
            <a:round/>
            <a:headEnd len="sm" w="sm" type="none"/>
            <a:tailEnd len="sm" w="sm" type="none"/>
          </a:ln>
        </p:spPr>
      </p:pic>
      <p:pic>
        <p:nvPicPr>
          <p:cNvPr id="244" name="Google Shape;244;p32"/>
          <p:cNvPicPr preferRelativeResize="0"/>
          <p:nvPr/>
        </p:nvPicPr>
        <p:blipFill>
          <a:blip r:embed="rId5">
            <a:alphaModFix/>
          </a:blip>
          <a:stretch>
            <a:fillRect/>
          </a:stretch>
        </p:blipFill>
        <p:spPr>
          <a:xfrm>
            <a:off x="282600" y="4478375"/>
            <a:ext cx="4167999" cy="497100"/>
          </a:xfrm>
          <a:prstGeom prst="rect">
            <a:avLst/>
          </a:prstGeom>
          <a:noFill/>
          <a:ln cap="flat" cmpd="sng" w="19050">
            <a:solidFill>
              <a:srgbClr val="000000"/>
            </a:solidFill>
            <a:prstDash val="solid"/>
            <a:round/>
            <a:headEnd len="sm" w="sm" type="none"/>
            <a:tailEnd len="sm" w="sm" type="none"/>
          </a:ln>
        </p:spPr>
      </p:pic>
      <p:pic>
        <p:nvPicPr>
          <p:cNvPr id="245" name="Google Shape;245;p32"/>
          <p:cNvPicPr preferRelativeResize="0"/>
          <p:nvPr/>
        </p:nvPicPr>
        <p:blipFill>
          <a:blip r:embed="rId6">
            <a:alphaModFix/>
          </a:blip>
          <a:stretch>
            <a:fillRect/>
          </a:stretch>
        </p:blipFill>
        <p:spPr>
          <a:xfrm>
            <a:off x="1577837" y="3453100"/>
            <a:ext cx="5654475" cy="8105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300825" y="568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251" name="Google Shape;251;p33"/>
          <p:cNvPicPr preferRelativeResize="0"/>
          <p:nvPr/>
        </p:nvPicPr>
        <p:blipFill>
          <a:blip r:embed="rId3">
            <a:alphaModFix/>
          </a:blip>
          <a:stretch>
            <a:fillRect/>
          </a:stretch>
        </p:blipFill>
        <p:spPr>
          <a:xfrm>
            <a:off x="168775" y="2032025"/>
            <a:ext cx="4063751" cy="2421374"/>
          </a:xfrm>
          <a:prstGeom prst="rect">
            <a:avLst/>
          </a:prstGeom>
          <a:noFill/>
          <a:ln cap="flat" cmpd="sng" w="19050">
            <a:solidFill>
              <a:schemeClr val="dk2"/>
            </a:solidFill>
            <a:prstDash val="solid"/>
            <a:round/>
            <a:headEnd len="sm" w="sm" type="none"/>
            <a:tailEnd len="sm" w="sm" type="none"/>
          </a:ln>
        </p:spPr>
      </p:pic>
      <p:pic>
        <p:nvPicPr>
          <p:cNvPr id="252" name="Google Shape;252;p33"/>
          <p:cNvPicPr preferRelativeResize="0"/>
          <p:nvPr/>
        </p:nvPicPr>
        <p:blipFill rotWithShape="1">
          <a:blip r:embed="rId4">
            <a:alphaModFix/>
          </a:blip>
          <a:srcRect b="0" l="0" r="10071" t="0"/>
          <a:stretch/>
        </p:blipFill>
        <p:spPr>
          <a:xfrm>
            <a:off x="4354483" y="2030850"/>
            <a:ext cx="4679767" cy="2421375"/>
          </a:xfrm>
          <a:prstGeom prst="rect">
            <a:avLst/>
          </a:prstGeom>
          <a:noFill/>
          <a:ln cap="flat" cmpd="sng" w="19050">
            <a:solidFill>
              <a:schemeClr val="dk2"/>
            </a:solidFill>
            <a:prstDash val="solid"/>
            <a:round/>
            <a:headEnd len="sm" w="sm" type="none"/>
            <a:tailEnd len="sm" w="sm" type="none"/>
          </a:ln>
        </p:spPr>
      </p:pic>
      <p:sp>
        <p:nvSpPr>
          <p:cNvPr id="253" name="Google Shape;253;p33"/>
          <p:cNvSpPr txBox="1"/>
          <p:nvPr>
            <p:ph idx="1" type="body"/>
          </p:nvPr>
        </p:nvSpPr>
        <p:spPr>
          <a:xfrm>
            <a:off x="547500" y="1550475"/>
            <a:ext cx="4024500" cy="431400"/>
          </a:xfrm>
          <a:prstGeom prst="rect">
            <a:avLst/>
          </a:prstGeom>
        </p:spPr>
        <p:txBody>
          <a:bodyPr anchorCtr="0" anchor="t" bIns="91425" lIns="91425" spcFirstLastPara="1" rIns="91425" wrap="square" tIns="91425">
            <a:noAutofit/>
          </a:bodyPr>
          <a:lstStyle/>
          <a:p>
            <a:pPr indent="0" lvl="0" marL="914400" rtl="0" algn="l">
              <a:spcBef>
                <a:spcPts val="0"/>
              </a:spcBef>
              <a:spcAft>
                <a:spcPts val="1600"/>
              </a:spcAft>
              <a:buNone/>
            </a:pPr>
            <a:r>
              <a:rPr b="1" lang="en" sz="1400">
                <a:solidFill>
                  <a:srgbClr val="000000"/>
                </a:solidFill>
              </a:rPr>
              <a:t>       </a:t>
            </a:r>
            <a:r>
              <a:rPr b="1" lang="en" sz="1400" u="sng">
                <a:solidFill>
                  <a:srgbClr val="000000"/>
                </a:solidFill>
              </a:rPr>
              <a:t>Pipeline</a:t>
            </a:r>
            <a:endParaRPr b="1" sz="1400" u="sng">
              <a:solidFill>
                <a:srgbClr val="000000"/>
              </a:solidFill>
            </a:endParaRPr>
          </a:p>
        </p:txBody>
      </p:sp>
      <p:sp>
        <p:nvSpPr>
          <p:cNvPr id="254" name="Google Shape;254;p33"/>
          <p:cNvSpPr txBox="1"/>
          <p:nvPr/>
        </p:nvSpPr>
        <p:spPr>
          <a:xfrm>
            <a:off x="2819800" y="4565750"/>
            <a:ext cx="2824800" cy="4314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   </a:t>
            </a:r>
            <a:r>
              <a:rPr b="1" lang="en">
                <a:latin typeface="Times New Roman"/>
                <a:ea typeface="Times New Roman"/>
                <a:cs typeface="Times New Roman"/>
                <a:sym typeface="Times New Roman"/>
              </a:rPr>
              <a:t>Final Testing Accuracy: 78.98%            </a:t>
            </a:r>
            <a:endParaRPr b="1">
              <a:latin typeface="Times New Roman"/>
              <a:ea typeface="Times New Roman"/>
              <a:cs typeface="Times New Roman"/>
              <a:sym typeface="Times New Roman"/>
            </a:endParaRPr>
          </a:p>
        </p:txBody>
      </p:sp>
      <p:sp>
        <p:nvSpPr>
          <p:cNvPr id="255" name="Google Shape;255;p33"/>
          <p:cNvSpPr txBox="1"/>
          <p:nvPr>
            <p:ph idx="1" type="body"/>
          </p:nvPr>
        </p:nvSpPr>
        <p:spPr>
          <a:xfrm>
            <a:off x="4857350" y="1485925"/>
            <a:ext cx="4024500" cy="43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u="sng">
                <a:solidFill>
                  <a:srgbClr val="000000"/>
                </a:solidFill>
              </a:rPr>
              <a:t>Accuracy score after SMOTE Oversampling</a:t>
            </a:r>
            <a:endParaRPr b="1" sz="1400" u="sng">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622300" y="604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on new data</a:t>
            </a:r>
            <a:endParaRPr/>
          </a:p>
        </p:txBody>
      </p:sp>
      <p:sp>
        <p:nvSpPr>
          <p:cNvPr id="261" name="Google Shape;261;p34"/>
          <p:cNvSpPr txBox="1"/>
          <p:nvPr>
            <p:ph idx="1" type="body"/>
          </p:nvPr>
        </p:nvSpPr>
        <p:spPr>
          <a:xfrm>
            <a:off x="622300" y="1441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t>Given a link, data is downloaded and extracted via Web-Scraping.</a:t>
            </a:r>
            <a:endParaRPr sz="135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62" name="Google Shape;262;p34"/>
          <p:cNvPicPr preferRelativeResize="0"/>
          <p:nvPr/>
        </p:nvPicPr>
        <p:blipFill>
          <a:blip r:embed="rId3">
            <a:alphaModFix/>
          </a:blip>
          <a:stretch>
            <a:fillRect/>
          </a:stretch>
        </p:blipFill>
        <p:spPr>
          <a:xfrm>
            <a:off x="152400" y="1805775"/>
            <a:ext cx="4226725" cy="2489925"/>
          </a:xfrm>
          <a:prstGeom prst="rect">
            <a:avLst/>
          </a:prstGeom>
          <a:noFill/>
          <a:ln cap="flat" cmpd="sng" w="19050">
            <a:solidFill>
              <a:schemeClr val="dk2"/>
            </a:solidFill>
            <a:prstDash val="solid"/>
            <a:round/>
            <a:headEnd len="sm" w="sm" type="none"/>
            <a:tailEnd len="sm" w="sm" type="none"/>
          </a:ln>
        </p:spPr>
      </p:pic>
      <p:pic>
        <p:nvPicPr>
          <p:cNvPr id="263" name="Google Shape;263;p34"/>
          <p:cNvPicPr preferRelativeResize="0"/>
          <p:nvPr/>
        </p:nvPicPr>
        <p:blipFill>
          <a:blip r:embed="rId4">
            <a:alphaModFix/>
          </a:blip>
          <a:stretch>
            <a:fillRect/>
          </a:stretch>
        </p:blipFill>
        <p:spPr>
          <a:xfrm>
            <a:off x="4516325" y="1805775"/>
            <a:ext cx="4421974" cy="2489924"/>
          </a:xfrm>
          <a:prstGeom prst="rect">
            <a:avLst/>
          </a:prstGeom>
          <a:noFill/>
          <a:ln cap="flat" cmpd="sng" w="19050">
            <a:solidFill>
              <a:schemeClr val="dk2"/>
            </a:solidFill>
            <a:prstDash val="solid"/>
            <a:round/>
            <a:headEnd len="sm" w="sm" type="none"/>
            <a:tailEnd len="sm" w="sm" type="none"/>
          </a:ln>
        </p:spPr>
      </p:pic>
      <p:pic>
        <p:nvPicPr>
          <p:cNvPr id="264" name="Google Shape;264;p34"/>
          <p:cNvPicPr preferRelativeResize="0"/>
          <p:nvPr/>
        </p:nvPicPr>
        <p:blipFill>
          <a:blip r:embed="rId5">
            <a:alphaModFix/>
          </a:blip>
          <a:stretch>
            <a:fillRect/>
          </a:stretch>
        </p:blipFill>
        <p:spPr>
          <a:xfrm>
            <a:off x="152400" y="4426675"/>
            <a:ext cx="8839200" cy="594017"/>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638125" y="592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Result </a:t>
            </a:r>
            <a:endParaRPr/>
          </a:p>
        </p:txBody>
      </p:sp>
      <p:pic>
        <p:nvPicPr>
          <p:cNvPr id="270" name="Google Shape;270;p35"/>
          <p:cNvPicPr preferRelativeResize="0"/>
          <p:nvPr/>
        </p:nvPicPr>
        <p:blipFill rotWithShape="1">
          <a:blip r:embed="rId3">
            <a:alphaModFix/>
          </a:blip>
          <a:srcRect b="0" l="0" r="0" t="44326"/>
          <a:stretch/>
        </p:blipFill>
        <p:spPr>
          <a:xfrm>
            <a:off x="344850" y="1803326"/>
            <a:ext cx="4757400" cy="1276300"/>
          </a:xfrm>
          <a:prstGeom prst="rect">
            <a:avLst/>
          </a:prstGeom>
          <a:noFill/>
          <a:ln cap="flat" cmpd="sng" w="19050">
            <a:solidFill>
              <a:srgbClr val="000000"/>
            </a:solidFill>
            <a:prstDash val="solid"/>
            <a:round/>
            <a:headEnd len="sm" w="sm" type="none"/>
            <a:tailEnd len="sm" w="sm" type="none"/>
          </a:ln>
        </p:spPr>
      </p:pic>
      <p:sp>
        <p:nvSpPr>
          <p:cNvPr id="271" name="Google Shape;271;p35"/>
          <p:cNvSpPr txBox="1"/>
          <p:nvPr/>
        </p:nvSpPr>
        <p:spPr>
          <a:xfrm>
            <a:off x="5338925" y="1661200"/>
            <a:ext cx="3615600" cy="2558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predict_bias</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a, model_glove</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E"/>
                </a:highlight>
                <a:latin typeface="Nunito"/>
                <a:ea typeface="Nunito"/>
                <a:cs typeface="Nunito"/>
                <a:sym typeface="Nunito"/>
              </a:rPr>
              <a:t>Calls the SVC Clickbait pipeline to classify if the new Article is a clickbait or not.</a:t>
            </a:r>
            <a:endParaRPr>
              <a:latin typeface="Lato"/>
              <a:ea typeface="Lato"/>
              <a:cs typeface="Lato"/>
              <a:sym typeface="Lato"/>
            </a:endParaRPr>
          </a:p>
          <a:p>
            <a:pPr indent="0" lvl="0" marL="0" rtl="0" algn="l">
              <a:lnSpc>
                <a:spcPct val="135714"/>
              </a:lnSpc>
              <a:spcBef>
                <a:spcPts val="0"/>
              </a:spcBef>
              <a:spcAft>
                <a:spcPts val="0"/>
              </a:spcAft>
              <a:buNone/>
            </a:pPr>
            <a:r>
              <a:t/>
            </a:r>
            <a:endParaRPr b="1" sz="1050">
              <a:solidFill>
                <a:srgbClr val="795E26"/>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solidFill>
                <a:srgbClr val="795E26"/>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solidFill>
                <a:srgbClr val="795E26"/>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050">
                <a:solidFill>
                  <a:srgbClr val="795E26"/>
                </a:solidFill>
                <a:highlight>
                  <a:srgbClr val="FFFFFE"/>
                </a:highlight>
                <a:latin typeface="Courier New"/>
                <a:ea typeface="Courier New"/>
                <a:cs typeface="Courier New"/>
                <a:sym typeface="Courier New"/>
              </a:rPr>
              <a:t>predict_clickbait</a:t>
            </a:r>
            <a:r>
              <a:rPr b="1" lang="en" sz="1050">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SMOTE_pipeline</a:t>
            </a:r>
            <a:r>
              <a:rPr b="1" lang="en" sz="1050">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a</a:t>
            </a:r>
            <a:r>
              <a:rPr b="1" lang="en" sz="1050">
                <a:highlight>
                  <a:srgbClr val="FFFFFE"/>
                </a:highlight>
                <a:latin typeface="Courier New"/>
                <a:ea typeface="Courier New"/>
                <a:cs typeface="Courier New"/>
                <a:sym typeface="Courier New"/>
              </a:rPr>
              <a:t>)</a:t>
            </a:r>
            <a:endParaRPr b="1"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E"/>
                </a:highlight>
                <a:latin typeface="Nunito"/>
                <a:ea typeface="Nunito"/>
                <a:cs typeface="Nunito"/>
                <a:sym typeface="Nunito"/>
              </a:rPr>
              <a:t>Calls the SVC Clickbait pipeline to classify if the new Article is a clickbait or not.</a:t>
            </a:r>
            <a:endParaRPr>
              <a:latin typeface="Lato"/>
              <a:ea typeface="Lato"/>
              <a:cs typeface="Lato"/>
              <a:sym typeface="Lato"/>
            </a:endParaRPr>
          </a:p>
        </p:txBody>
      </p:sp>
      <p:pic>
        <p:nvPicPr>
          <p:cNvPr id="272" name="Google Shape;272;p35"/>
          <p:cNvPicPr preferRelativeResize="0"/>
          <p:nvPr/>
        </p:nvPicPr>
        <p:blipFill>
          <a:blip r:embed="rId4">
            <a:alphaModFix/>
          </a:blip>
          <a:stretch>
            <a:fillRect/>
          </a:stretch>
        </p:blipFill>
        <p:spPr>
          <a:xfrm>
            <a:off x="344850" y="3155825"/>
            <a:ext cx="4757401" cy="1027672"/>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598500" y="604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278" name="Google Shape;278;p36"/>
          <p:cNvSpPr txBox="1"/>
          <p:nvPr>
            <p:ph idx="1" type="body"/>
          </p:nvPr>
        </p:nvSpPr>
        <p:spPr>
          <a:xfrm>
            <a:off x="658000" y="15073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Improve model accuracy and reduce Overfitting.</a:t>
            </a:r>
            <a:endParaRPr sz="1500"/>
          </a:p>
          <a:p>
            <a:pPr indent="-323850" lvl="0" marL="457200" rtl="0" algn="l">
              <a:spcBef>
                <a:spcPts val="0"/>
              </a:spcBef>
              <a:spcAft>
                <a:spcPts val="0"/>
              </a:spcAft>
              <a:buSzPts val="1500"/>
              <a:buChar char="●"/>
            </a:pPr>
            <a:r>
              <a:rPr lang="en" sz="1500"/>
              <a:t>Scrape data for training based on classification from </a:t>
            </a:r>
            <a:r>
              <a:rPr lang="en" sz="1500"/>
              <a:t>multiple</a:t>
            </a:r>
            <a:r>
              <a:rPr lang="en" sz="1500"/>
              <a:t> bias detection websites.</a:t>
            </a:r>
            <a:endParaRPr sz="1500"/>
          </a:p>
          <a:p>
            <a:pPr indent="-323850" lvl="0" marL="457200" rtl="0" algn="l">
              <a:spcBef>
                <a:spcPts val="0"/>
              </a:spcBef>
              <a:spcAft>
                <a:spcPts val="0"/>
              </a:spcAft>
              <a:buSzPts val="1500"/>
              <a:buChar char="●"/>
            </a:pPr>
            <a:r>
              <a:rPr lang="en" sz="1500"/>
              <a:t>Use of more current news data for training.</a:t>
            </a:r>
            <a:endParaRPr sz="1500"/>
          </a:p>
          <a:p>
            <a:pPr indent="-323850" lvl="0" marL="457200" rtl="0" algn="l">
              <a:spcBef>
                <a:spcPts val="0"/>
              </a:spcBef>
              <a:spcAft>
                <a:spcPts val="0"/>
              </a:spcAft>
              <a:buSzPts val="1500"/>
              <a:buChar char="●"/>
            </a:pPr>
            <a:r>
              <a:rPr lang="en" sz="1500"/>
              <a:t>Deployment of the model.</a:t>
            </a:r>
            <a:endParaRPr sz="1500"/>
          </a:p>
          <a:p>
            <a:pPr indent="-323850" lvl="0" marL="457200" rtl="0" algn="l">
              <a:spcBef>
                <a:spcPts val="0"/>
              </a:spcBef>
              <a:spcAft>
                <a:spcPts val="0"/>
              </a:spcAft>
              <a:buSzPts val="1500"/>
              <a:buChar char="●"/>
            </a:pPr>
            <a:r>
              <a:rPr lang="en" sz="1500"/>
              <a:t>Use of the model like a chrome extension which tags all News links as Biased or Clickbait</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Bias?</a:t>
            </a:r>
            <a:endParaRPr/>
          </a:p>
        </p:txBody>
      </p:sp>
      <p:sp>
        <p:nvSpPr>
          <p:cNvPr id="98" name="Google Shape;98;p15"/>
          <p:cNvSpPr txBox="1"/>
          <p:nvPr>
            <p:ph idx="1" type="body"/>
          </p:nvPr>
        </p:nvSpPr>
        <p:spPr>
          <a:xfrm>
            <a:off x="727650" y="13502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latin typeface="Nunito"/>
                <a:ea typeface="Nunito"/>
                <a:cs typeface="Nunito"/>
                <a:sym typeface="Nunito"/>
              </a:rPr>
              <a:t>Media bias is the bias or perceived </a:t>
            </a:r>
            <a:r>
              <a:rPr lang="en" sz="1200">
                <a:solidFill>
                  <a:srgbClr val="000000"/>
                </a:solidFill>
                <a:highlight>
                  <a:srgbClr val="FFFFFF"/>
                </a:highlight>
                <a:uFill>
                  <a:noFill/>
                </a:uFill>
                <a:latin typeface="Nunito"/>
                <a:ea typeface="Nunito"/>
                <a:cs typeface="Nunito"/>
                <a:sym typeface="Nunito"/>
                <a:hlinkClick r:id="rId3"/>
              </a:rPr>
              <a:t>bias</a:t>
            </a:r>
            <a:r>
              <a:rPr lang="en" sz="1200">
                <a:solidFill>
                  <a:srgbClr val="000000"/>
                </a:solidFill>
                <a:highlight>
                  <a:srgbClr val="FFFFFF"/>
                </a:highlight>
                <a:latin typeface="Nunito"/>
                <a:ea typeface="Nunito"/>
                <a:cs typeface="Nunito"/>
                <a:sym typeface="Nunito"/>
              </a:rPr>
              <a:t> of </a:t>
            </a:r>
            <a:r>
              <a:rPr lang="en" sz="1200">
                <a:solidFill>
                  <a:srgbClr val="000000"/>
                </a:solidFill>
                <a:highlight>
                  <a:srgbClr val="FFFFFF"/>
                </a:highlight>
                <a:uFill>
                  <a:noFill/>
                </a:uFill>
                <a:latin typeface="Nunito"/>
                <a:ea typeface="Nunito"/>
                <a:cs typeface="Nunito"/>
                <a:sym typeface="Nunito"/>
                <a:hlinkClick r:id="rId4"/>
              </a:rPr>
              <a:t>journalists</a:t>
            </a:r>
            <a:r>
              <a:rPr lang="en" sz="1200">
                <a:solidFill>
                  <a:srgbClr val="000000"/>
                </a:solidFill>
                <a:highlight>
                  <a:srgbClr val="FFFFFF"/>
                </a:highlight>
                <a:latin typeface="Nunito"/>
                <a:ea typeface="Nunito"/>
                <a:cs typeface="Nunito"/>
                <a:sym typeface="Nunito"/>
              </a:rPr>
              <a:t> and </a:t>
            </a:r>
            <a:r>
              <a:rPr lang="en" sz="1200">
                <a:solidFill>
                  <a:srgbClr val="000000"/>
                </a:solidFill>
                <a:highlight>
                  <a:srgbClr val="FFFFFF"/>
                </a:highlight>
                <a:uFill>
                  <a:noFill/>
                </a:uFill>
                <a:latin typeface="Nunito"/>
                <a:ea typeface="Nunito"/>
                <a:cs typeface="Nunito"/>
                <a:sym typeface="Nunito"/>
                <a:hlinkClick r:id="rId5"/>
              </a:rPr>
              <a:t>news producers</a:t>
            </a:r>
            <a:r>
              <a:rPr lang="en" sz="1200">
                <a:solidFill>
                  <a:srgbClr val="000000"/>
                </a:solidFill>
                <a:highlight>
                  <a:srgbClr val="FFFFFF"/>
                </a:highlight>
                <a:latin typeface="Nunito"/>
                <a:ea typeface="Nunito"/>
                <a:cs typeface="Nunito"/>
                <a:sym typeface="Nunito"/>
              </a:rPr>
              <a:t> within the </a:t>
            </a:r>
            <a:r>
              <a:rPr lang="en" sz="1200">
                <a:solidFill>
                  <a:srgbClr val="000000"/>
                </a:solidFill>
                <a:highlight>
                  <a:srgbClr val="FFFFFF"/>
                </a:highlight>
                <a:uFill>
                  <a:noFill/>
                </a:uFill>
                <a:latin typeface="Nunito"/>
                <a:ea typeface="Nunito"/>
                <a:cs typeface="Nunito"/>
                <a:sym typeface="Nunito"/>
                <a:hlinkClick r:id="rId6"/>
              </a:rPr>
              <a:t>mass media</a:t>
            </a:r>
            <a:r>
              <a:rPr lang="en" sz="1200">
                <a:solidFill>
                  <a:srgbClr val="000000"/>
                </a:solidFill>
                <a:highlight>
                  <a:srgbClr val="FFFFFF"/>
                </a:highlight>
                <a:latin typeface="Nunito"/>
                <a:ea typeface="Nunito"/>
                <a:cs typeface="Nunito"/>
                <a:sym typeface="Nunito"/>
              </a:rPr>
              <a:t> in the selection of many events and stories that are reported and how they are covered. The term "media bias" implies a pervasive or widespread bias contravening </a:t>
            </a:r>
            <a:r>
              <a:rPr lang="en" sz="1200">
                <a:solidFill>
                  <a:srgbClr val="000000"/>
                </a:solidFill>
                <a:highlight>
                  <a:srgbClr val="FFFFFF"/>
                </a:highlight>
                <a:uFill>
                  <a:noFill/>
                </a:uFill>
                <a:latin typeface="Nunito"/>
                <a:ea typeface="Nunito"/>
                <a:cs typeface="Nunito"/>
                <a:sym typeface="Nunito"/>
                <a:hlinkClick r:id="rId7"/>
              </a:rPr>
              <a:t>the standards of journalism</a:t>
            </a:r>
            <a:r>
              <a:rPr lang="en" sz="1200">
                <a:solidFill>
                  <a:srgbClr val="000000"/>
                </a:solidFill>
                <a:highlight>
                  <a:srgbClr val="FFFFFF"/>
                </a:highlight>
                <a:latin typeface="Nunito"/>
                <a:ea typeface="Nunito"/>
                <a:cs typeface="Nunito"/>
                <a:sym typeface="Nunito"/>
              </a:rPr>
              <a:t>, rather than the perspective of an individual journalist or article. </a:t>
            </a:r>
            <a:endParaRPr sz="1200">
              <a:solidFill>
                <a:srgbClr val="000000"/>
              </a:solidFill>
              <a:highlight>
                <a:srgbClr val="FFFFFF"/>
              </a:highlight>
              <a:latin typeface="Nunito"/>
              <a:ea typeface="Nunito"/>
              <a:cs typeface="Nunito"/>
              <a:sym typeface="Nunito"/>
            </a:endParaRPr>
          </a:p>
          <a:p>
            <a:pPr indent="0" lvl="0" marL="0" rtl="0" algn="l">
              <a:spcBef>
                <a:spcPts val="1600"/>
              </a:spcBef>
              <a:spcAft>
                <a:spcPts val="0"/>
              </a:spcAft>
              <a:buNone/>
            </a:pPr>
            <a:r>
              <a:rPr lang="en" sz="1200">
                <a:solidFill>
                  <a:srgbClr val="000000"/>
                </a:solidFill>
                <a:highlight>
                  <a:srgbClr val="FFFFFF"/>
                </a:highlight>
                <a:latin typeface="Nunito"/>
                <a:ea typeface="Nunito"/>
                <a:cs typeface="Nunito"/>
                <a:sym typeface="Nunito"/>
              </a:rPr>
              <a:t>Three types of Biases:</a:t>
            </a:r>
            <a:endParaRPr sz="1200">
              <a:solidFill>
                <a:srgbClr val="000000"/>
              </a:solidFill>
              <a:highlight>
                <a:srgbClr val="FFFFFF"/>
              </a:highlight>
              <a:latin typeface="Nunito"/>
              <a:ea typeface="Nunito"/>
              <a:cs typeface="Nunito"/>
              <a:sym typeface="Nunito"/>
            </a:endParaRPr>
          </a:p>
          <a:p>
            <a:pPr indent="-304800" lvl="0" marL="457200" rtl="0" algn="l">
              <a:spcBef>
                <a:spcPts val="1600"/>
              </a:spcBef>
              <a:spcAft>
                <a:spcPts val="0"/>
              </a:spcAft>
              <a:buClr>
                <a:srgbClr val="000000"/>
              </a:buClr>
              <a:buSzPts val="1200"/>
              <a:buFont typeface="Nunito"/>
              <a:buAutoNum type="arabicPeriod"/>
            </a:pPr>
            <a:r>
              <a:rPr b="1" lang="en" sz="1200">
                <a:solidFill>
                  <a:srgbClr val="000000"/>
                </a:solidFill>
                <a:highlight>
                  <a:srgbClr val="FFFFFF"/>
                </a:highlight>
                <a:latin typeface="Nunito"/>
                <a:ea typeface="Nunito"/>
                <a:cs typeface="Nunito"/>
                <a:sym typeface="Nunito"/>
              </a:rPr>
              <a:t>Left-wing</a:t>
            </a:r>
            <a:r>
              <a:rPr lang="en" sz="1200">
                <a:solidFill>
                  <a:srgbClr val="000000"/>
                </a:solidFill>
                <a:highlight>
                  <a:srgbClr val="FFFFFF"/>
                </a:highlight>
                <a:latin typeface="Nunito"/>
                <a:ea typeface="Nunito"/>
                <a:cs typeface="Nunito"/>
                <a:sym typeface="Nunito"/>
              </a:rPr>
              <a:t> politics supports social equality and egalitarianism, often in opposition to social hierarchy.</a:t>
            </a:r>
            <a:endParaRPr sz="1200">
              <a:solidFill>
                <a:srgbClr val="000000"/>
              </a:solidFill>
              <a:highlight>
                <a:srgbClr val="FFFFFF"/>
              </a:highlight>
              <a:latin typeface="Nunito"/>
              <a:ea typeface="Nunito"/>
              <a:cs typeface="Nunito"/>
              <a:sym typeface="Nunito"/>
            </a:endParaRPr>
          </a:p>
          <a:p>
            <a:pPr indent="-304800" lvl="0" marL="457200" rtl="0" algn="l">
              <a:spcBef>
                <a:spcPts val="0"/>
              </a:spcBef>
              <a:spcAft>
                <a:spcPts val="0"/>
              </a:spcAft>
              <a:buClr>
                <a:srgbClr val="000000"/>
              </a:buClr>
              <a:buSzPts val="1200"/>
              <a:buFont typeface="Nunito"/>
              <a:buAutoNum type="arabicPeriod"/>
            </a:pPr>
            <a:r>
              <a:rPr b="1" lang="en" sz="1200">
                <a:solidFill>
                  <a:srgbClr val="000000"/>
                </a:solidFill>
                <a:highlight>
                  <a:srgbClr val="FFFFFF"/>
                </a:highlight>
                <a:latin typeface="Nunito"/>
                <a:ea typeface="Nunito"/>
                <a:cs typeface="Nunito"/>
                <a:sym typeface="Nunito"/>
              </a:rPr>
              <a:t>Right-wing</a:t>
            </a:r>
            <a:r>
              <a:rPr lang="en" sz="1200">
                <a:solidFill>
                  <a:srgbClr val="000000"/>
                </a:solidFill>
                <a:highlight>
                  <a:srgbClr val="FFFFFF"/>
                </a:highlight>
                <a:latin typeface="Nunito"/>
                <a:ea typeface="Nunito"/>
                <a:cs typeface="Nunito"/>
                <a:sym typeface="Nunito"/>
              </a:rPr>
              <a:t> politics involves in varying degrees the rejection of some egalitarian objectives of left-wing politics, claiming either that social or economic inequality is natural and inevitable or that it is beneficial to society.</a:t>
            </a:r>
            <a:endParaRPr sz="1200">
              <a:solidFill>
                <a:srgbClr val="000000"/>
              </a:solidFill>
              <a:highlight>
                <a:srgbClr val="FFFFFF"/>
              </a:highlight>
              <a:latin typeface="Nunito"/>
              <a:ea typeface="Nunito"/>
              <a:cs typeface="Nunito"/>
              <a:sym typeface="Nunito"/>
            </a:endParaRPr>
          </a:p>
          <a:p>
            <a:pPr indent="-304800" lvl="0" marL="457200" rtl="0" algn="l">
              <a:spcBef>
                <a:spcPts val="0"/>
              </a:spcBef>
              <a:spcAft>
                <a:spcPts val="0"/>
              </a:spcAft>
              <a:buClr>
                <a:srgbClr val="000000"/>
              </a:buClr>
              <a:buSzPts val="1200"/>
              <a:buFont typeface="Nunito"/>
              <a:buAutoNum type="arabicPeriod"/>
            </a:pPr>
            <a:r>
              <a:rPr b="1" lang="en" sz="1200">
                <a:solidFill>
                  <a:srgbClr val="000000"/>
                </a:solidFill>
                <a:highlight>
                  <a:srgbClr val="FFFFFF"/>
                </a:highlight>
                <a:latin typeface="Nunito"/>
                <a:ea typeface="Nunito"/>
                <a:cs typeface="Nunito"/>
                <a:sym typeface="Nunito"/>
              </a:rPr>
              <a:t>Neutral politics</a:t>
            </a:r>
            <a:endParaRPr b="1" sz="1200">
              <a:solidFill>
                <a:srgbClr val="000000"/>
              </a:solidFill>
              <a:highlight>
                <a:srgbClr val="FFFFFF"/>
              </a:highlight>
              <a:latin typeface="Nunito"/>
              <a:ea typeface="Nunito"/>
              <a:cs typeface="Nunito"/>
              <a:sym typeface="Nunito"/>
            </a:endParaRPr>
          </a:p>
          <a:p>
            <a:pPr indent="0" lvl="0" marL="0" rtl="0" algn="l">
              <a:spcBef>
                <a:spcPts val="1600"/>
              </a:spcBef>
              <a:spcAft>
                <a:spcPts val="0"/>
              </a:spcAft>
              <a:buNone/>
            </a:pPr>
            <a:r>
              <a:rPr b="1" lang="en" sz="1200">
                <a:solidFill>
                  <a:srgbClr val="000000"/>
                </a:solidFill>
                <a:latin typeface="Nunito"/>
                <a:ea typeface="Nunito"/>
                <a:cs typeface="Nunito"/>
                <a:sym typeface="Nunito"/>
              </a:rPr>
              <a:t>Our Aim </a:t>
            </a:r>
            <a:r>
              <a:rPr lang="en" sz="1200">
                <a:solidFill>
                  <a:srgbClr val="000000"/>
                </a:solidFill>
                <a:latin typeface="Nunito"/>
                <a:ea typeface="Nunito"/>
                <a:cs typeface="Nunito"/>
                <a:sym typeface="Nunito"/>
              </a:rPr>
              <a:t>: </a:t>
            </a:r>
            <a:r>
              <a:rPr lang="en" sz="1200">
                <a:solidFill>
                  <a:srgbClr val="000000"/>
                </a:solidFill>
                <a:highlight>
                  <a:srgbClr val="FFFFFF"/>
                </a:highlight>
                <a:latin typeface="Nunito"/>
                <a:ea typeface="Nunito"/>
                <a:cs typeface="Nunito"/>
                <a:sym typeface="Nunito"/>
              </a:rPr>
              <a:t>To identify the  direction and degree of media bias in various political news article from newspapers around the world.</a:t>
            </a:r>
            <a:endParaRPr sz="1200">
              <a:solidFill>
                <a:srgbClr val="000000"/>
              </a:solidFill>
              <a:latin typeface="Nunito"/>
              <a:ea typeface="Nunito"/>
              <a:cs typeface="Nunito"/>
              <a:sym typeface="Nunito"/>
            </a:endParaRPr>
          </a:p>
          <a:p>
            <a:pPr indent="0" lvl="0" marL="0" rtl="0" algn="l">
              <a:spcBef>
                <a:spcPts val="1600"/>
              </a:spcBef>
              <a:spcAft>
                <a:spcPts val="1600"/>
              </a:spcAft>
              <a:buNone/>
            </a:pPr>
            <a:r>
              <a:t/>
            </a:r>
            <a:endParaRPr sz="1200">
              <a:solidFill>
                <a:srgbClr val="000000"/>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91325" y="604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4" name="Google Shape;104;p16"/>
          <p:cNvSpPr txBox="1"/>
          <p:nvPr>
            <p:ph idx="1" type="body"/>
          </p:nvPr>
        </p:nvSpPr>
        <p:spPr>
          <a:xfrm>
            <a:off x="265100" y="1441200"/>
            <a:ext cx="87339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92E"/>
                </a:solidFill>
                <a:highlight>
                  <a:srgbClr val="FFFFFF"/>
                </a:highlight>
                <a:latin typeface="Nunito"/>
                <a:ea typeface="Nunito"/>
                <a:cs typeface="Nunito"/>
                <a:sym typeface="Nunito"/>
              </a:rPr>
              <a:t>Data from a hand-picked subset of sites that are labeled as "right" - 2, ""left" - 1 and "least-biased" - 0 by mediabiasfactcheck.com.</a:t>
            </a:r>
            <a:endParaRPr>
              <a:solidFill>
                <a:srgbClr val="24292E"/>
              </a:solidFill>
              <a:highlight>
                <a:srgbClr val="FFFFFF"/>
              </a:highlight>
              <a:latin typeface="Nunito"/>
              <a:ea typeface="Nunito"/>
              <a:cs typeface="Nunito"/>
              <a:sym typeface="Nunito"/>
            </a:endParaRPr>
          </a:p>
          <a:p>
            <a:pPr indent="0" lvl="0" marL="0" rtl="0" algn="l">
              <a:spcBef>
                <a:spcPts val="1600"/>
              </a:spcBef>
              <a:spcAft>
                <a:spcPts val="0"/>
              </a:spcAft>
              <a:buNone/>
            </a:pPr>
            <a:r>
              <a:t/>
            </a:r>
            <a:endParaRPr>
              <a:solidFill>
                <a:srgbClr val="24292E"/>
              </a:solidFill>
              <a:highlight>
                <a:srgbClr val="FFFFFF"/>
              </a:highlight>
              <a:latin typeface="Nunito"/>
              <a:ea typeface="Nunito"/>
              <a:cs typeface="Nunito"/>
              <a:sym typeface="Nunito"/>
            </a:endParaRPr>
          </a:p>
          <a:p>
            <a:pPr indent="0" lvl="0" marL="0" rtl="0" algn="l">
              <a:spcBef>
                <a:spcPts val="1600"/>
              </a:spcBef>
              <a:spcAft>
                <a:spcPts val="0"/>
              </a:spcAft>
              <a:buNone/>
            </a:pPr>
            <a:r>
              <a:t/>
            </a:r>
            <a:endParaRPr>
              <a:solidFill>
                <a:srgbClr val="24292E"/>
              </a:solidFill>
              <a:highlight>
                <a:srgbClr val="FFFFFF"/>
              </a:highlight>
              <a:latin typeface="Nunito"/>
              <a:ea typeface="Nunito"/>
              <a:cs typeface="Nunito"/>
              <a:sym typeface="Nunito"/>
            </a:endParaRPr>
          </a:p>
          <a:p>
            <a:pPr indent="0" lvl="0" marL="0" rtl="0" algn="l">
              <a:spcBef>
                <a:spcPts val="1600"/>
              </a:spcBef>
              <a:spcAft>
                <a:spcPts val="1600"/>
              </a:spcAft>
              <a:buNone/>
            </a:pPr>
            <a:r>
              <a:t/>
            </a:r>
            <a:endParaRPr>
              <a:solidFill>
                <a:srgbClr val="FF0000"/>
              </a:solidFill>
              <a:highlight>
                <a:srgbClr val="FFFFFF"/>
              </a:highlight>
              <a:latin typeface="Nunito"/>
              <a:ea typeface="Nunito"/>
              <a:cs typeface="Nunito"/>
              <a:sym typeface="Nunito"/>
            </a:endParaRPr>
          </a:p>
        </p:txBody>
      </p:sp>
      <p:pic>
        <p:nvPicPr>
          <p:cNvPr id="105" name="Google Shape;105;p16"/>
          <p:cNvPicPr preferRelativeResize="0"/>
          <p:nvPr/>
        </p:nvPicPr>
        <p:blipFill rotWithShape="1">
          <a:blip r:embed="rId3">
            <a:alphaModFix/>
          </a:blip>
          <a:srcRect b="0" l="4250" r="25252" t="0"/>
          <a:stretch/>
        </p:blipFill>
        <p:spPr>
          <a:xfrm>
            <a:off x="2483200" y="2520450"/>
            <a:ext cx="6488077" cy="2185800"/>
          </a:xfrm>
          <a:prstGeom prst="rect">
            <a:avLst/>
          </a:prstGeom>
          <a:noFill/>
          <a:ln cap="flat" cmpd="sng" w="19050">
            <a:solidFill>
              <a:srgbClr val="000000"/>
            </a:solidFill>
            <a:prstDash val="solid"/>
            <a:round/>
            <a:headEnd len="sm" w="sm" type="none"/>
            <a:tailEnd len="sm" w="sm" type="none"/>
          </a:ln>
        </p:spPr>
      </p:pic>
      <p:pic>
        <p:nvPicPr>
          <p:cNvPr id="106" name="Google Shape;106;p16"/>
          <p:cNvPicPr preferRelativeResize="0"/>
          <p:nvPr/>
        </p:nvPicPr>
        <p:blipFill>
          <a:blip r:embed="rId4">
            <a:alphaModFix/>
          </a:blip>
          <a:stretch>
            <a:fillRect/>
          </a:stretch>
        </p:blipFill>
        <p:spPr>
          <a:xfrm>
            <a:off x="265100" y="2520450"/>
            <a:ext cx="2061959" cy="218580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669313" y="592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Pipeline </a:t>
            </a:r>
            <a:endParaRPr/>
          </a:p>
        </p:txBody>
      </p:sp>
      <p:pic>
        <p:nvPicPr>
          <p:cNvPr id="112" name="Google Shape;112;p17"/>
          <p:cNvPicPr preferRelativeResize="0"/>
          <p:nvPr/>
        </p:nvPicPr>
        <p:blipFill>
          <a:blip r:embed="rId3">
            <a:alphaModFix/>
          </a:blip>
          <a:stretch>
            <a:fillRect/>
          </a:stretch>
        </p:blipFill>
        <p:spPr>
          <a:xfrm>
            <a:off x="1101325" y="1423600"/>
            <a:ext cx="6941350" cy="33670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67500" y="556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18" name="Google Shape;118;p18"/>
          <p:cNvSpPr txBox="1"/>
          <p:nvPr>
            <p:ph idx="1" type="body"/>
          </p:nvPr>
        </p:nvSpPr>
        <p:spPr>
          <a:xfrm>
            <a:off x="467500" y="1441200"/>
            <a:ext cx="3838800" cy="3333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Function 1 - def</a:t>
            </a:r>
            <a:r>
              <a:rPr b="1" lang="en" sz="1050">
                <a:solidFill>
                  <a:srgbClr val="000000"/>
                </a:solidFill>
                <a:highlight>
                  <a:srgbClr val="FFFFFE"/>
                </a:highlight>
                <a:latin typeface="Courier New"/>
                <a:ea typeface="Courier New"/>
                <a:cs typeface="Courier New"/>
                <a:sym typeface="Courier New"/>
              </a:rPr>
              <a:t> </a:t>
            </a:r>
            <a:r>
              <a:rPr b="1" lang="en" sz="1050">
                <a:solidFill>
                  <a:srgbClr val="795E26"/>
                </a:solidFill>
                <a:highlight>
                  <a:srgbClr val="FFFFFE"/>
                </a:highlight>
                <a:latin typeface="Courier New"/>
                <a:ea typeface="Courier New"/>
                <a:cs typeface="Courier New"/>
                <a:sym typeface="Courier New"/>
              </a:rPr>
              <a:t>read_bias_data</a:t>
            </a:r>
            <a:r>
              <a:rPr b="1" lang="en" sz="1050">
                <a:solidFill>
                  <a:srgbClr val="000000"/>
                </a:solidFill>
                <a:highlight>
                  <a:srgbClr val="FFFFFE"/>
                </a:highlight>
                <a:latin typeface="Courier New"/>
                <a:ea typeface="Courier New"/>
                <a:cs typeface="Courier New"/>
                <a:sym typeface="Courier New"/>
              </a:rPr>
              <a:t>(</a:t>
            </a:r>
            <a:r>
              <a:rPr b="1" lang="en" sz="1050">
                <a:solidFill>
                  <a:srgbClr val="001080"/>
                </a:solidFill>
                <a:highlight>
                  <a:srgbClr val="FFFFFE"/>
                </a:highlight>
                <a:latin typeface="Courier New"/>
                <a:ea typeface="Courier New"/>
                <a:cs typeface="Courier New"/>
                <a:sym typeface="Courier New"/>
              </a:rPr>
              <a:t>f1</a:t>
            </a:r>
            <a:r>
              <a:rPr b="1" lang="en" sz="1050">
                <a:solidFill>
                  <a:srgbClr val="000000"/>
                </a:solidFill>
                <a:highlight>
                  <a:srgbClr val="FFFFFE"/>
                </a:highlight>
                <a:latin typeface="Courier New"/>
                <a:ea typeface="Courier New"/>
                <a:cs typeface="Courier New"/>
                <a:sym typeface="Courier New"/>
              </a:rPr>
              <a:t>, </a:t>
            </a:r>
            <a:r>
              <a:rPr b="1" lang="en" sz="1050">
                <a:solidFill>
                  <a:srgbClr val="001080"/>
                </a:solidFill>
                <a:highlight>
                  <a:srgbClr val="FFFFFE"/>
                </a:highlight>
                <a:latin typeface="Courier New"/>
                <a:ea typeface="Courier New"/>
                <a:cs typeface="Courier New"/>
                <a:sym typeface="Courier New"/>
              </a:rPr>
              <a:t>f2</a:t>
            </a:r>
            <a:r>
              <a:rPr b="1" lang="en" sz="1050">
                <a:solidFill>
                  <a:srgbClr val="000000"/>
                </a:solidFill>
                <a:highlight>
                  <a:srgbClr val="FFFFFE"/>
                </a:highlight>
                <a:latin typeface="Courier New"/>
                <a:ea typeface="Courier New"/>
                <a:cs typeface="Courier New"/>
                <a:sym typeface="Courier New"/>
              </a:rPr>
              <a:t>):</a:t>
            </a:r>
            <a:endParaRPr b="1" sz="1050">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050">
                <a:solidFill>
                  <a:srgbClr val="000000"/>
                </a:solidFill>
                <a:highlight>
                  <a:srgbClr val="FFFFFE"/>
                </a:highlight>
                <a:latin typeface="Nunito"/>
                <a:ea typeface="Nunito"/>
                <a:cs typeface="Nunito"/>
                <a:sym typeface="Nunito"/>
              </a:rPr>
              <a:t>Read the Dataset and assign respective column names</a:t>
            </a:r>
            <a:endParaRPr sz="1050">
              <a:solidFill>
                <a:srgbClr val="000000"/>
              </a:solidFill>
              <a:highlight>
                <a:srgbClr val="FFFFFE"/>
              </a:highlight>
              <a:latin typeface="Nunito"/>
              <a:ea typeface="Nunito"/>
              <a:cs typeface="Nunito"/>
              <a:sym typeface="Nunito"/>
            </a:endParaRPr>
          </a:p>
          <a:p>
            <a:pPr indent="0" lvl="0" marL="0" marR="0" rtl="0" algn="l">
              <a:lnSpc>
                <a:spcPct val="135714"/>
              </a:lnSpc>
              <a:spcBef>
                <a:spcPts val="0"/>
              </a:spcBef>
              <a:spcAft>
                <a:spcPts val="0"/>
              </a:spcAft>
              <a:buNone/>
            </a:pPr>
            <a:r>
              <a:rPr lang="en" sz="1050">
                <a:solidFill>
                  <a:srgbClr val="000000"/>
                </a:solidFill>
                <a:highlight>
                  <a:srgbClr val="FFFFFE"/>
                </a:highlight>
                <a:latin typeface="Nunito"/>
                <a:ea typeface="Nunito"/>
                <a:cs typeface="Nunito"/>
                <a:sym typeface="Nunito"/>
              </a:rPr>
              <a:t>Drop irrelevant/ redundant columns</a:t>
            </a:r>
            <a:endParaRPr sz="1050">
              <a:solidFill>
                <a:srgbClr val="000000"/>
              </a:solidFill>
              <a:highlight>
                <a:srgbClr val="FFFFFE"/>
              </a:highlight>
              <a:latin typeface="Nunito"/>
              <a:ea typeface="Nunito"/>
              <a:cs typeface="Nunito"/>
              <a:sym typeface="Nunito"/>
            </a:endParaRPr>
          </a:p>
          <a:p>
            <a:pPr indent="0" lvl="0" marL="0" marR="0" rtl="0" algn="l">
              <a:lnSpc>
                <a:spcPct val="135714"/>
              </a:lnSpc>
              <a:spcBef>
                <a:spcPts val="0"/>
              </a:spcBef>
              <a:spcAft>
                <a:spcPts val="0"/>
              </a:spcAft>
              <a:buNone/>
            </a:pPr>
            <a:r>
              <a:rPr lang="en" sz="1050">
                <a:solidFill>
                  <a:srgbClr val="000000"/>
                </a:solidFill>
                <a:highlight>
                  <a:srgbClr val="FFFFFE"/>
                </a:highlight>
                <a:latin typeface="Nunito"/>
                <a:ea typeface="Nunito"/>
                <a:cs typeface="Nunito"/>
                <a:sym typeface="Nunito"/>
              </a:rPr>
              <a:t>Drop Na Values</a:t>
            </a:r>
            <a:endParaRPr sz="1050">
              <a:solidFill>
                <a:srgbClr val="000000"/>
              </a:solidFill>
              <a:highlight>
                <a:srgbClr val="FFFFFE"/>
              </a:highlight>
              <a:latin typeface="Nunito"/>
              <a:ea typeface="Nunito"/>
              <a:cs typeface="Nunito"/>
              <a:sym typeface="Nunito"/>
            </a:endParaRPr>
          </a:p>
          <a:p>
            <a:pPr indent="0" lvl="0" marL="0" marR="0" rtl="0" algn="l">
              <a:lnSpc>
                <a:spcPct val="135714"/>
              </a:lnSpc>
              <a:spcBef>
                <a:spcPts val="0"/>
              </a:spcBef>
              <a:spcAft>
                <a:spcPts val="0"/>
              </a:spcAft>
              <a:buNone/>
            </a:pPr>
            <a:r>
              <a:rPr lang="en" sz="1050">
                <a:solidFill>
                  <a:srgbClr val="000000"/>
                </a:solidFill>
                <a:highlight>
                  <a:srgbClr val="FFFFFE"/>
                </a:highlight>
                <a:latin typeface="Nunito"/>
                <a:ea typeface="Nunito"/>
                <a:cs typeface="Nunito"/>
                <a:sym typeface="Nunito"/>
              </a:rPr>
              <a:t>Create a column called “all” containing data from text, source and title column merged together for maximum feature extraction. </a:t>
            </a:r>
            <a:endParaRPr sz="1050">
              <a:solidFill>
                <a:srgbClr val="000000"/>
              </a:solidFill>
              <a:highlight>
                <a:srgbClr val="FFFFFE"/>
              </a:highlight>
              <a:latin typeface="Nunito"/>
              <a:ea typeface="Nunito"/>
              <a:cs typeface="Nunito"/>
              <a:sym typeface="Nunito"/>
            </a:endParaRPr>
          </a:p>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Function 2 - def label_encode(df, tdf):</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Nunito"/>
                <a:ea typeface="Nunito"/>
                <a:cs typeface="Nunito"/>
                <a:sym typeface="Nunito"/>
              </a:rPr>
              <a:t>Label encode labels like “lc”, “rc”, “neutral” to a </a:t>
            </a:r>
            <a:r>
              <a:rPr lang="en" sz="1050">
                <a:solidFill>
                  <a:srgbClr val="000000"/>
                </a:solidFill>
                <a:highlight>
                  <a:srgbClr val="FFFFFE"/>
                </a:highlight>
                <a:latin typeface="Nunito"/>
                <a:ea typeface="Nunito"/>
                <a:cs typeface="Nunito"/>
                <a:sym typeface="Nunito"/>
              </a:rPr>
              <a:t>standard</a:t>
            </a:r>
            <a:r>
              <a:rPr lang="en" sz="1050">
                <a:solidFill>
                  <a:srgbClr val="000000"/>
                </a:solidFill>
                <a:highlight>
                  <a:srgbClr val="FFFFFE"/>
                </a:highlight>
                <a:latin typeface="Nunito"/>
                <a:ea typeface="Nunito"/>
                <a:cs typeface="Nunito"/>
                <a:sym typeface="Nunito"/>
              </a:rPr>
              <a:t> format. (0- Neutral, 1- Left, 2-Right)</a:t>
            </a:r>
            <a:endParaRPr sz="1050">
              <a:solidFill>
                <a:srgbClr val="000000"/>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Function 3 - def clean_text(text):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Nunito"/>
                <a:ea typeface="Nunito"/>
                <a:cs typeface="Nunito"/>
                <a:sym typeface="Nunito"/>
              </a:rPr>
              <a:t>Convert text to lower case, remove HTML tags, stop words, punctuations, Numbers, Replace contractions using Regex, Lemmatization.</a:t>
            </a:r>
            <a:endParaRPr sz="1050">
              <a:solidFill>
                <a:srgbClr val="000000"/>
              </a:solidFill>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b="1" lang="en" sz="1050">
                <a:solidFill>
                  <a:srgbClr val="0000FF"/>
                </a:solidFill>
                <a:highlight>
                  <a:srgbClr val="FFFFFE"/>
                </a:highlight>
                <a:latin typeface="Courier New"/>
                <a:ea typeface="Courier New"/>
                <a:cs typeface="Courier New"/>
                <a:sym typeface="Courier New"/>
              </a:rPr>
              <a:t>Function 4 - def tokens(str):</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Nunito"/>
                <a:ea typeface="Nunito"/>
                <a:cs typeface="Nunito"/>
                <a:sym typeface="Nunito"/>
              </a:rPr>
              <a:t>Break the text to tokens</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119" name="Google Shape;119;p18"/>
          <p:cNvSpPr txBox="1"/>
          <p:nvPr/>
        </p:nvSpPr>
        <p:spPr>
          <a:xfrm>
            <a:off x="5216750" y="342500"/>
            <a:ext cx="2541900" cy="25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     </a:t>
            </a:r>
            <a:r>
              <a:rPr b="1" lang="en">
                <a:latin typeface="Nunito"/>
                <a:ea typeface="Nunito"/>
                <a:cs typeface="Nunito"/>
                <a:sym typeface="Nunito"/>
              </a:rPr>
              <a:t>Before Cleaning</a:t>
            </a:r>
            <a:endParaRPr b="1">
              <a:latin typeface="Nunito"/>
              <a:ea typeface="Nunito"/>
              <a:cs typeface="Nunito"/>
              <a:sym typeface="Nunito"/>
            </a:endParaRPr>
          </a:p>
        </p:txBody>
      </p:sp>
      <p:sp>
        <p:nvSpPr>
          <p:cNvPr id="120" name="Google Shape;120;p18"/>
          <p:cNvSpPr txBox="1"/>
          <p:nvPr/>
        </p:nvSpPr>
        <p:spPr>
          <a:xfrm>
            <a:off x="5225600" y="2667900"/>
            <a:ext cx="2541900" cy="25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 </a:t>
            </a:r>
            <a:r>
              <a:rPr b="1" lang="en">
                <a:latin typeface="Nunito"/>
                <a:ea typeface="Nunito"/>
                <a:cs typeface="Nunito"/>
                <a:sym typeface="Nunito"/>
              </a:rPr>
              <a:t>After</a:t>
            </a:r>
            <a:r>
              <a:rPr b="1" lang="en">
                <a:latin typeface="Nunito"/>
                <a:ea typeface="Nunito"/>
                <a:cs typeface="Nunito"/>
                <a:sym typeface="Nunito"/>
              </a:rPr>
              <a:t> Cleaning </a:t>
            </a:r>
            <a:endParaRPr b="1">
              <a:latin typeface="Nunito"/>
              <a:ea typeface="Nunito"/>
              <a:cs typeface="Nunito"/>
              <a:sym typeface="Nunito"/>
            </a:endParaRPr>
          </a:p>
        </p:txBody>
      </p:sp>
      <p:pic>
        <p:nvPicPr>
          <p:cNvPr id="121" name="Google Shape;121;p18"/>
          <p:cNvPicPr preferRelativeResize="0"/>
          <p:nvPr/>
        </p:nvPicPr>
        <p:blipFill>
          <a:blip r:embed="rId3">
            <a:alphaModFix/>
          </a:blip>
          <a:stretch>
            <a:fillRect/>
          </a:stretch>
        </p:blipFill>
        <p:spPr>
          <a:xfrm>
            <a:off x="4423125" y="662775"/>
            <a:ext cx="4459100" cy="2013350"/>
          </a:xfrm>
          <a:prstGeom prst="rect">
            <a:avLst/>
          </a:prstGeom>
          <a:noFill/>
          <a:ln cap="flat" cmpd="sng" w="19050">
            <a:solidFill>
              <a:schemeClr val="dk2"/>
            </a:solidFill>
            <a:prstDash val="solid"/>
            <a:round/>
            <a:headEnd len="sm" w="sm" type="none"/>
            <a:tailEnd len="sm" w="sm" type="none"/>
          </a:ln>
        </p:spPr>
      </p:pic>
      <p:pic>
        <p:nvPicPr>
          <p:cNvPr id="122" name="Google Shape;122;p18"/>
          <p:cNvPicPr preferRelativeResize="0"/>
          <p:nvPr/>
        </p:nvPicPr>
        <p:blipFill>
          <a:blip r:embed="rId4">
            <a:alphaModFix/>
          </a:blip>
          <a:stretch>
            <a:fillRect/>
          </a:stretch>
        </p:blipFill>
        <p:spPr>
          <a:xfrm>
            <a:off x="4458700" y="2988178"/>
            <a:ext cx="4459101" cy="2083247"/>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pic>
        <p:nvPicPr>
          <p:cNvPr id="128" name="Google Shape;128;p19"/>
          <p:cNvPicPr preferRelativeResize="0"/>
          <p:nvPr/>
        </p:nvPicPr>
        <p:blipFill>
          <a:blip r:embed="rId3">
            <a:alphaModFix/>
          </a:blip>
          <a:stretch>
            <a:fillRect/>
          </a:stretch>
        </p:blipFill>
        <p:spPr>
          <a:xfrm>
            <a:off x="179050" y="1977825"/>
            <a:ext cx="4337901" cy="2174719"/>
          </a:xfrm>
          <a:prstGeom prst="rect">
            <a:avLst/>
          </a:prstGeom>
          <a:noFill/>
          <a:ln cap="flat" cmpd="sng" w="19050">
            <a:solidFill>
              <a:srgbClr val="000000"/>
            </a:solidFill>
            <a:prstDash val="solid"/>
            <a:round/>
            <a:headEnd len="sm" w="sm" type="none"/>
            <a:tailEnd len="sm" w="sm" type="none"/>
          </a:ln>
        </p:spPr>
      </p:pic>
      <p:pic>
        <p:nvPicPr>
          <p:cNvPr id="129" name="Google Shape;129;p19"/>
          <p:cNvPicPr preferRelativeResize="0"/>
          <p:nvPr/>
        </p:nvPicPr>
        <p:blipFill>
          <a:blip r:embed="rId4">
            <a:alphaModFix/>
          </a:blip>
          <a:stretch>
            <a:fillRect/>
          </a:stretch>
        </p:blipFill>
        <p:spPr>
          <a:xfrm>
            <a:off x="4669350" y="632840"/>
            <a:ext cx="4105826" cy="2072173"/>
          </a:xfrm>
          <a:prstGeom prst="rect">
            <a:avLst/>
          </a:prstGeom>
          <a:noFill/>
          <a:ln cap="flat" cmpd="sng" w="19050">
            <a:solidFill>
              <a:schemeClr val="dk2"/>
            </a:solidFill>
            <a:prstDash val="solid"/>
            <a:round/>
            <a:headEnd len="sm" w="sm" type="none"/>
            <a:tailEnd len="sm" w="sm" type="none"/>
          </a:ln>
        </p:spPr>
      </p:pic>
      <p:pic>
        <p:nvPicPr>
          <p:cNvPr id="130" name="Google Shape;130;p19"/>
          <p:cNvPicPr preferRelativeResize="0"/>
          <p:nvPr/>
        </p:nvPicPr>
        <p:blipFill>
          <a:blip r:embed="rId5">
            <a:alphaModFix/>
          </a:blip>
          <a:stretch>
            <a:fillRect/>
          </a:stretch>
        </p:blipFill>
        <p:spPr>
          <a:xfrm>
            <a:off x="4669351" y="2998101"/>
            <a:ext cx="4105813" cy="2069200"/>
          </a:xfrm>
          <a:prstGeom prst="rect">
            <a:avLst/>
          </a:prstGeom>
          <a:noFill/>
          <a:ln cap="flat" cmpd="sng" w="19050">
            <a:solidFill>
              <a:schemeClr val="dk2"/>
            </a:solidFill>
            <a:prstDash val="solid"/>
            <a:round/>
            <a:headEnd len="sm" w="sm" type="none"/>
            <a:tailEnd len="sm" w="sm" type="none"/>
          </a:ln>
        </p:spPr>
      </p:pic>
      <p:sp>
        <p:nvSpPr>
          <p:cNvPr id="131" name="Google Shape;131;p19"/>
          <p:cNvSpPr txBox="1"/>
          <p:nvPr/>
        </p:nvSpPr>
        <p:spPr>
          <a:xfrm>
            <a:off x="1122050" y="1629400"/>
            <a:ext cx="24519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Word Cloud for Least Bias</a:t>
            </a:r>
            <a:endParaRPr b="1">
              <a:latin typeface="Nunito"/>
              <a:ea typeface="Nunito"/>
              <a:cs typeface="Nunito"/>
              <a:sym typeface="Nunito"/>
            </a:endParaRPr>
          </a:p>
        </p:txBody>
      </p:sp>
      <p:sp>
        <p:nvSpPr>
          <p:cNvPr id="132" name="Google Shape;132;p19"/>
          <p:cNvSpPr txBox="1"/>
          <p:nvPr/>
        </p:nvSpPr>
        <p:spPr>
          <a:xfrm>
            <a:off x="5571300" y="2694200"/>
            <a:ext cx="2451900" cy="2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Nunito"/>
                <a:ea typeface="Nunito"/>
                <a:cs typeface="Nunito"/>
                <a:sym typeface="Nunito"/>
              </a:rPr>
              <a:t>Word Cloud for Right Bias</a:t>
            </a:r>
            <a:endParaRPr b="1">
              <a:latin typeface="Lato"/>
              <a:ea typeface="Lato"/>
              <a:cs typeface="Lato"/>
              <a:sym typeface="Lato"/>
            </a:endParaRPr>
          </a:p>
        </p:txBody>
      </p:sp>
      <p:sp>
        <p:nvSpPr>
          <p:cNvPr id="133" name="Google Shape;133;p19"/>
          <p:cNvSpPr txBox="1"/>
          <p:nvPr/>
        </p:nvSpPr>
        <p:spPr>
          <a:xfrm>
            <a:off x="5496313" y="337825"/>
            <a:ext cx="2451900" cy="2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Nunito"/>
                <a:ea typeface="Nunito"/>
                <a:cs typeface="Nunito"/>
                <a:sym typeface="Nunito"/>
              </a:rPr>
              <a:t>Word Cloud for Left Bias</a:t>
            </a:r>
            <a:endParaRPr b="1">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205575" y="640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Embedding</a:t>
            </a:r>
            <a:endParaRPr/>
          </a:p>
        </p:txBody>
      </p:sp>
      <p:sp>
        <p:nvSpPr>
          <p:cNvPr id="139" name="Google Shape;139;p20"/>
          <p:cNvSpPr txBox="1"/>
          <p:nvPr>
            <p:ph idx="1" type="body"/>
          </p:nvPr>
        </p:nvSpPr>
        <p:spPr>
          <a:xfrm>
            <a:off x="416725" y="1476375"/>
            <a:ext cx="8001300" cy="28635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Font typeface="Nunito"/>
              <a:buChar char="●"/>
            </a:pPr>
            <a:r>
              <a:rPr lang="en" sz="1350">
                <a:solidFill>
                  <a:srgbClr val="000000"/>
                </a:solidFill>
                <a:highlight>
                  <a:srgbClr val="FFFFFF"/>
                </a:highlight>
                <a:latin typeface="Nunito"/>
                <a:ea typeface="Nunito"/>
                <a:cs typeface="Nunito"/>
                <a:sym typeface="Nunito"/>
              </a:rPr>
              <a:t>Countvectorizer</a:t>
            </a:r>
            <a:r>
              <a:rPr lang="en" sz="1350">
                <a:solidFill>
                  <a:srgbClr val="000000"/>
                </a:solidFill>
                <a:highlight>
                  <a:srgbClr val="FFFFFF"/>
                </a:highlight>
                <a:latin typeface="Nunito"/>
                <a:ea typeface="Nunito"/>
                <a:cs typeface="Nunito"/>
                <a:sym typeface="Nunito"/>
              </a:rPr>
              <a:t>, bag of words and TF-IDF approaches can also be used to generate numeric feature vectors from text data.</a:t>
            </a:r>
            <a:endParaRPr sz="1350">
              <a:solidFill>
                <a:srgbClr val="000000"/>
              </a:solidFill>
              <a:highlight>
                <a:srgbClr val="FFFFFF"/>
              </a:highlight>
              <a:latin typeface="Nunito"/>
              <a:ea typeface="Nunito"/>
              <a:cs typeface="Nunito"/>
              <a:sym typeface="Nunito"/>
            </a:endParaRPr>
          </a:p>
          <a:p>
            <a:pPr indent="-314325" lvl="0" marL="457200" rtl="0" algn="l">
              <a:spcBef>
                <a:spcPts val="0"/>
              </a:spcBef>
              <a:spcAft>
                <a:spcPts val="0"/>
              </a:spcAft>
              <a:buClr>
                <a:srgbClr val="000000"/>
              </a:buClr>
              <a:buSzPts val="1350"/>
              <a:buFont typeface="Nunito"/>
              <a:buChar char="●"/>
            </a:pPr>
            <a:r>
              <a:rPr lang="en" sz="1350">
                <a:solidFill>
                  <a:srgbClr val="000000"/>
                </a:solidFill>
                <a:highlight>
                  <a:srgbClr val="FFFFFF"/>
                </a:highlight>
                <a:latin typeface="Nunito"/>
                <a:ea typeface="Nunito"/>
                <a:cs typeface="Nunito"/>
                <a:sym typeface="Nunito"/>
              </a:rPr>
              <a:t>Potential drawback - Feature vector for each document can be huge therefore causing wastage of space and </a:t>
            </a:r>
            <a:r>
              <a:rPr lang="en" sz="1350">
                <a:solidFill>
                  <a:srgbClr val="000000"/>
                </a:solidFill>
                <a:highlight>
                  <a:srgbClr val="FFFFFF"/>
                </a:highlight>
                <a:latin typeface="Nunito"/>
                <a:ea typeface="Nunito"/>
                <a:cs typeface="Nunito"/>
                <a:sym typeface="Nunito"/>
              </a:rPr>
              <a:t>increasing</a:t>
            </a:r>
            <a:r>
              <a:rPr lang="en" sz="1350">
                <a:solidFill>
                  <a:srgbClr val="000000"/>
                </a:solidFill>
                <a:highlight>
                  <a:srgbClr val="FFFFFF"/>
                </a:highlight>
                <a:latin typeface="Nunito"/>
                <a:ea typeface="Nunito"/>
                <a:cs typeface="Nunito"/>
                <a:sym typeface="Nunito"/>
              </a:rPr>
              <a:t> algorithm complexity exponentially.</a:t>
            </a:r>
            <a:endParaRPr sz="1350">
              <a:solidFill>
                <a:srgbClr val="000000"/>
              </a:solidFill>
              <a:highlight>
                <a:srgbClr val="FFFFFF"/>
              </a:highlight>
              <a:latin typeface="Nunito"/>
              <a:ea typeface="Nunito"/>
              <a:cs typeface="Nunito"/>
              <a:sym typeface="Nunito"/>
            </a:endParaRPr>
          </a:p>
          <a:p>
            <a:pPr indent="-314325" lvl="0" marL="457200" rtl="0" algn="l">
              <a:spcBef>
                <a:spcPts val="0"/>
              </a:spcBef>
              <a:spcAft>
                <a:spcPts val="0"/>
              </a:spcAft>
              <a:buClr>
                <a:srgbClr val="000000"/>
              </a:buClr>
              <a:buSzPts val="1350"/>
              <a:buFont typeface="Nunito"/>
              <a:buChar char="●"/>
            </a:pPr>
            <a:r>
              <a:rPr lang="en" sz="1350">
                <a:solidFill>
                  <a:srgbClr val="000000"/>
                </a:solidFill>
                <a:highlight>
                  <a:srgbClr val="FFFFFF"/>
                </a:highlight>
                <a:latin typeface="Nunito"/>
                <a:ea typeface="Nunito"/>
                <a:cs typeface="Nunito"/>
                <a:sym typeface="Nunito"/>
              </a:rPr>
              <a:t>In word embeddings, every word is represented as an n-dimensional dense vector. The words that are similar will have similar vector.</a:t>
            </a:r>
            <a:endParaRPr sz="1350">
              <a:solidFill>
                <a:srgbClr val="000000"/>
              </a:solidFill>
              <a:highlight>
                <a:srgbClr val="FFFFFF"/>
              </a:highlight>
              <a:latin typeface="Nunito"/>
              <a:ea typeface="Nunito"/>
              <a:cs typeface="Nunito"/>
              <a:sym typeface="Nunito"/>
            </a:endParaRPr>
          </a:p>
          <a:p>
            <a:pPr indent="0" lvl="0" marL="457200" rtl="0" algn="l">
              <a:spcBef>
                <a:spcPts val="1600"/>
              </a:spcBef>
              <a:spcAft>
                <a:spcPts val="0"/>
              </a:spcAft>
              <a:buNone/>
            </a:pPr>
            <a:r>
              <a:t/>
            </a:r>
            <a:endParaRPr sz="1350">
              <a:solidFill>
                <a:srgbClr val="000000"/>
              </a:solidFill>
              <a:highlight>
                <a:srgbClr val="FFFFFF"/>
              </a:highlight>
              <a:latin typeface="Nunito"/>
              <a:ea typeface="Nunito"/>
              <a:cs typeface="Nunito"/>
              <a:sym typeface="Nunito"/>
            </a:endParaRPr>
          </a:p>
          <a:p>
            <a:pPr indent="0" lvl="0" marL="0" rtl="0" algn="l">
              <a:spcBef>
                <a:spcPts val="1600"/>
              </a:spcBef>
              <a:spcAft>
                <a:spcPts val="0"/>
              </a:spcAft>
              <a:buNone/>
            </a:pPr>
            <a:r>
              <a:t/>
            </a:r>
            <a:endParaRPr sz="1350">
              <a:solidFill>
                <a:srgbClr val="000000"/>
              </a:solidFill>
              <a:highlight>
                <a:srgbClr val="FFFFFF"/>
              </a:highlight>
              <a:latin typeface="Nunito"/>
              <a:ea typeface="Nunito"/>
              <a:cs typeface="Nunito"/>
              <a:sym typeface="Nunito"/>
            </a:endParaRPr>
          </a:p>
          <a:p>
            <a:pPr indent="0" lvl="0" marL="0" rtl="0" algn="l">
              <a:spcBef>
                <a:spcPts val="1600"/>
              </a:spcBef>
              <a:spcAft>
                <a:spcPts val="1600"/>
              </a:spcAft>
              <a:buNone/>
            </a:pPr>
            <a:r>
              <a:t/>
            </a:r>
            <a:endParaRPr sz="1350">
              <a:solidFill>
                <a:srgbClr val="000000"/>
              </a:solidFill>
              <a:highlight>
                <a:srgbClr val="FFFFFF"/>
              </a:highlight>
              <a:latin typeface="Nunito"/>
              <a:ea typeface="Nunito"/>
              <a:cs typeface="Nunito"/>
              <a:sym typeface="Nunito"/>
            </a:endParaRPr>
          </a:p>
        </p:txBody>
      </p:sp>
      <p:pic>
        <p:nvPicPr>
          <p:cNvPr id="140" name="Google Shape;140;p20"/>
          <p:cNvPicPr preferRelativeResize="0"/>
          <p:nvPr/>
        </p:nvPicPr>
        <p:blipFill>
          <a:blip r:embed="rId3">
            <a:alphaModFix/>
          </a:blip>
          <a:stretch>
            <a:fillRect/>
          </a:stretch>
        </p:blipFill>
        <p:spPr>
          <a:xfrm>
            <a:off x="205575" y="3228025"/>
            <a:ext cx="4818875" cy="1111850"/>
          </a:xfrm>
          <a:prstGeom prst="rect">
            <a:avLst/>
          </a:prstGeom>
          <a:noFill/>
          <a:ln cap="flat" cmpd="sng" w="19050">
            <a:solidFill>
              <a:schemeClr val="dk2"/>
            </a:solidFill>
            <a:prstDash val="solid"/>
            <a:round/>
            <a:headEnd len="sm" w="sm" type="none"/>
            <a:tailEnd len="sm" w="sm" type="none"/>
          </a:ln>
        </p:spPr>
      </p:pic>
      <p:sp>
        <p:nvSpPr>
          <p:cNvPr id="141" name="Google Shape;141;p20"/>
          <p:cNvSpPr txBox="1"/>
          <p:nvPr/>
        </p:nvSpPr>
        <p:spPr>
          <a:xfrm>
            <a:off x="5274475" y="2893225"/>
            <a:ext cx="3583800" cy="19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242729"/>
                </a:solidFill>
                <a:latin typeface="Nunito"/>
                <a:ea typeface="Nunito"/>
                <a:cs typeface="Nunito"/>
                <a:sym typeface="Nunito"/>
              </a:rPr>
              <a:t>fit_on_texts</a:t>
            </a:r>
            <a:r>
              <a:rPr lang="en" sz="1150">
                <a:solidFill>
                  <a:srgbClr val="242729"/>
                </a:solidFill>
                <a:highlight>
                  <a:srgbClr val="FFFFFF"/>
                </a:highlight>
                <a:latin typeface="Nunito"/>
                <a:ea typeface="Nunito"/>
                <a:cs typeface="Nunito"/>
                <a:sym typeface="Nunito"/>
              </a:rPr>
              <a:t> </a:t>
            </a:r>
            <a:r>
              <a:rPr lang="en" sz="1150">
                <a:solidFill>
                  <a:srgbClr val="242729"/>
                </a:solidFill>
                <a:highlight>
                  <a:srgbClr val="FFFFFF"/>
                </a:highlight>
                <a:latin typeface="Nunito"/>
                <a:ea typeface="Nunito"/>
                <a:cs typeface="Nunito"/>
                <a:sym typeface="Nunito"/>
              </a:rPr>
              <a:t>- Updates internal vocabulary based on a list of texts. </a:t>
            </a:r>
            <a:endParaRPr sz="1150">
              <a:solidFill>
                <a:srgbClr val="242729"/>
              </a:solidFill>
              <a:highlight>
                <a:srgbClr val="FFFFFF"/>
              </a:highlight>
              <a:latin typeface="Nunito"/>
              <a:ea typeface="Nunito"/>
              <a:cs typeface="Nunito"/>
              <a:sym typeface="Nunito"/>
            </a:endParaRPr>
          </a:p>
          <a:p>
            <a:pPr indent="0" lvl="0" marL="0" rtl="0" algn="l">
              <a:spcBef>
                <a:spcPts val="0"/>
              </a:spcBef>
              <a:spcAft>
                <a:spcPts val="0"/>
              </a:spcAft>
              <a:buNone/>
            </a:pPr>
            <a:r>
              <a:rPr lang="en" sz="1150">
                <a:solidFill>
                  <a:srgbClr val="242729"/>
                </a:solidFill>
                <a:highlight>
                  <a:srgbClr val="FFFFFF"/>
                </a:highlight>
                <a:latin typeface="Nunito"/>
                <a:ea typeface="Nunito"/>
                <a:cs typeface="Nunito"/>
                <a:sym typeface="Nunito"/>
              </a:rPr>
              <a:t>It creates the vocabulary index based on word frequency.</a:t>
            </a:r>
            <a:endParaRPr sz="1150">
              <a:solidFill>
                <a:srgbClr val="242729"/>
              </a:solidFill>
              <a:highlight>
                <a:srgbClr val="FFFFFF"/>
              </a:highlight>
              <a:latin typeface="Nunito"/>
              <a:ea typeface="Nunito"/>
              <a:cs typeface="Nunito"/>
              <a:sym typeface="Nunito"/>
            </a:endParaRPr>
          </a:p>
          <a:p>
            <a:pPr indent="0" lvl="0" marL="0" rtl="0" algn="l">
              <a:spcBef>
                <a:spcPts val="0"/>
              </a:spcBef>
              <a:spcAft>
                <a:spcPts val="0"/>
              </a:spcAft>
              <a:buNone/>
            </a:pPr>
            <a:r>
              <a:rPr b="1" lang="en" sz="1000">
                <a:solidFill>
                  <a:srgbClr val="242729"/>
                </a:solidFill>
                <a:latin typeface="Nunito"/>
                <a:ea typeface="Nunito"/>
                <a:cs typeface="Nunito"/>
                <a:sym typeface="Nunito"/>
              </a:rPr>
              <a:t>texts_to_sequences</a:t>
            </a:r>
            <a:r>
              <a:rPr b="1" lang="en" sz="1150">
                <a:solidFill>
                  <a:srgbClr val="242729"/>
                </a:solidFill>
                <a:highlight>
                  <a:srgbClr val="FFFFFF"/>
                </a:highlight>
                <a:latin typeface="Nunito"/>
                <a:ea typeface="Nunito"/>
                <a:cs typeface="Nunito"/>
                <a:sym typeface="Nunito"/>
              </a:rPr>
              <a:t> </a:t>
            </a:r>
            <a:r>
              <a:rPr lang="en" sz="1150">
                <a:solidFill>
                  <a:srgbClr val="242729"/>
                </a:solidFill>
                <a:highlight>
                  <a:srgbClr val="FFFFFF"/>
                </a:highlight>
                <a:latin typeface="Nunito"/>
                <a:ea typeface="Nunito"/>
                <a:cs typeface="Nunito"/>
                <a:sym typeface="Nunito"/>
              </a:rPr>
              <a:t>- Transforms each text in texts to a sequence of integers. So it basically takes each word in the text and replaces it with its corresponding integer value from the </a:t>
            </a:r>
            <a:r>
              <a:rPr lang="en" sz="1000">
                <a:solidFill>
                  <a:srgbClr val="242729"/>
                </a:solidFill>
                <a:latin typeface="Nunito"/>
                <a:ea typeface="Nunito"/>
                <a:cs typeface="Nunito"/>
                <a:sym typeface="Nunito"/>
              </a:rPr>
              <a:t>word_index</a:t>
            </a:r>
            <a:r>
              <a:rPr lang="en" sz="1150">
                <a:solidFill>
                  <a:srgbClr val="242729"/>
                </a:solidFill>
                <a:highlight>
                  <a:srgbClr val="FFFFFF"/>
                </a:highlight>
                <a:latin typeface="Nunito"/>
                <a:ea typeface="Nunito"/>
                <a:cs typeface="Nunito"/>
                <a:sym typeface="Nunito"/>
              </a:rPr>
              <a:t> dictionary.</a:t>
            </a:r>
            <a:endParaRPr sz="1150">
              <a:solidFill>
                <a:srgbClr val="242729"/>
              </a:solidFill>
              <a:highlight>
                <a:srgbClr val="FFFFFF"/>
              </a:highlight>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414325" y="568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Overcoming Class Imbalance</a:t>
            </a:r>
            <a:endParaRPr/>
          </a:p>
        </p:txBody>
      </p:sp>
      <p:pic>
        <p:nvPicPr>
          <p:cNvPr id="147" name="Google Shape;147;p21"/>
          <p:cNvPicPr preferRelativeResize="0"/>
          <p:nvPr/>
        </p:nvPicPr>
        <p:blipFill rotWithShape="1">
          <a:blip r:embed="rId3">
            <a:alphaModFix/>
          </a:blip>
          <a:srcRect b="33989" l="0" r="19198" t="0"/>
          <a:stretch/>
        </p:blipFill>
        <p:spPr>
          <a:xfrm>
            <a:off x="1325375" y="2067100"/>
            <a:ext cx="5985701" cy="727450"/>
          </a:xfrm>
          <a:prstGeom prst="rect">
            <a:avLst/>
          </a:prstGeom>
          <a:noFill/>
          <a:ln cap="flat" cmpd="sng" w="19050">
            <a:solidFill>
              <a:schemeClr val="dk2"/>
            </a:solidFill>
            <a:prstDash val="solid"/>
            <a:round/>
            <a:headEnd len="sm" w="sm" type="none"/>
            <a:tailEnd len="sm" w="sm" type="none"/>
          </a:ln>
        </p:spPr>
      </p:pic>
      <p:pic>
        <p:nvPicPr>
          <p:cNvPr id="148" name="Google Shape;148;p21"/>
          <p:cNvPicPr preferRelativeResize="0"/>
          <p:nvPr/>
        </p:nvPicPr>
        <p:blipFill>
          <a:blip r:embed="rId4">
            <a:alphaModFix/>
          </a:blip>
          <a:stretch>
            <a:fillRect/>
          </a:stretch>
        </p:blipFill>
        <p:spPr>
          <a:xfrm>
            <a:off x="4443560" y="3237725"/>
            <a:ext cx="1298665" cy="777063"/>
          </a:xfrm>
          <a:prstGeom prst="rect">
            <a:avLst/>
          </a:prstGeom>
          <a:noFill/>
          <a:ln cap="flat" cmpd="sng" w="19050">
            <a:solidFill>
              <a:schemeClr val="dk2"/>
            </a:solidFill>
            <a:prstDash val="solid"/>
            <a:round/>
            <a:headEnd len="sm" w="sm" type="none"/>
            <a:tailEnd len="sm" w="sm" type="none"/>
          </a:ln>
        </p:spPr>
      </p:pic>
      <p:pic>
        <p:nvPicPr>
          <p:cNvPr id="149" name="Google Shape;149;p21"/>
          <p:cNvPicPr preferRelativeResize="0"/>
          <p:nvPr/>
        </p:nvPicPr>
        <p:blipFill>
          <a:blip r:embed="rId5">
            <a:alphaModFix/>
          </a:blip>
          <a:stretch>
            <a:fillRect/>
          </a:stretch>
        </p:blipFill>
        <p:spPr>
          <a:xfrm>
            <a:off x="6504225" y="3237701"/>
            <a:ext cx="1362298" cy="777075"/>
          </a:xfrm>
          <a:prstGeom prst="rect">
            <a:avLst/>
          </a:prstGeom>
          <a:noFill/>
          <a:ln cap="flat" cmpd="sng" w="19050">
            <a:solidFill>
              <a:schemeClr val="dk2"/>
            </a:solidFill>
            <a:prstDash val="solid"/>
            <a:round/>
            <a:headEnd len="sm" w="sm" type="none"/>
            <a:tailEnd len="sm" w="sm" type="none"/>
          </a:ln>
        </p:spPr>
      </p:pic>
      <p:pic>
        <p:nvPicPr>
          <p:cNvPr id="150" name="Google Shape;150;p21"/>
          <p:cNvPicPr preferRelativeResize="0"/>
          <p:nvPr/>
        </p:nvPicPr>
        <p:blipFill rotWithShape="1">
          <a:blip r:embed="rId6">
            <a:alphaModFix/>
          </a:blip>
          <a:srcRect b="10134" l="0" r="0" t="15621"/>
          <a:stretch/>
        </p:blipFill>
        <p:spPr>
          <a:xfrm>
            <a:off x="5011575" y="4462285"/>
            <a:ext cx="2451900" cy="577190"/>
          </a:xfrm>
          <a:prstGeom prst="rect">
            <a:avLst/>
          </a:prstGeom>
          <a:noFill/>
          <a:ln cap="flat" cmpd="sng" w="19050">
            <a:solidFill>
              <a:schemeClr val="dk2"/>
            </a:solidFill>
            <a:prstDash val="solid"/>
            <a:round/>
            <a:headEnd len="sm" w="sm" type="none"/>
            <a:tailEnd len="sm" w="sm" type="none"/>
          </a:ln>
        </p:spPr>
      </p:pic>
      <p:sp>
        <p:nvSpPr>
          <p:cNvPr id="151" name="Google Shape;151;p21"/>
          <p:cNvSpPr txBox="1"/>
          <p:nvPr/>
        </p:nvSpPr>
        <p:spPr>
          <a:xfrm>
            <a:off x="654775" y="1263375"/>
            <a:ext cx="7596300" cy="845400"/>
          </a:xfrm>
          <a:prstGeom prst="rect">
            <a:avLst/>
          </a:prstGeom>
          <a:noFill/>
          <a:ln>
            <a:noFill/>
          </a:ln>
        </p:spPr>
        <p:txBody>
          <a:bodyPr anchorCtr="0" anchor="t" bIns="91425" lIns="91425" spcFirstLastPara="1" rIns="91425" wrap="square" tIns="91425">
            <a:noAutofit/>
          </a:bodyPr>
          <a:lstStyle/>
          <a:p>
            <a:pPr indent="-314325" lvl="0" marL="457200" rtl="0" algn="l">
              <a:spcBef>
                <a:spcPts val="0"/>
              </a:spcBef>
              <a:spcAft>
                <a:spcPts val="0"/>
              </a:spcAft>
              <a:buClr>
                <a:srgbClr val="555555"/>
              </a:buClr>
              <a:buSzPts val="1350"/>
              <a:buFont typeface="Nunito"/>
              <a:buChar char="●"/>
            </a:pPr>
            <a:r>
              <a:rPr lang="en" sz="1350">
                <a:solidFill>
                  <a:srgbClr val="555555"/>
                </a:solidFill>
                <a:highlight>
                  <a:srgbClr val="FFFFFF"/>
                </a:highlight>
                <a:latin typeface="Nunito"/>
                <a:ea typeface="Nunito"/>
                <a:cs typeface="Nunito"/>
                <a:sym typeface="Nunito"/>
              </a:rPr>
              <a:t>Resampling involves creating a new transformed version of the training dataset in which the selected examples have a different class distribution.</a:t>
            </a:r>
            <a:endParaRPr sz="1350">
              <a:solidFill>
                <a:srgbClr val="555555"/>
              </a:solidFill>
              <a:highlight>
                <a:srgbClr val="FFFFFF"/>
              </a:highlight>
              <a:latin typeface="Nunito"/>
              <a:ea typeface="Nunito"/>
              <a:cs typeface="Nunito"/>
              <a:sym typeface="Nunito"/>
            </a:endParaRPr>
          </a:p>
          <a:p>
            <a:pPr indent="-314325" lvl="0" marL="457200" rtl="0" algn="l">
              <a:spcBef>
                <a:spcPts val="0"/>
              </a:spcBef>
              <a:spcAft>
                <a:spcPts val="0"/>
              </a:spcAft>
              <a:buClr>
                <a:srgbClr val="555555"/>
              </a:buClr>
              <a:buSzPts val="1350"/>
              <a:buChar char="●"/>
            </a:pPr>
            <a:r>
              <a:rPr b="1" lang="en" sz="1350">
                <a:solidFill>
                  <a:srgbClr val="555555"/>
                </a:solidFill>
                <a:highlight>
                  <a:srgbClr val="FFFFFF"/>
                </a:highlight>
                <a:latin typeface="Nunito"/>
                <a:ea typeface="Nunito"/>
                <a:cs typeface="Nunito"/>
                <a:sym typeface="Nunito"/>
              </a:rPr>
              <a:t>Random Oversampling</a:t>
            </a:r>
            <a:r>
              <a:rPr lang="en" sz="1350">
                <a:solidFill>
                  <a:srgbClr val="555555"/>
                </a:solidFill>
                <a:highlight>
                  <a:srgbClr val="FFFFFF"/>
                </a:highlight>
                <a:latin typeface="Nunito"/>
                <a:ea typeface="Nunito"/>
                <a:cs typeface="Nunito"/>
                <a:sym typeface="Nunito"/>
              </a:rPr>
              <a:t> randomly duplicate examples in the minority class</a:t>
            </a:r>
            <a:endParaRPr sz="1350">
              <a:solidFill>
                <a:srgbClr val="555555"/>
              </a:solidFill>
              <a:highlight>
                <a:srgbClr val="FFFFFF"/>
              </a:highlight>
              <a:latin typeface="Nunito"/>
              <a:ea typeface="Nunito"/>
              <a:cs typeface="Nunito"/>
              <a:sym typeface="Nunito"/>
            </a:endParaRPr>
          </a:p>
        </p:txBody>
      </p:sp>
      <p:sp>
        <p:nvSpPr>
          <p:cNvPr id="152" name="Google Shape;152;p21"/>
          <p:cNvSpPr txBox="1"/>
          <p:nvPr/>
        </p:nvSpPr>
        <p:spPr>
          <a:xfrm>
            <a:off x="4109325" y="2902275"/>
            <a:ext cx="2451900" cy="2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Nunito"/>
                <a:ea typeface="Nunito"/>
                <a:cs typeface="Nunito"/>
                <a:sym typeface="Nunito"/>
              </a:rPr>
              <a:t>Before Oversampling</a:t>
            </a:r>
            <a:endParaRPr b="1">
              <a:latin typeface="Nunito"/>
              <a:ea typeface="Nunito"/>
              <a:cs typeface="Nunito"/>
              <a:sym typeface="Nunito"/>
            </a:endParaRPr>
          </a:p>
        </p:txBody>
      </p:sp>
      <p:sp>
        <p:nvSpPr>
          <p:cNvPr id="153" name="Google Shape;153;p21"/>
          <p:cNvSpPr txBox="1"/>
          <p:nvPr/>
        </p:nvSpPr>
        <p:spPr>
          <a:xfrm>
            <a:off x="6260675" y="2921000"/>
            <a:ext cx="2451900" cy="2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latin typeface="Nunito"/>
                <a:ea typeface="Nunito"/>
                <a:cs typeface="Nunito"/>
                <a:sym typeface="Nunito"/>
              </a:rPr>
              <a:t>After Oversampling</a:t>
            </a:r>
            <a:endParaRPr b="1">
              <a:latin typeface="Nunito"/>
              <a:ea typeface="Nunito"/>
              <a:cs typeface="Nunito"/>
              <a:sym typeface="Nunito"/>
            </a:endParaRPr>
          </a:p>
        </p:txBody>
      </p:sp>
      <p:sp>
        <p:nvSpPr>
          <p:cNvPr id="154" name="Google Shape;154;p21"/>
          <p:cNvSpPr txBox="1"/>
          <p:nvPr/>
        </p:nvSpPr>
        <p:spPr>
          <a:xfrm>
            <a:off x="4639500" y="4108150"/>
            <a:ext cx="31533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      </a:t>
            </a:r>
            <a:r>
              <a:rPr b="1" lang="en">
                <a:latin typeface="Nunito"/>
                <a:ea typeface="Nunito"/>
                <a:cs typeface="Nunito"/>
                <a:sym typeface="Nunito"/>
              </a:rPr>
              <a:t>Class Count After Oversampling</a:t>
            </a:r>
            <a:endParaRPr b="1">
              <a:latin typeface="Nunito"/>
              <a:ea typeface="Nunito"/>
              <a:cs typeface="Nunito"/>
              <a:sym typeface="Nunito"/>
            </a:endParaRPr>
          </a:p>
        </p:txBody>
      </p:sp>
      <p:pic>
        <p:nvPicPr>
          <p:cNvPr id="155" name="Google Shape;155;p21"/>
          <p:cNvPicPr preferRelativeResize="0"/>
          <p:nvPr/>
        </p:nvPicPr>
        <p:blipFill>
          <a:blip r:embed="rId7">
            <a:alphaModFix/>
          </a:blip>
          <a:stretch>
            <a:fillRect/>
          </a:stretch>
        </p:blipFill>
        <p:spPr>
          <a:xfrm>
            <a:off x="654775" y="2921000"/>
            <a:ext cx="3369076" cy="2099051"/>
          </a:xfrm>
          <a:prstGeom prst="rect">
            <a:avLst/>
          </a:prstGeom>
          <a:noFill/>
          <a:ln cap="flat" cmpd="sng" w="19050">
            <a:solidFill>
              <a:schemeClr val="dk2"/>
            </a:solidFill>
            <a:prstDash val="solid"/>
            <a:round/>
            <a:headEnd len="sm" w="sm" type="none"/>
            <a:tailEnd len="sm" w="sm" type="none"/>
          </a:ln>
        </p:spPr>
      </p:pic>
      <p:cxnSp>
        <p:nvCxnSpPr>
          <p:cNvPr id="156" name="Google Shape;156;p21"/>
          <p:cNvCxnSpPr/>
          <p:nvPr/>
        </p:nvCxnSpPr>
        <p:spPr>
          <a:xfrm flipH="1" rot="10800000">
            <a:off x="5813625" y="3626238"/>
            <a:ext cx="614400" cy="3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