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73" r:id="rId14"/>
    <p:sldId id="267" r:id="rId15"/>
    <p:sldId id="268" r:id="rId16"/>
    <p:sldId id="269" r:id="rId17"/>
    <p:sldId id="270" r:id="rId18"/>
    <p:sldId id="272" r:id="rId19"/>
    <p:sldId id="271"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7" autoAdjust="0"/>
    <p:restoredTop sz="94660"/>
  </p:normalViewPr>
  <p:slideViewPr>
    <p:cSldViewPr snapToGrid="0">
      <p:cViewPr varScale="1">
        <p:scale>
          <a:sx n="65" d="100"/>
          <a:sy n="65" d="100"/>
        </p:scale>
        <p:origin x="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407B0-33E7-43DD-92B0-62E620B5BC4D}"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FBDDD-851A-4282-B7EE-B25F60767A08}" type="slidenum">
              <a:rPr lang="en-IN" smtClean="0"/>
              <a:t>‹#›</a:t>
            </a:fld>
            <a:endParaRPr lang="en-IN"/>
          </a:p>
        </p:txBody>
      </p:sp>
    </p:spTree>
    <p:extLst>
      <p:ext uri="{BB962C8B-B14F-4D97-AF65-F5344CB8AC3E}">
        <p14:creationId xmlns:p14="http://schemas.microsoft.com/office/powerpoint/2010/main" val="363389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14</a:t>
            </a:fld>
            <a:endParaRPr lang="en-IN"/>
          </a:p>
        </p:txBody>
      </p:sp>
    </p:spTree>
    <p:extLst>
      <p:ext uri="{BB962C8B-B14F-4D97-AF65-F5344CB8AC3E}">
        <p14:creationId xmlns:p14="http://schemas.microsoft.com/office/powerpoint/2010/main" val="278096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16</a:t>
            </a:fld>
            <a:endParaRPr lang="en-IN"/>
          </a:p>
        </p:txBody>
      </p:sp>
    </p:spTree>
    <p:extLst>
      <p:ext uri="{BB962C8B-B14F-4D97-AF65-F5344CB8AC3E}">
        <p14:creationId xmlns:p14="http://schemas.microsoft.com/office/powerpoint/2010/main" val="246718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23</a:t>
            </a:fld>
            <a:endParaRPr lang="en-IN"/>
          </a:p>
        </p:txBody>
      </p:sp>
    </p:spTree>
    <p:extLst>
      <p:ext uri="{BB962C8B-B14F-4D97-AF65-F5344CB8AC3E}">
        <p14:creationId xmlns:p14="http://schemas.microsoft.com/office/powerpoint/2010/main" val="304797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76A5-D015-8042-2EA4-7F81D12AED24}"/>
              </a:ext>
            </a:extLst>
          </p:cNvPr>
          <p:cNvSpPr>
            <a:spLocks noGrp="1"/>
          </p:cNvSpPr>
          <p:nvPr>
            <p:ph type="ctrTitle"/>
          </p:nvPr>
        </p:nvSpPr>
        <p:spPr>
          <a:xfrm>
            <a:off x="1507067" y="1030777"/>
            <a:ext cx="6668746" cy="3702588"/>
          </a:xfrm>
        </p:spPr>
        <p:txBody>
          <a:bodyPr/>
          <a:lstStyle/>
          <a:p>
            <a:r>
              <a:rPr lang="en-US" sz="40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GROUP 5</a:t>
            </a:r>
            <a:br>
              <a:rPr lang="en-US" sz="40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r>
              <a:rPr lang="en-US" sz="40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US" sz="4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AIR QUALITY ANALYSIS AND PREDICTION IN TAMIL NADU</a:t>
            </a:r>
            <a:br>
              <a:rPr lang="en-US" sz="4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4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r>
              <a:rPr lang="en-US" sz="40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GAYATHRI T </a:t>
            </a:r>
            <a:endParaRPr lang="en-IN" dirty="0">
              <a:solidFill>
                <a:srgbClr val="00B0F0"/>
              </a:solidFill>
            </a:endParaRPr>
          </a:p>
        </p:txBody>
      </p:sp>
    </p:spTree>
    <p:extLst>
      <p:ext uri="{BB962C8B-B14F-4D97-AF65-F5344CB8AC3E}">
        <p14:creationId xmlns:p14="http://schemas.microsoft.com/office/powerpoint/2010/main" val="378087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5724-A83C-59C0-F41F-4D5B6BF47BB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E9D2B89-CBBD-AFAC-2041-9535E8F6C9BD}"/>
              </a:ext>
            </a:extLst>
          </p:cNvPr>
          <p:cNvPicPr>
            <a:picLocks noGrp="1" noChangeAspect="1"/>
          </p:cNvPicPr>
          <p:nvPr>
            <p:ph idx="1"/>
          </p:nvPr>
        </p:nvPicPr>
        <p:blipFill>
          <a:blip r:embed="rId2"/>
          <a:stretch>
            <a:fillRect/>
          </a:stretch>
        </p:blipFill>
        <p:spPr>
          <a:xfrm>
            <a:off x="677863" y="0"/>
            <a:ext cx="8596312" cy="6858000"/>
          </a:xfrm>
          <a:prstGeom prst="rect">
            <a:avLst/>
          </a:prstGeom>
        </p:spPr>
      </p:pic>
    </p:spTree>
    <p:extLst>
      <p:ext uri="{BB962C8B-B14F-4D97-AF65-F5344CB8AC3E}">
        <p14:creationId xmlns:p14="http://schemas.microsoft.com/office/powerpoint/2010/main" val="37486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333B-7391-7427-1850-3EEA1649376B}"/>
              </a:ext>
            </a:extLst>
          </p:cNvPr>
          <p:cNvSpPr>
            <a:spLocks noGrp="1"/>
          </p:cNvSpPr>
          <p:nvPr>
            <p:ph type="title"/>
          </p:nvPr>
        </p:nvSpPr>
        <p:spPr>
          <a:xfrm>
            <a:off x="1430215" y="609600"/>
            <a:ext cx="7843786" cy="527538"/>
          </a:xfrm>
        </p:spPr>
        <p:txBody>
          <a:bodyPr>
            <a:normAutofit fontScale="90000"/>
          </a:bodyPr>
          <a:lstStyle/>
          <a:p>
            <a:r>
              <a:rPr lang="en-US" dirty="0"/>
              <a:t>AVERAGE FOR SO2,NO2,RSPM/PM10</a:t>
            </a:r>
            <a:endParaRPr lang="en-IN" dirty="0"/>
          </a:p>
        </p:txBody>
      </p:sp>
      <p:pic>
        <p:nvPicPr>
          <p:cNvPr id="4" name="Content Placeholder 3">
            <a:extLst>
              <a:ext uri="{FF2B5EF4-FFF2-40B4-BE49-F238E27FC236}">
                <a16:creationId xmlns:a16="http://schemas.microsoft.com/office/drawing/2014/main" id="{249882CD-F9EC-2CC7-17F5-67EC637FAFF5}"/>
              </a:ext>
            </a:extLst>
          </p:cNvPr>
          <p:cNvPicPr>
            <a:picLocks noGrp="1" noChangeAspect="1"/>
          </p:cNvPicPr>
          <p:nvPr>
            <p:ph idx="1"/>
          </p:nvPr>
        </p:nvPicPr>
        <p:blipFill>
          <a:blip r:embed="rId2"/>
          <a:stretch>
            <a:fillRect/>
          </a:stretch>
        </p:blipFill>
        <p:spPr>
          <a:xfrm>
            <a:off x="93784" y="2344614"/>
            <a:ext cx="10773508" cy="3563815"/>
          </a:xfrm>
          <a:prstGeom prst="rect">
            <a:avLst/>
          </a:prstGeom>
        </p:spPr>
      </p:pic>
    </p:spTree>
    <p:extLst>
      <p:ext uri="{BB962C8B-B14F-4D97-AF65-F5344CB8AC3E}">
        <p14:creationId xmlns:p14="http://schemas.microsoft.com/office/powerpoint/2010/main" val="337255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E2D4-00AC-6DCF-B52E-A09ED98845C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8B0DBB5-01C7-5BA4-6CDF-266AE8FCCFF8}"/>
              </a:ext>
            </a:extLst>
          </p:cNvPr>
          <p:cNvPicPr>
            <a:picLocks noGrp="1" noChangeAspect="1"/>
          </p:cNvPicPr>
          <p:nvPr>
            <p:ph idx="1"/>
          </p:nvPr>
        </p:nvPicPr>
        <p:blipFill>
          <a:blip r:embed="rId2"/>
          <a:stretch>
            <a:fillRect/>
          </a:stretch>
        </p:blipFill>
        <p:spPr>
          <a:xfrm>
            <a:off x="677334" y="-166256"/>
            <a:ext cx="10837332" cy="7024255"/>
          </a:xfrm>
          <a:prstGeom prst="rect">
            <a:avLst/>
          </a:prstGeom>
        </p:spPr>
      </p:pic>
    </p:spTree>
    <p:extLst>
      <p:ext uri="{BB962C8B-B14F-4D97-AF65-F5344CB8AC3E}">
        <p14:creationId xmlns:p14="http://schemas.microsoft.com/office/powerpoint/2010/main" val="92744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7EA0-A5D8-CF82-C9A5-7DC2215A95EF}"/>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Correlation: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CF5E43-195E-BBC0-84B2-31DA1EBB602A}"/>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is a statistical measure that indicates the extent to which two or more variables fluctuate in relation to each other.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describes the relationship between variables. It can be described as either strong or weak, and as either positive or negative.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052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73AC-CC73-2CF7-9037-E3163F6FF4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1AE083E-EA67-8203-D8E7-79613EAAC3FB}"/>
              </a:ext>
            </a:extLst>
          </p:cNvPr>
          <p:cNvPicPr>
            <a:picLocks noGrp="1" noChangeAspect="1"/>
          </p:cNvPicPr>
          <p:nvPr>
            <p:ph idx="1"/>
          </p:nvPr>
        </p:nvPicPr>
        <p:blipFill>
          <a:blip r:embed="rId3"/>
          <a:stretch>
            <a:fillRect/>
          </a:stretch>
        </p:blipFill>
        <p:spPr>
          <a:xfrm>
            <a:off x="187569" y="-14493"/>
            <a:ext cx="11566627" cy="6708370"/>
          </a:xfrm>
          <a:prstGeom prst="rect">
            <a:avLst/>
          </a:prstGeom>
        </p:spPr>
      </p:pic>
    </p:spTree>
    <p:extLst>
      <p:ext uri="{BB962C8B-B14F-4D97-AF65-F5344CB8AC3E}">
        <p14:creationId xmlns:p14="http://schemas.microsoft.com/office/powerpoint/2010/main" val="213971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9B1A-B215-4562-DAC8-5AD230D9CB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CEB655-E40C-2312-9197-DFAE22925790}"/>
              </a:ext>
            </a:extLst>
          </p:cNvPr>
          <p:cNvPicPr>
            <a:picLocks noGrp="1" noChangeAspect="1"/>
          </p:cNvPicPr>
          <p:nvPr>
            <p:ph idx="1"/>
          </p:nvPr>
        </p:nvPicPr>
        <p:blipFill>
          <a:blip r:embed="rId2"/>
          <a:stretch>
            <a:fillRect/>
          </a:stretch>
        </p:blipFill>
        <p:spPr>
          <a:xfrm>
            <a:off x="315885" y="0"/>
            <a:ext cx="10706792" cy="6858000"/>
          </a:xfrm>
        </p:spPr>
      </p:pic>
    </p:spTree>
    <p:extLst>
      <p:ext uri="{BB962C8B-B14F-4D97-AF65-F5344CB8AC3E}">
        <p14:creationId xmlns:p14="http://schemas.microsoft.com/office/powerpoint/2010/main" val="2836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041-B1EE-C61C-FFF8-28BD45A42EDF}"/>
              </a:ext>
            </a:extLst>
          </p:cNvPr>
          <p:cNvSpPr>
            <a:spLocks noGrp="1"/>
          </p:cNvSpPr>
          <p:nvPr>
            <p:ph type="title"/>
          </p:nvPr>
        </p:nvSpPr>
        <p:spPr>
          <a:xfrm>
            <a:off x="677333" y="609600"/>
            <a:ext cx="8632921" cy="1302327"/>
          </a:xfrm>
        </p:spPr>
        <p:txBody>
          <a:bodyPr/>
          <a:lstStyle/>
          <a:p>
            <a:endParaRPr lang="en-IN" dirty="0"/>
          </a:p>
        </p:txBody>
      </p:sp>
      <p:pic>
        <p:nvPicPr>
          <p:cNvPr id="5" name="Content Placeholder 4">
            <a:extLst>
              <a:ext uri="{FF2B5EF4-FFF2-40B4-BE49-F238E27FC236}">
                <a16:creationId xmlns:a16="http://schemas.microsoft.com/office/drawing/2014/main" id="{CA4487B3-F424-3268-8668-7CCCAC0C837F}"/>
              </a:ext>
            </a:extLst>
          </p:cNvPr>
          <p:cNvPicPr>
            <a:picLocks noGrp="1" noChangeAspect="1"/>
          </p:cNvPicPr>
          <p:nvPr>
            <p:ph idx="1"/>
          </p:nvPr>
        </p:nvPicPr>
        <p:blipFill>
          <a:blip r:embed="rId3"/>
          <a:stretch>
            <a:fillRect/>
          </a:stretch>
        </p:blipFill>
        <p:spPr>
          <a:xfrm>
            <a:off x="199505" y="0"/>
            <a:ext cx="10640291" cy="6858000"/>
          </a:xfrm>
        </p:spPr>
      </p:pic>
    </p:spTree>
    <p:extLst>
      <p:ext uri="{BB962C8B-B14F-4D97-AF65-F5344CB8AC3E}">
        <p14:creationId xmlns:p14="http://schemas.microsoft.com/office/powerpoint/2010/main" val="198917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CDA2-7AC8-D898-3B50-6B7B0E2E2FE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635C017-072C-8B26-1ED6-77BEAC7D8F5B}"/>
              </a:ext>
            </a:extLst>
          </p:cNvPr>
          <p:cNvPicPr>
            <a:picLocks noGrp="1" noChangeAspect="1"/>
          </p:cNvPicPr>
          <p:nvPr>
            <p:ph idx="1"/>
          </p:nvPr>
        </p:nvPicPr>
        <p:blipFill>
          <a:blip r:embed="rId2"/>
          <a:stretch>
            <a:fillRect/>
          </a:stretch>
        </p:blipFill>
        <p:spPr>
          <a:xfrm>
            <a:off x="216132" y="-166254"/>
            <a:ext cx="11298534" cy="7024254"/>
          </a:xfrm>
          <a:prstGeom prst="rect">
            <a:avLst/>
          </a:prstGeom>
        </p:spPr>
      </p:pic>
    </p:spTree>
    <p:extLst>
      <p:ext uri="{BB962C8B-B14F-4D97-AF65-F5344CB8AC3E}">
        <p14:creationId xmlns:p14="http://schemas.microsoft.com/office/powerpoint/2010/main" val="224343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AD60-8E40-BFD9-2092-FCB275E64DA6}"/>
              </a:ext>
            </a:extLst>
          </p:cNvPr>
          <p:cNvSpPr>
            <a:spLocks noGrp="1"/>
          </p:cNvSpPr>
          <p:nvPr>
            <p:ph type="title"/>
          </p:nvPr>
        </p:nvSpPr>
        <p:spPr/>
        <p:txBody>
          <a:bodyPr/>
          <a:lstStyle/>
          <a:p>
            <a:r>
              <a:rPr lang="en-IN" sz="3600" b="1" kern="1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Missingno</a:t>
            </a:r>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6AAEA2-6959-14FF-6B06-C77A34C46218}"/>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"missing no" is a Python library used for visualizing and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missing data in a dataset.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provides various visualization tools to quickly understand and identify missing values in your data, allowing you to make informed decisions on how to handle or impute missing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077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7F6A-5AA9-E356-226C-A1ADC8223D6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CC0077C-FE1B-3AF0-AC4E-6AFFC6337EB7}"/>
              </a:ext>
            </a:extLst>
          </p:cNvPr>
          <p:cNvPicPr>
            <a:picLocks noGrp="1" noChangeAspect="1"/>
          </p:cNvPicPr>
          <p:nvPr>
            <p:ph idx="1"/>
          </p:nvPr>
        </p:nvPicPr>
        <p:blipFill>
          <a:blip r:embed="rId2"/>
          <a:stretch>
            <a:fillRect/>
          </a:stretch>
        </p:blipFill>
        <p:spPr>
          <a:xfrm>
            <a:off x="0" y="0"/>
            <a:ext cx="11338560" cy="6042025"/>
          </a:xfrm>
          <a:prstGeom prst="rect">
            <a:avLst/>
          </a:prstGeom>
        </p:spPr>
      </p:pic>
    </p:spTree>
    <p:extLst>
      <p:ext uri="{BB962C8B-B14F-4D97-AF65-F5344CB8AC3E}">
        <p14:creationId xmlns:p14="http://schemas.microsoft.com/office/powerpoint/2010/main" val="186398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D0C9-F318-E9FF-CCCE-CCEB62525ED0}"/>
              </a:ext>
            </a:extLst>
          </p:cNvPr>
          <p:cNvSpPr>
            <a:spLocks noGrp="1"/>
          </p:cNvSpPr>
          <p:nvPr>
            <p:ph type="title"/>
          </p:nvPr>
        </p:nvSpPr>
        <p:spPr/>
        <p:txBody>
          <a:bodyPr/>
          <a:lstStyle/>
          <a:p>
            <a:r>
              <a:rPr lang="en-US" dirty="0">
                <a:solidFill>
                  <a:srgbClr val="002060"/>
                </a:solidFill>
              </a:rPr>
              <a:t>INTRODUCTION</a:t>
            </a:r>
            <a:endParaRPr lang="en-IN" dirty="0">
              <a:solidFill>
                <a:srgbClr val="002060"/>
              </a:solidFill>
            </a:endParaRPr>
          </a:p>
        </p:txBody>
      </p:sp>
      <p:sp>
        <p:nvSpPr>
          <p:cNvPr id="3" name="Content Placeholder 2">
            <a:extLst>
              <a:ext uri="{FF2B5EF4-FFF2-40B4-BE49-F238E27FC236}">
                <a16:creationId xmlns:a16="http://schemas.microsoft.com/office/drawing/2014/main" id="{AFBF9B50-4FE8-FE42-2AB7-59645DD6AB47}"/>
              </a:ext>
            </a:extLst>
          </p:cNvPr>
          <p:cNvSpPr>
            <a:spLocks noGrp="1"/>
          </p:cNvSpPr>
          <p:nvPr>
            <p:ph idx="1"/>
          </p:nvPr>
        </p:nvSpPr>
        <p:spPr>
          <a:xfrm>
            <a:off x="677334" y="1496291"/>
            <a:ext cx="8596668" cy="4545071"/>
          </a:xfrm>
        </p:spPr>
        <p:txBody>
          <a:bodyPr>
            <a:noAutofit/>
          </a:bodyPr>
          <a:lstStyle/>
          <a:p>
            <a:pPr marL="0" indent="0">
              <a:buNone/>
            </a:pPr>
            <a:r>
              <a:rPr lang="en-IN" sz="2400" kern="0" dirty="0">
                <a:solidFill>
                  <a:srgbClr val="000000"/>
                </a:solidFill>
                <a:effectLst/>
                <a:latin typeface="Times New Roman" panose="02020603050405020304" pitchFamily="18" charset="0"/>
                <a:ea typeface="Times New Roman" panose="02020603050405020304" pitchFamily="18" charset="0"/>
              </a:rPr>
              <a:t>Major concerns in industrial cities which experience air pollution, can be harmful not only for the environment but also for human health. Due to this urban resident are more likely to live in less polluted neighbourhood to avoid the health impact of air pollution. Atmospheric pollution can be classified into three types based on the source mobile, stationery and area sources. Mobile sources are due to the motor vehicles, airplanes, locomotives and other engines and equipment that are able to move to different locations</a:t>
            </a:r>
          </a:p>
          <a:p>
            <a:endParaRPr lang="en-IN" sz="2400" kern="0" dirty="0">
              <a:solidFill>
                <a:srgbClr val="000000"/>
              </a:solidFill>
              <a:latin typeface="Times New Roman" panose="02020603050405020304" pitchFamily="18" charset="0"/>
            </a:endParaRPr>
          </a:p>
          <a:p>
            <a:endParaRPr lang="en-IN" sz="2400" kern="0" dirty="0">
              <a:solidFill>
                <a:srgbClr val="000000"/>
              </a:solidFill>
              <a:latin typeface="Times New Roman" panose="02020603050405020304" pitchFamily="18" charset="0"/>
            </a:endParaRPr>
          </a:p>
          <a:p>
            <a:endParaRPr lang="en-IN" sz="2400" kern="0" dirty="0">
              <a:solidFill>
                <a:srgbClr val="000000"/>
              </a:solidFill>
              <a:latin typeface="Times New Roman" panose="02020603050405020304" pitchFamily="18" charset="0"/>
            </a:endParaRPr>
          </a:p>
          <a:p>
            <a:pPr marL="0" indent="0">
              <a:buNone/>
            </a:pPr>
            <a:endParaRPr lang="en-IN" sz="2400" kern="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4090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52CB-69F4-86E8-4C27-164ACCA0C0A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37AFF85-692D-28E1-DAD6-017C2C6A2176}"/>
              </a:ext>
            </a:extLst>
          </p:cNvPr>
          <p:cNvPicPr>
            <a:picLocks noGrp="1" noChangeAspect="1"/>
          </p:cNvPicPr>
          <p:nvPr>
            <p:ph idx="1"/>
          </p:nvPr>
        </p:nvPicPr>
        <p:blipFill>
          <a:blip r:embed="rId2"/>
          <a:stretch>
            <a:fillRect/>
          </a:stretch>
        </p:blipFill>
        <p:spPr>
          <a:xfrm>
            <a:off x="-310342" y="116378"/>
            <a:ext cx="12502342" cy="4555374"/>
          </a:xfrm>
          <a:prstGeom prst="rect">
            <a:avLst/>
          </a:prstGeom>
        </p:spPr>
      </p:pic>
    </p:spTree>
    <p:extLst>
      <p:ext uri="{BB962C8B-B14F-4D97-AF65-F5344CB8AC3E}">
        <p14:creationId xmlns:p14="http://schemas.microsoft.com/office/powerpoint/2010/main" val="85779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56F0-25FB-E937-8280-A5F0C896B2C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02D631A-CEFA-023A-9265-71646A7D468D}"/>
              </a:ext>
            </a:extLst>
          </p:cNvPr>
          <p:cNvPicPr>
            <a:picLocks noGrp="1" noChangeAspect="1"/>
          </p:cNvPicPr>
          <p:nvPr>
            <p:ph idx="1"/>
          </p:nvPr>
        </p:nvPicPr>
        <p:blipFill>
          <a:blip r:embed="rId2"/>
          <a:stretch>
            <a:fillRect/>
          </a:stretch>
        </p:blipFill>
        <p:spPr>
          <a:xfrm>
            <a:off x="199505" y="199506"/>
            <a:ext cx="9908771" cy="5842520"/>
          </a:xfrm>
          <a:prstGeom prst="rect">
            <a:avLst/>
          </a:prstGeom>
        </p:spPr>
      </p:pic>
    </p:spTree>
    <p:extLst>
      <p:ext uri="{BB962C8B-B14F-4D97-AF65-F5344CB8AC3E}">
        <p14:creationId xmlns:p14="http://schemas.microsoft.com/office/powerpoint/2010/main" val="278105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5D4-00AE-850F-D0C5-F466DDD034B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EF12F32-A557-7EBA-EC6F-86287BFE666E}"/>
              </a:ext>
            </a:extLst>
          </p:cNvPr>
          <p:cNvPicPr>
            <a:picLocks noGrp="1" noChangeAspect="1"/>
          </p:cNvPicPr>
          <p:nvPr>
            <p:ph idx="1"/>
          </p:nvPr>
        </p:nvPicPr>
        <p:blipFill>
          <a:blip r:embed="rId2"/>
          <a:stretch>
            <a:fillRect/>
          </a:stretch>
        </p:blipFill>
        <p:spPr>
          <a:xfrm>
            <a:off x="0" y="349136"/>
            <a:ext cx="9127375" cy="5692890"/>
          </a:xfrm>
          <a:prstGeom prst="rect">
            <a:avLst/>
          </a:prstGeom>
        </p:spPr>
      </p:pic>
    </p:spTree>
    <p:extLst>
      <p:ext uri="{BB962C8B-B14F-4D97-AF65-F5344CB8AC3E}">
        <p14:creationId xmlns:p14="http://schemas.microsoft.com/office/powerpoint/2010/main" val="5060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0767-A851-7FCE-AD85-42AB78CE2E7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1A001A6-F9DF-C151-C776-CA9F676F32CF}"/>
              </a:ext>
            </a:extLst>
          </p:cNvPr>
          <p:cNvPicPr>
            <a:picLocks noGrp="1" noChangeAspect="1"/>
          </p:cNvPicPr>
          <p:nvPr>
            <p:ph idx="1"/>
          </p:nvPr>
        </p:nvPicPr>
        <p:blipFill>
          <a:blip r:embed="rId3"/>
          <a:stretch>
            <a:fillRect/>
          </a:stretch>
        </p:blipFill>
        <p:spPr>
          <a:xfrm>
            <a:off x="299259" y="0"/>
            <a:ext cx="9942022" cy="6533804"/>
          </a:xfrm>
          <a:prstGeom prst="rect">
            <a:avLst/>
          </a:prstGeom>
        </p:spPr>
      </p:pic>
    </p:spTree>
    <p:extLst>
      <p:ext uri="{BB962C8B-B14F-4D97-AF65-F5344CB8AC3E}">
        <p14:creationId xmlns:p14="http://schemas.microsoft.com/office/powerpoint/2010/main" val="161122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D2ED-CBCA-B253-422D-52B91E973D3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01C4A1-F25D-53A9-943D-D5F580466BE3}"/>
              </a:ext>
            </a:extLst>
          </p:cNvPr>
          <p:cNvPicPr>
            <a:picLocks noGrp="1" noChangeAspect="1"/>
          </p:cNvPicPr>
          <p:nvPr>
            <p:ph idx="1"/>
          </p:nvPr>
        </p:nvPicPr>
        <p:blipFill>
          <a:blip r:embed="rId2"/>
          <a:stretch>
            <a:fillRect/>
          </a:stretch>
        </p:blipFill>
        <p:spPr>
          <a:xfrm>
            <a:off x="0" y="-133004"/>
            <a:ext cx="10241279" cy="6381404"/>
          </a:xfrm>
          <a:prstGeom prst="rect">
            <a:avLst/>
          </a:prstGeom>
        </p:spPr>
      </p:pic>
    </p:spTree>
    <p:extLst>
      <p:ext uri="{BB962C8B-B14F-4D97-AF65-F5344CB8AC3E}">
        <p14:creationId xmlns:p14="http://schemas.microsoft.com/office/powerpoint/2010/main" val="276517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0C76D-D9D6-082B-C231-D51D2ED1FE49}"/>
              </a:ext>
            </a:extLst>
          </p:cNvPr>
          <p:cNvSpPr>
            <a:spLocks noGrp="1"/>
          </p:cNvSpPr>
          <p:nvPr>
            <p:ph idx="1"/>
          </p:nvPr>
        </p:nvSpPr>
        <p:spPr>
          <a:xfrm>
            <a:off x="548640" y="1158241"/>
            <a:ext cx="8725362" cy="4883122"/>
          </a:xfrm>
        </p:spPr>
        <p:txBody>
          <a:bodyPr>
            <a:normAutofit/>
          </a:bodyPr>
          <a:lstStyle/>
          <a:p>
            <a:pPr marL="0" indent="0">
              <a:buNone/>
            </a:pPr>
            <a:r>
              <a:rPr lang="en-IN" sz="2400" kern="0" dirty="0">
                <a:solidFill>
                  <a:srgbClr val="000000"/>
                </a:solidFill>
                <a:effectLst/>
                <a:latin typeface="Times New Roman" panose="02020603050405020304" pitchFamily="18" charset="0"/>
                <a:ea typeface="Times New Roman" panose="02020603050405020304" pitchFamily="18" charset="0"/>
              </a:rPr>
              <a:t>Stationary sources include foundries, fossil fuel burning, food processing plants, power plants, refineries and other industrial sources. Area sources is caused by certain local actions. Air pollution can be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caused due to the pollutants which are emitted directly from a source or which are not</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directly emitted as such. It can result in the degradation of ambient air quality in the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industrial cities also daily exposure of people to air pollution results in diseases like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asthma, wheezing, and bronchitis.</a:t>
            </a:r>
            <a:endParaRPr lang="en-IN" sz="2400" dirty="0"/>
          </a:p>
        </p:txBody>
      </p:sp>
    </p:spTree>
    <p:extLst>
      <p:ext uri="{BB962C8B-B14F-4D97-AF65-F5344CB8AC3E}">
        <p14:creationId xmlns:p14="http://schemas.microsoft.com/office/powerpoint/2010/main" val="6640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A09E-055E-52E7-B1A9-E0589933ABC8}"/>
              </a:ext>
            </a:extLst>
          </p:cNvPr>
          <p:cNvSpPr>
            <a:spLocks noGrp="1"/>
          </p:cNvSpPr>
          <p:nvPr>
            <p:ph type="title"/>
          </p:nvPr>
        </p:nvSpPr>
        <p:spPr/>
        <p:txBody>
          <a:bodyPr/>
          <a:lstStyle/>
          <a:p>
            <a:r>
              <a:rPr lang="en-IN" sz="3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COLUMNS USED:</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3A2B77-EF59-A152-2014-415761EA4955}"/>
              </a:ext>
            </a:extLst>
          </p:cNvPr>
          <p:cNvSpPr>
            <a:spLocks noGrp="1"/>
          </p:cNvSpPr>
          <p:nvPr>
            <p:ph idx="1"/>
          </p:nvPr>
        </p:nvSpPr>
        <p:spPr/>
        <p:txBody>
          <a:bodyPr>
            <a:normAutofit fontScale="70000" lnSpcReduction="20000"/>
          </a:bodyPr>
          <a:lstStyle/>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code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Sampling Date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City/Town/Village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Location of agency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of location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SO2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NO2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RSPM/PM10</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10.PM2.5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10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2AAE-B6BA-86C8-80CB-8A0BD540C1AC}"/>
              </a:ext>
            </a:extLst>
          </p:cNvPr>
          <p:cNvSpPr>
            <a:spLocks noGrp="1"/>
          </p:cNvSpPr>
          <p:nvPr>
            <p:ph type="title"/>
          </p:nvPr>
        </p:nvSpPr>
        <p:spPr/>
        <p:txBody>
          <a:bodyPr/>
          <a:lstStyle/>
          <a:p>
            <a:r>
              <a:rPr lang="en-IN" sz="3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dirty="0"/>
          </a:p>
        </p:txBody>
      </p:sp>
      <p:sp>
        <p:nvSpPr>
          <p:cNvPr id="3" name="Content Placeholder 2">
            <a:extLst>
              <a:ext uri="{FF2B5EF4-FFF2-40B4-BE49-F238E27FC236}">
                <a16:creationId xmlns:a16="http://schemas.microsoft.com/office/drawing/2014/main" id="{D9FF5E20-5AC1-B0DD-1681-73E8C59552D4}"/>
              </a:ext>
            </a:extLst>
          </p:cNvPr>
          <p:cNvSpPr>
            <a:spLocks noGrp="1"/>
          </p:cNvSpPr>
          <p:nvPr>
            <p:ph idx="1"/>
          </p:nvPr>
        </p:nvSpPr>
        <p:spPr>
          <a:xfrm>
            <a:off x="677334" y="1546167"/>
            <a:ext cx="8596668" cy="4495195"/>
          </a:xfrm>
        </p:spPr>
        <p:txBody>
          <a:bodyPr/>
          <a:lstStyle/>
          <a:p>
            <a:pPr marL="0" indent="0">
              <a:lnSpc>
                <a:spcPct val="107000"/>
              </a:lnSpc>
              <a:spcAft>
                <a:spcPts val="800"/>
              </a:spcAft>
              <a:buNone/>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Visualize the customer segments using techniques like scatter plots, bar charts, and heatmaps. Interpretation: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interpret the characteristics of each customer segment to derive actionable insights for marketing strategies.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539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3846-CED9-D19B-4867-545BAB8A6344}"/>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Importing the libraries:</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84E44E-8DD4-54C6-CA72-3BB2A3744434}"/>
              </a:ext>
            </a:extLst>
          </p:cNvPr>
          <p:cNvSpPr>
            <a:spLocks noGrp="1"/>
          </p:cNvSpPr>
          <p:nvPr>
            <p:ph idx="1"/>
          </p:nvPr>
        </p:nvSpPr>
        <p:spPr/>
        <p:txBody>
          <a:bodyPr>
            <a:normAutofit fontScale="92500" lnSpcReduction="20000"/>
          </a:bodyPr>
          <a:lstStyle/>
          <a:p>
            <a:pPr>
              <a:lnSpc>
                <a:spcPct val="113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Import three basic libraries which are very common in machine learning and will be used every time you train a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NumPy: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it is a library that allows us to work with arrays and as most machine learning models work on arrays NumPy makes it easier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this library helps in plotting graphs and charts, which are very useful while showing the result of your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Pandas: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pandas allows us to import our dataset and also creates a matrix of features containing the dependent and independent variable.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Seaborn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seaborn helps in visualization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162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7CF8-567D-6553-3589-518D7C7886C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EB4D3C92-5DC8-03F9-59B6-154D1648A002}"/>
              </a:ext>
            </a:extLst>
          </p:cNvPr>
          <p:cNvPicPr>
            <a:picLocks noGrp="1" noChangeAspect="1"/>
          </p:cNvPicPr>
          <p:nvPr>
            <p:ph idx="1"/>
          </p:nvPr>
        </p:nvPicPr>
        <p:blipFill>
          <a:blip r:embed="rId2"/>
          <a:stretch>
            <a:fillRect/>
          </a:stretch>
        </p:blipFill>
        <p:spPr>
          <a:xfrm>
            <a:off x="420293" y="242917"/>
            <a:ext cx="13077693" cy="4844472"/>
          </a:xfrm>
          <a:prstGeom prst="rect">
            <a:avLst/>
          </a:prstGeom>
        </p:spPr>
      </p:pic>
    </p:spTree>
    <p:extLst>
      <p:ext uri="{BB962C8B-B14F-4D97-AF65-F5344CB8AC3E}">
        <p14:creationId xmlns:p14="http://schemas.microsoft.com/office/powerpoint/2010/main" val="214131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6773-8E93-738E-13A0-104AEEE9F09E}"/>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Load the dataset: (DATASET 1)</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1F9A2D-CF4D-40FA-FBE4-17C55AB38D40}"/>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sets are available in .csv format. A CSV file stores tabular data in plain text.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Each line of the file is a data record. We use the read.csv method of the pandas library to read a local CSV file as a data frame.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Load our customer data from the CSV file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6EF2DA-F989-1006-9F37-4D92369F7884}"/>
              </a:ext>
            </a:extLst>
          </p:cNvPr>
          <p:cNvPicPr>
            <a:picLocks noChangeAspect="1"/>
          </p:cNvPicPr>
          <p:nvPr/>
        </p:nvPicPr>
        <p:blipFill>
          <a:blip r:embed="rId2"/>
          <a:stretch>
            <a:fillRect/>
          </a:stretch>
        </p:blipFill>
        <p:spPr>
          <a:xfrm>
            <a:off x="677334" y="4100975"/>
            <a:ext cx="12074389" cy="2147425"/>
          </a:xfrm>
          <a:prstGeom prst="rect">
            <a:avLst/>
          </a:prstGeom>
        </p:spPr>
      </p:pic>
    </p:spTree>
    <p:extLst>
      <p:ext uri="{BB962C8B-B14F-4D97-AF65-F5344CB8AC3E}">
        <p14:creationId xmlns:p14="http://schemas.microsoft.com/office/powerpoint/2010/main" val="148502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EC7D-462F-0724-806B-A7250CA7B5F6}"/>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Head()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5D92F9E-D3E0-7E02-2CA1-166F4ADFF21C}"/>
              </a:ext>
            </a:extLst>
          </p:cNvPr>
          <p:cNvSpPr>
            <a:spLocks noGrp="1"/>
          </p:cNvSpPr>
          <p:nvPr>
            <p:ph idx="1"/>
          </p:nvPr>
        </p:nvSpPr>
        <p:spPr/>
        <p:txBody>
          <a:bodyPr/>
          <a:lstStyle/>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head() function is used to get the first n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function returns the first n rows for the object based on position.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is useful for quickly testing if your object has the right type of data in 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the value of the n is not assigned it returns a default value of first 5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6528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608</Words>
  <Application>Microsoft Office PowerPoint</Application>
  <PresentationFormat>Widescreen</PresentationFormat>
  <Paragraphs>45</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GROUP 5  AIR QUALITY ANALYSIS AND PREDICTION IN TAMIL NADU  GAYATHRI T </vt:lpstr>
      <vt:lpstr>INTRODUCTION</vt:lpstr>
      <vt:lpstr>PowerPoint Presentation</vt:lpstr>
      <vt:lpstr>COLUMNS USED: </vt:lpstr>
      <vt:lpstr>Visualization</vt:lpstr>
      <vt:lpstr>Importing the libraries: </vt:lpstr>
      <vt:lpstr>PowerPoint Presentation</vt:lpstr>
      <vt:lpstr>Load the dataset: (DATASET 1) </vt:lpstr>
      <vt:lpstr>Head() Function: </vt:lpstr>
      <vt:lpstr>PowerPoint Presentation</vt:lpstr>
      <vt:lpstr>AVERAGE FOR SO2,NO2,RSPM/PM10</vt:lpstr>
      <vt:lpstr>PowerPoint Presentation</vt:lpstr>
      <vt:lpstr>Correlation: </vt:lpstr>
      <vt:lpstr>PowerPoint Presentation</vt:lpstr>
      <vt:lpstr>PowerPoint Presentation</vt:lpstr>
      <vt:lpstr>PowerPoint Presentation</vt:lpstr>
      <vt:lpstr>PowerPoint Presentation</vt:lpstr>
      <vt:lpstr>Missingno Function: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 </dc:title>
  <dc:creator>Gayathri T</dc:creator>
  <cp:lastModifiedBy>gt438906@gmail.com</cp:lastModifiedBy>
  <cp:revision>5</cp:revision>
  <dcterms:created xsi:type="dcterms:W3CDTF">2023-10-30T02:04:39Z</dcterms:created>
  <dcterms:modified xsi:type="dcterms:W3CDTF">2023-10-31T17:23:10Z</dcterms:modified>
</cp:coreProperties>
</file>