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74" r:id="rId6"/>
    <p:sldId id="260" r:id="rId7"/>
    <p:sldId id="281" r:id="rId8"/>
    <p:sldId id="261" r:id="rId9"/>
    <p:sldId id="262" r:id="rId10"/>
    <p:sldId id="275" r:id="rId11"/>
    <p:sldId id="276" r:id="rId12"/>
    <p:sldId id="277" r:id="rId13"/>
    <p:sldId id="278" r:id="rId14"/>
    <p:sldId id="263" r:id="rId15"/>
    <p:sldId id="279" r:id="rId16"/>
    <p:sldId id="280" r:id="rId17"/>
    <p:sldId id="264" r:id="rId18"/>
    <p:sldId id="265" r:id="rId19"/>
    <p:sldId id="266" r:id="rId20"/>
    <p:sldId id="267" r:id="rId21"/>
    <p:sldId id="268" r:id="rId22"/>
    <p:sldId id="269" r:id="rId23"/>
    <p:sldId id="270" r:id="rId24"/>
    <p:sldId id="271" r:id="rId25"/>
    <p:sldId id="272" r:id="rId26"/>
    <p:sldId id="273" r:id="rId27"/>
    <p:sldId id="284" r:id="rId28"/>
    <p:sldId id="282" r:id="rId29"/>
    <p:sldId id="28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37" autoAdjust="0"/>
    <p:restoredTop sz="94660"/>
  </p:normalViewPr>
  <p:slideViewPr>
    <p:cSldViewPr snapToGrid="0">
      <p:cViewPr varScale="1">
        <p:scale>
          <a:sx n="46" d="100"/>
          <a:sy n="46" d="100"/>
        </p:scale>
        <p:origin x="62" y="5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11/1/2023</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EA12A-8CEC-E285-14C5-8AF42F1FE648}"/>
              </a:ext>
            </a:extLst>
          </p:cNvPr>
          <p:cNvSpPr>
            <a:spLocks noGrp="1"/>
          </p:cNvSpPr>
          <p:nvPr>
            <p:ph type="ctrTitle"/>
          </p:nvPr>
        </p:nvSpPr>
        <p:spPr>
          <a:xfrm>
            <a:off x="1507067" y="1129553"/>
            <a:ext cx="7439710" cy="2921283"/>
          </a:xfrm>
        </p:spPr>
        <p:txBody>
          <a:bodyPr/>
          <a:lstStyle/>
          <a:p>
            <a:r>
              <a:rPr lang="en-US" b="1" kern="100" dirty="0">
                <a:solidFill>
                  <a:srgbClr val="002060"/>
                </a:solidFill>
                <a:latin typeface="Calibri" panose="020F0502020204030204" pitchFamily="34" charset="0"/>
                <a:ea typeface="Calibri" panose="020F0502020204030204" pitchFamily="34" charset="0"/>
                <a:cs typeface="Times New Roman" panose="02020603050405020304" pitchFamily="18" charset="0"/>
              </a:rPr>
              <a:t>Group 5</a:t>
            </a:r>
            <a:br>
              <a:rPr lang="en-US" b="1" kern="100" dirty="0">
                <a:solidFill>
                  <a:srgbClr val="002060"/>
                </a:solidFill>
                <a:latin typeface="Calibri" panose="020F0502020204030204" pitchFamily="34" charset="0"/>
                <a:ea typeface="Calibri" panose="020F0502020204030204" pitchFamily="34" charset="0"/>
                <a:cs typeface="Times New Roman" panose="02020603050405020304" pitchFamily="18" charset="0"/>
              </a:rPr>
            </a:br>
            <a:r>
              <a:rPr lang="en-US" sz="5400" b="1"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AIR QUALITY ANALYSIS AND PREDICTION IN TAMIL NADU</a:t>
            </a:r>
            <a:endParaRPr lang="en-IN" dirty="0"/>
          </a:p>
        </p:txBody>
      </p:sp>
      <p:sp>
        <p:nvSpPr>
          <p:cNvPr id="3" name="Subtitle 2">
            <a:extLst>
              <a:ext uri="{FF2B5EF4-FFF2-40B4-BE49-F238E27FC236}">
                <a16:creationId xmlns:a16="http://schemas.microsoft.com/office/drawing/2014/main" id="{0D47A4D7-6E1B-896E-807F-780DF1D7AEA9}"/>
              </a:ext>
            </a:extLst>
          </p:cNvPr>
          <p:cNvSpPr>
            <a:spLocks noGrp="1"/>
          </p:cNvSpPr>
          <p:nvPr>
            <p:ph type="subTitle" idx="1"/>
          </p:nvPr>
        </p:nvSpPr>
        <p:spPr>
          <a:xfrm>
            <a:off x="1507067" y="4050836"/>
            <a:ext cx="8784415" cy="1435567"/>
          </a:xfrm>
        </p:spPr>
        <p:txBody>
          <a:bodyPr/>
          <a:lstStyle/>
          <a:p>
            <a:r>
              <a:rPr lang="en-US" dirty="0">
                <a:solidFill>
                  <a:srgbClr val="FF0000"/>
                </a:solidFill>
              </a:rPr>
              <a:t>GAYATHRI T </a:t>
            </a:r>
            <a:endParaRPr lang="en-IN" dirty="0">
              <a:solidFill>
                <a:srgbClr val="FF0000"/>
              </a:solidFill>
            </a:endParaRPr>
          </a:p>
        </p:txBody>
      </p:sp>
    </p:spTree>
    <p:extLst>
      <p:ext uri="{BB962C8B-B14F-4D97-AF65-F5344CB8AC3E}">
        <p14:creationId xmlns:p14="http://schemas.microsoft.com/office/powerpoint/2010/main" val="2227251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E3192-7D9D-A50A-511B-FB3299279A69}"/>
              </a:ext>
            </a:extLst>
          </p:cNvPr>
          <p:cNvSpPr>
            <a:spLocks noGrp="1"/>
          </p:cNvSpPr>
          <p:nvPr>
            <p:ph type="title"/>
          </p:nvPr>
        </p:nvSpPr>
        <p:spPr/>
        <p:txBody>
          <a:bodyPr>
            <a:normAutofit/>
          </a:bodyPr>
          <a:lstStyle/>
          <a:p>
            <a:r>
              <a:rPr lang="en-IN" sz="2400" dirty="0"/>
              <a:t>DESCRIBE FUNCTION:</a:t>
            </a:r>
          </a:p>
        </p:txBody>
      </p:sp>
      <p:sp>
        <p:nvSpPr>
          <p:cNvPr id="3" name="Content Placeholder 2">
            <a:extLst>
              <a:ext uri="{FF2B5EF4-FFF2-40B4-BE49-F238E27FC236}">
                <a16:creationId xmlns:a16="http://schemas.microsoft.com/office/drawing/2014/main" id="{F85C71E0-5275-6A42-A9DA-E4BC450630BB}"/>
              </a:ext>
            </a:extLst>
          </p:cNvPr>
          <p:cNvSpPr>
            <a:spLocks noGrp="1"/>
          </p:cNvSpPr>
          <p:nvPr>
            <p:ph idx="1"/>
          </p:nvPr>
        </p:nvSpPr>
        <p:spPr>
          <a:xfrm>
            <a:off x="677334" y="1284791"/>
            <a:ext cx="8596668" cy="4756572"/>
          </a:xfrm>
        </p:spPr>
        <p:txBody>
          <a:bodyPr>
            <a:normAutofit/>
          </a:bodyPr>
          <a:lstStyle/>
          <a:p>
            <a:pPr marL="0" indent="0">
              <a:lnSpc>
                <a:spcPct val="113000"/>
              </a:lnSpc>
              <a:spcAft>
                <a:spcPts val="800"/>
              </a:spcAft>
              <a:buNone/>
            </a:pPr>
            <a:r>
              <a:rPr lang="en-IN" sz="1800" b="1" kern="1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Describe Function: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3000"/>
              </a:lnSpc>
              <a:spcAft>
                <a:spcPts val="800"/>
              </a:spcAft>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describe() function in pandas, a popular Python data analysis library, is used to generate summary statistics of a Series.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3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It provides a quick overview of the key statistics for numerical data in the dataset, including: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3000"/>
              </a:lnSpc>
              <a:buFont typeface="Symbol" panose="05050102010706020507" pitchFamily="18" charset="2"/>
              <a:buChar char=""/>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Count: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The number of non-null values.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3000"/>
              </a:lnSpc>
              <a:buFont typeface="Symbol" panose="05050102010706020507" pitchFamily="18" charset="2"/>
              <a:buChar char=""/>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Mean: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The average of the values.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3000"/>
              </a:lnSpc>
              <a:buFont typeface="Symbol" panose="05050102010706020507" pitchFamily="18" charset="2"/>
              <a:buChar char=""/>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Standard Deviation (std):</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 measure of the spread or dispersion of the data.</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3000"/>
              </a:lnSpc>
              <a:spcAft>
                <a:spcPts val="800"/>
              </a:spcAft>
              <a:buFont typeface="Symbol" panose="05050102010706020507" pitchFamily="18" charset="2"/>
              <a:buChar char=""/>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Minimum:</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The minimum value in the dataset.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783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6AE31-3595-211E-C117-D8B43EDA3DC5}"/>
              </a:ext>
            </a:extLst>
          </p:cNvPr>
          <p:cNvSpPr>
            <a:spLocks noGrp="1"/>
          </p:cNvSpPr>
          <p:nvPr>
            <p:ph type="title"/>
          </p:nvPr>
        </p:nvSpPr>
        <p:spPr>
          <a:xfrm>
            <a:off x="677334" y="609599"/>
            <a:ext cx="3119162" cy="1334947"/>
          </a:xfrm>
        </p:spPr>
        <p:txBody>
          <a:bodyPr>
            <a:normAutofit/>
          </a:bodyPr>
          <a:lstStyle/>
          <a:p>
            <a:r>
              <a:rPr lang="en-IN" sz="2000" dirty="0"/>
              <a:t>DESCRIBE FUNCTION:</a:t>
            </a:r>
          </a:p>
        </p:txBody>
      </p:sp>
      <p:sp>
        <p:nvSpPr>
          <p:cNvPr id="3" name="Content Placeholder 2">
            <a:extLst>
              <a:ext uri="{FF2B5EF4-FFF2-40B4-BE49-F238E27FC236}">
                <a16:creationId xmlns:a16="http://schemas.microsoft.com/office/drawing/2014/main" id="{459139C6-EE28-B6C6-8CCC-2AE723F329FD}"/>
              </a:ext>
            </a:extLst>
          </p:cNvPr>
          <p:cNvSpPr>
            <a:spLocks noGrp="1"/>
          </p:cNvSpPr>
          <p:nvPr>
            <p:ph idx="1"/>
          </p:nvPr>
        </p:nvSpPr>
        <p:spPr>
          <a:xfrm>
            <a:off x="677334" y="1655180"/>
            <a:ext cx="8596668" cy="4386183"/>
          </a:xfrm>
        </p:spPr>
        <p:txBody>
          <a:bodyPr>
            <a:normAutofit/>
          </a:bodyPr>
          <a:lstStyle/>
          <a:p>
            <a:pPr marL="342900" lvl="0" indent="-342900">
              <a:lnSpc>
                <a:spcPct val="113000"/>
              </a:lnSpc>
              <a:buFont typeface="Symbol" panose="05050102010706020507" pitchFamily="18" charset="2"/>
              <a:buChar char=""/>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25th Percentile (25%):</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The value below which 25% of the data falls (the first quartile).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3000"/>
              </a:lnSpc>
              <a:buFont typeface="Symbol" panose="05050102010706020507" pitchFamily="18" charset="2"/>
              <a:buChar char=""/>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Median (50% or the 2nd quartile):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The middle value when the data is sorted.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3000"/>
              </a:lnSpc>
              <a:buFont typeface="Symbol" panose="05050102010706020507" pitchFamily="18" charset="2"/>
              <a:buChar char=""/>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75th Percentile (75%):</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The value below which 75% of the data falls (the third quartile).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3000"/>
              </a:lnSpc>
              <a:spcAft>
                <a:spcPts val="800"/>
              </a:spcAft>
              <a:buFont typeface="Symbol" panose="05050102010706020507" pitchFamily="18" charset="2"/>
              <a:buChar char=""/>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Maximum:</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The maximum value in the dataset.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98109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37C75-7263-2A11-35E4-DFC5A33174B1}"/>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5526311F-D763-BF0C-6187-85A6F1273B41}"/>
              </a:ext>
            </a:extLst>
          </p:cNvPr>
          <p:cNvPicPr>
            <a:picLocks noGrp="1" noChangeAspect="1"/>
          </p:cNvPicPr>
          <p:nvPr>
            <p:ph idx="1"/>
          </p:nvPr>
        </p:nvPicPr>
        <p:blipFill>
          <a:blip r:embed="rId2"/>
          <a:stretch>
            <a:fillRect/>
          </a:stretch>
        </p:blipFill>
        <p:spPr>
          <a:xfrm>
            <a:off x="677334" y="300942"/>
            <a:ext cx="7343139" cy="5947457"/>
          </a:xfrm>
          <a:prstGeom prst="rect">
            <a:avLst/>
          </a:prstGeom>
        </p:spPr>
      </p:pic>
    </p:spTree>
    <p:extLst>
      <p:ext uri="{BB962C8B-B14F-4D97-AF65-F5344CB8AC3E}">
        <p14:creationId xmlns:p14="http://schemas.microsoft.com/office/powerpoint/2010/main" val="2006867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01828-3C2F-17F2-D0F4-D6FEF53210B5}"/>
              </a:ext>
            </a:extLst>
          </p:cNvPr>
          <p:cNvSpPr>
            <a:spLocks noGrp="1"/>
          </p:cNvSpPr>
          <p:nvPr>
            <p:ph type="title"/>
          </p:nvPr>
        </p:nvSpPr>
        <p:spPr/>
        <p:txBody>
          <a:bodyPr/>
          <a:lstStyle/>
          <a:p>
            <a:r>
              <a:rPr lang="en-IN" sz="3600" b="1" kern="1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Info() Function:</a:t>
            </a:r>
            <a:br>
              <a:rPr lang="en-IN" sz="36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99DA2D2-F46A-7D6A-16F3-E581560EC952}"/>
              </a:ext>
            </a:extLst>
          </p:cNvPr>
          <p:cNvSpPr>
            <a:spLocks noGrp="1"/>
          </p:cNvSpPr>
          <p:nvPr>
            <p:ph idx="1"/>
          </p:nvPr>
        </p:nvSpPr>
        <p:spPr>
          <a:xfrm>
            <a:off x="677334" y="1354239"/>
            <a:ext cx="8596668" cy="4687124"/>
          </a:xfrm>
        </p:spPr>
        <p:txBody>
          <a:bodyPr/>
          <a:lstStyle/>
          <a:p>
            <a:pPr marL="0" lvl="0" indent="0">
              <a:lnSpc>
                <a:spcPct val="106000"/>
              </a:lnSpc>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info() method prints information about the data frame.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information contains the number of columns, column labels, column data types, memory usage, range index, and the number of cells in each column (non-null values).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6DACD0C9-50FC-8549-2656-EE762A1E8549}"/>
              </a:ext>
            </a:extLst>
          </p:cNvPr>
          <p:cNvPicPr>
            <a:picLocks noChangeAspect="1"/>
          </p:cNvPicPr>
          <p:nvPr/>
        </p:nvPicPr>
        <p:blipFill>
          <a:blip r:embed="rId2"/>
          <a:stretch>
            <a:fillRect/>
          </a:stretch>
        </p:blipFill>
        <p:spPr>
          <a:xfrm>
            <a:off x="810227" y="2926144"/>
            <a:ext cx="7882360" cy="3520955"/>
          </a:xfrm>
          <a:prstGeom prst="rect">
            <a:avLst/>
          </a:prstGeom>
        </p:spPr>
      </p:pic>
    </p:spTree>
    <p:extLst>
      <p:ext uri="{BB962C8B-B14F-4D97-AF65-F5344CB8AC3E}">
        <p14:creationId xmlns:p14="http://schemas.microsoft.com/office/powerpoint/2010/main" val="1425885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4EAAC39-8B64-67E7-6476-9BCC6C18C395}"/>
              </a:ext>
            </a:extLst>
          </p:cNvPr>
          <p:cNvPicPr>
            <a:picLocks noGrp="1" noChangeAspect="1"/>
          </p:cNvPicPr>
          <p:nvPr>
            <p:ph idx="1"/>
          </p:nvPr>
        </p:nvPicPr>
        <p:blipFill>
          <a:blip r:embed="rId2"/>
          <a:stretch>
            <a:fillRect/>
          </a:stretch>
        </p:blipFill>
        <p:spPr>
          <a:xfrm>
            <a:off x="335667" y="1738453"/>
            <a:ext cx="11948932" cy="3887164"/>
          </a:xfrm>
          <a:prstGeom prst="rect">
            <a:avLst/>
          </a:prstGeom>
        </p:spPr>
      </p:pic>
      <p:sp>
        <p:nvSpPr>
          <p:cNvPr id="5" name="Title 1">
            <a:extLst>
              <a:ext uri="{FF2B5EF4-FFF2-40B4-BE49-F238E27FC236}">
                <a16:creationId xmlns:a16="http://schemas.microsoft.com/office/drawing/2014/main" id="{094B164A-9D1D-33DB-28FB-1DAE3E09FEF8}"/>
              </a:ext>
            </a:extLst>
          </p:cNvPr>
          <p:cNvSpPr txBox="1">
            <a:spLocks noGrp="1"/>
          </p:cNvSpPr>
          <p:nvPr>
            <p:ph type="title"/>
          </p:nvPr>
        </p:nvSpPr>
        <p:spPr>
          <a:xfrm>
            <a:off x="677863" y="609600"/>
            <a:ext cx="8596312"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AVERAGE FOR SO2,NO2,RSPM/PM10</a:t>
            </a:r>
            <a:endParaRPr lang="en-IN" dirty="0"/>
          </a:p>
        </p:txBody>
      </p:sp>
    </p:spTree>
    <p:extLst>
      <p:ext uri="{BB962C8B-B14F-4D97-AF65-F5344CB8AC3E}">
        <p14:creationId xmlns:p14="http://schemas.microsoft.com/office/powerpoint/2010/main" val="725384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D4220-77A8-6A93-7CDE-B52769FECA5E}"/>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3F41BC5E-134B-1D06-5A52-33141F0C25BF}"/>
              </a:ext>
            </a:extLst>
          </p:cNvPr>
          <p:cNvPicPr>
            <a:picLocks noGrp="1" noChangeAspect="1"/>
          </p:cNvPicPr>
          <p:nvPr>
            <p:ph idx="1"/>
          </p:nvPr>
        </p:nvPicPr>
        <p:blipFill>
          <a:blip r:embed="rId2"/>
          <a:stretch>
            <a:fillRect/>
          </a:stretch>
        </p:blipFill>
        <p:spPr>
          <a:xfrm>
            <a:off x="428264" y="462988"/>
            <a:ext cx="8241174" cy="5785412"/>
          </a:xfrm>
          <a:prstGeom prst="rect">
            <a:avLst/>
          </a:prstGeom>
        </p:spPr>
      </p:pic>
    </p:spTree>
    <p:extLst>
      <p:ext uri="{BB962C8B-B14F-4D97-AF65-F5344CB8AC3E}">
        <p14:creationId xmlns:p14="http://schemas.microsoft.com/office/powerpoint/2010/main" val="21833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436CC-D9DE-12D4-8DC8-7AF57CCDAD3B}"/>
              </a:ext>
            </a:extLst>
          </p:cNvPr>
          <p:cNvSpPr>
            <a:spLocks noGrp="1"/>
          </p:cNvSpPr>
          <p:nvPr>
            <p:ph type="title"/>
          </p:nvPr>
        </p:nvSpPr>
        <p:spPr/>
        <p:txBody>
          <a:bodyPr/>
          <a:lstStyle/>
          <a:p>
            <a:r>
              <a:rPr lang="en-IN" sz="3600" b="1" kern="1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Corelation:</a:t>
            </a:r>
            <a:br>
              <a:rPr lang="en-IN" sz="36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9EF9AB2-366A-E75A-0986-3518D2EDD67A}"/>
              </a:ext>
            </a:extLst>
          </p:cNvPr>
          <p:cNvSpPr>
            <a:spLocks noGrp="1"/>
          </p:cNvSpPr>
          <p:nvPr>
            <p:ph idx="1"/>
          </p:nvPr>
        </p:nvSpPr>
        <p:spPr>
          <a:xfrm>
            <a:off x="677334" y="1643605"/>
            <a:ext cx="8596668" cy="4397757"/>
          </a:xfrm>
        </p:spPr>
        <p:txBody>
          <a:bodyPr/>
          <a:lstStyle/>
          <a:p>
            <a:pPr marL="0" lvl="0" indent="0">
              <a:lnSpc>
                <a:spcPct val="106000"/>
              </a:lnSpc>
              <a:buNone/>
            </a:pPr>
            <a:endPar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6000"/>
              </a:lnSpc>
              <a:buNone/>
            </a:pP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Correlation is a statistical measure that indicates the extent to which two or more variables fluctuate in relation to each other.</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Symbol" panose="05050102010706020507" pitchFamily="18" charset="2"/>
              <a:buChar char=""/>
            </a:pPr>
            <a:endPar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Symbol" panose="05050102010706020507" pitchFamily="18" charset="2"/>
              <a:buChar char=""/>
            </a:pP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Correlation describes the relationship between variables. It can be described as either strong or weak, and as either positive or negative.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05662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2277F-B2C3-B8D2-9E50-1BF7C1183999}"/>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D61DD3EC-99C7-C77A-00FA-12AA5FCF2A5F}"/>
              </a:ext>
            </a:extLst>
          </p:cNvPr>
          <p:cNvPicPr>
            <a:picLocks noGrp="1" noChangeAspect="1"/>
          </p:cNvPicPr>
          <p:nvPr>
            <p:ph idx="1"/>
          </p:nvPr>
        </p:nvPicPr>
        <p:blipFill>
          <a:blip r:embed="rId2"/>
          <a:stretch>
            <a:fillRect/>
          </a:stretch>
        </p:blipFill>
        <p:spPr>
          <a:xfrm>
            <a:off x="199505" y="448887"/>
            <a:ext cx="11188931" cy="6217919"/>
          </a:xfrm>
          <a:prstGeom prst="rect">
            <a:avLst/>
          </a:prstGeom>
        </p:spPr>
      </p:pic>
    </p:spTree>
    <p:extLst>
      <p:ext uri="{BB962C8B-B14F-4D97-AF65-F5344CB8AC3E}">
        <p14:creationId xmlns:p14="http://schemas.microsoft.com/office/powerpoint/2010/main" val="2881248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F4DEB-5038-9759-7F14-4BC1982E48D2}"/>
              </a:ext>
            </a:extLst>
          </p:cNvPr>
          <p:cNvSpPr>
            <a:spLocks noGrp="1"/>
          </p:cNvSpPr>
          <p:nvPr>
            <p:ph type="title"/>
          </p:nvPr>
        </p:nvSpPr>
        <p:spPr/>
        <p:txBody>
          <a:bodyPr/>
          <a:lstStyle/>
          <a:p>
            <a:endParaRPr lang="en-IN"/>
          </a:p>
        </p:txBody>
      </p:sp>
      <p:pic>
        <p:nvPicPr>
          <p:cNvPr id="4" name="Content Placeholder 4">
            <a:extLst>
              <a:ext uri="{FF2B5EF4-FFF2-40B4-BE49-F238E27FC236}">
                <a16:creationId xmlns:a16="http://schemas.microsoft.com/office/drawing/2014/main" id="{BBD1D0A1-7293-2FBA-F564-0211D6C10CF6}"/>
              </a:ext>
            </a:extLst>
          </p:cNvPr>
          <p:cNvPicPr>
            <a:picLocks noGrp="1" noChangeAspect="1"/>
          </p:cNvPicPr>
          <p:nvPr>
            <p:ph idx="1"/>
          </p:nvPr>
        </p:nvPicPr>
        <p:blipFill>
          <a:blip r:embed="rId2"/>
          <a:stretch>
            <a:fillRect/>
          </a:stretch>
        </p:blipFill>
        <p:spPr>
          <a:xfrm>
            <a:off x="677334" y="332510"/>
            <a:ext cx="10711465" cy="5915890"/>
          </a:xfrm>
        </p:spPr>
      </p:pic>
    </p:spTree>
    <p:extLst>
      <p:ext uri="{BB962C8B-B14F-4D97-AF65-F5344CB8AC3E}">
        <p14:creationId xmlns:p14="http://schemas.microsoft.com/office/powerpoint/2010/main" val="3617175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2D9ED-9385-F7D3-2038-ED725AE71F3C}"/>
              </a:ext>
            </a:extLst>
          </p:cNvPr>
          <p:cNvSpPr>
            <a:spLocks noGrp="1"/>
          </p:cNvSpPr>
          <p:nvPr>
            <p:ph type="title"/>
          </p:nvPr>
        </p:nvSpPr>
        <p:spPr/>
        <p:txBody>
          <a:bodyPr/>
          <a:lstStyle/>
          <a:p>
            <a:endParaRPr lang="en-IN"/>
          </a:p>
        </p:txBody>
      </p:sp>
      <p:pic>
        <p:nvPicPr>
          <p:cNvPr id="4" name="Content Placeholder 4">
            <a:extLst>
              <a:ext uri="{FF2B5EF4-FFF2-40B4-BE49-F238E27FC236}">
                <a16:creationId xmlns:a16="http://schemas.microsoft.com/office/drawing/2014/main" id="{43E26C26-7B42-9BEE-BE26-B5EDBF539591}"/>
              </a:ext>
            </a:extLst>
          </p:cNvPr>
          <p:cNvPicPr>
            <a:picLocks noGrp="1" noChangeAspect="1"/>
          </p:cNvPicPr>
          <p:nvPr>
            <p:ph idx="1"/>
          </p:nvPr>
        </p:nvPicPr>
        <p:blipFill>
          <a:blip r:embed="rId2"/>
          <a:stretch>
            <a:fillRect/>
          </a:stretch>
        </p:blipFill>
        <p:spPr>
          <a:xfrm>
            <a:off x="0" y="199506"/>
            <a:ext cx="11514666" cy="6658494"/>
          </a:xfrm>
        </p:spPr>
      </p:pic>
    </p:spTree>
    <p:extLst>
      <p:ext uri="{BB962C8B-B14F-4D97-AF65-F5344CB8AC3E}">
        <p14:creationId xmlns:p14="http://schemas.microsoft.com/office/powerpoint/2010/main" val="2990162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2683-9888-7450-D2E2-02139607549C}"/>
              </a:ext>
            </a:extLst>
          </p:cNvPr>
          <p:cNvSpPr>
            <a:spLocks noGrp="1"/>
          </p:cNvSpPr>
          <p:nvPr>
            <p:ph type="title"/>
          </p:nvPr>
        </p:nvSpPr>
        <p:spPr/>
        <p:txBody>
          <a:bodyPr/>
          <a:lstStyle/>
          <a:p>
            <a:r>
              <a:rPr lang="en-US" dirty="0">
                <a:solidFill>
                  <a:srgbClr val="002060"/>
                </a:solidFill>
              </a:rPr>
              <a:t>INTRODUCTION</a:t>
            </a:r>
            <a:endParaRPr lang="en-IN" dirty="0"/>
          </a:p>
        </p:txBody>
      </p:sp>
      <p:sp>
        <p:nvSpPr>
          <p:cNvPr id="3" name="Content Placeholder 2">
            <a:extLst>
              <a:ext uri="{FF2B5EF4-FFF2-40B4-BE49-F238E27FC236}">
                <a16:creationId xmlns:a16="http://schemas.microsoft.com/office/drawing/2014/main" id="{EFF5AEF5-E91F-942B-BD68-B3834655D85C}"/>
              </a:ext>
            </a:extLst>
          </p:cNvPr>
          <p:cNvSpPr>
            <a:spLocks noGrp="1"/>
          </p:cNvSpPr>
          <p:nvPr>
            <p:ph idx="1"/>
          </p:nvPr>
        </p:nvSpPr>
        <p:spPr/>
        <p:txBody>
          <a:bodyPr/>
          <a:lstStyle/>
          <a:p>
            <a:r>
              <a:rPr lang="en-IN" sz="2400" kern="0" dirty="0">
                <a:solidFill>
                  <a:srgbClr val="000000"/>
                </a:solidFill>
                <a:effectLst/>
                <a:latin typeface="Times New Roman" panose="02020603050405020304" pitchFamily="18" charset="0"/>
                <a:ea typeface="Times New Roman" panose="02020603050405020304" pitchFamily="18" charset="0"/>
              </a:rPr>
              <a:t>Major concerns in industrial cities which experience air pollution, can be harmful not only for the environment but also for human health. Due to this urban resident are more likely to live in less polluted neighbourhood to avoid the health impact of air pollution. Atmospheric pollution can be classified into three types based on the source mobile, stationery and area sources. Mobile sources are due to the motor vehicles, airplanes, locomotives and other engines and equipment that are able to move to different locations</a:t>
            </a:r>
          </a:p>
          <a:p>
            <a:endParaRPr lang="en-IN" dirty="0"/>
          </a:p>
        </p:txBody>
      </p:sp>
    </p:spTree>
    <p:extLst>
      <p:ext uri="{BB962C8B-B14F-4D97-AF65-F5344CB8AC3E}">
        <p14:creationId xmlns:p14="http://schemas.microsoft.com/office/powerpoint/2010/main" val="1612940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9F9C1-1634-E974-9CA3-68F316AB0CF8}"/>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51ABD927-AE6C-5CB3-4306-C0F88D9A92E2}"/>
              </a:ext>
            </a:extLst>
          </p:cNvPr>
          <p:cNvPicPr>
            <a:picLocks noGrp="1" noChangeAspect="1"/>
          </p:cNvPicPr>
          <p:nvPr>
            <p:ph idx="1"/>
          </p:nvPr>
        </p:nvPicPr>
        <p:blipFill>
          <a:blip r:embed="rId2"/>
          <a:stretch>
            <a:fillRect/>
          </a:stretch>
        </p:blipFill>
        <p:spPr>
          <a:xfrm>
            <a:off x="0" y="0"/>
            <a:ext cx="11687695" cy="7132320"/>
          </a:xfrm>
          <a:prstGeom prst="rect">
            <a:avLst/>
          </a:prstGeom>
        </p:spPr>
      </p:pic>
    </p:spTree>
    <p:extLst>
      <p:ext uri="{BB962C8B-B14F-4D97-AF65-F5344CB8AC3E}">
        <p14:creationId xmlns:p14="http://schemas.microsoft.com/office/powerpoint/2010/main" val="1351923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39BDC-130E-E99D-4D01-9F79AD3CA72B}"/>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4A63E106-3F2F-9622-3B9E-DCBD388CAB90}"/>
              </a:ext>
            </a:extLst>
          </p:cNvPr>
          <p:cNvPicPr>
            <a:picLocks noGrp="1" noChangeAspect="1"/>
          </p:cNvPicPr>
          <p:nvPr>
            <p:ph idx="1"/>
          </p:nvPr>
        </p:nvPicPr>
        <p:blipFill>
          <a:blip r:embed="rId2"/>
          <a:stretch>
            <a:fillRect/>
          </a:stretch>
        </p:blipFill>
        <p:spPr>
          <a:xfrm>
            <a:off x="199505" y="182880"/>
            <a:ext cx="11315161" cy="5859145"/>
          </a:xfrm>
          <a:prstGeom prst="rect">
            <a:avLst/>
          </a:prstGeom>
        </p:spPr>
      </p:pic>
    </p:spTree>
    <p:extLst>
      <p:ext uri="{BB962C8B-B14F-4D97-AF65-F5344CB8AC3E}">
        <p14:creationId xmlns:p14="http://schemas.microsoft.com/office/powerpoint/2010/main" val="3955215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ADAFE-8D77-4E63-24CD-FDA9095E0AA4}"/>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7E664E7D-E8A3-2311-52DD-F3FA70D22463}"/>
              </a:ext>
            </a:extLst>
          </p:cNvPr>
          <p:cNvPicPr>
            <a:picLocks noGrp="1" noChangeAspect="1"/>
          </p:cNvPicPr>
          <p:nvPr>
            <p:ph idx="1"/>
          </p:nvPr>
        </p:nvPicPr>
        <p:blipFill>
          <a:blip r:embed="rId2"/>
          <a:stretch>
            <a:fillRect/>
          </a:stretch>
        </p:blipFill>
        <p:spPr>
          <a:xfrm>
            <a:off x="299259" y="609600"/>
            <a:ext cx="11454938" cy="5092931"/>
          </a:xfrm>
          <a:prstGeom prst="rect">
            <a:avLst/>
          </a:prstGeom>
        </p:spPr>
      </p:pic>
    </p:spTree>
    <p:extLst>
      <p:ext uri="{BB962C8B-B14F-4D97-AF65-F5344CB8AC3E}">
        <p14:creationId xmlns:p14="http://schemas.microsoft.com/office/powerpoint/2010/main" val="3942249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CC15A-B26F-B253-C80E-83161DCB1C33}"/>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D9C037D8-71F2-EB74-B88C-9C273859D5DB}"/>
              </a:ext>
            </a:extLst>
          </p:cNvPr>
          <p:cNvPicPr>
            <a:picLocks noGrp="1" noChangeAspect="1"/>
          </p:cNvPicPr>
          <p:nvPr>
            <p:ph idx="1"/>
          </p:nvPr>
        </p:nvPicPr>
        <p:blipFill>
          <a:blip r:embed="rId2"/>
          <a:stretch>
            <a:fillRect/>
          </a:stretch>
        </p:blipFill>
        <p:spPr>
          <a:xfrm>
            <a:off x="399011" y="609600"/>
            <a:ext cx="9958647" cy="6123709"/>
          </a:xfrm>
          <a:prstGeom prst="rect">
            <a:avLst/>
          </a:prstGeom>
        </p:spPr>
      </p:pic>
    </p:spTree>
    <p:extLst>
      <p:ext uri="{BB962C8B-B14F-4D97-AF65-F5344CB8AC3E}">
        <p14:creationId xmlns:p14="http://schemas.microsoft.com/office/powerpoint/2010/main" val="596164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FCEDD-8A9B-A4F8-2323-6BFDE9A5DDB2}"/>
              </a:ext>
            </a:extLst>
          </p:cNvPr>
          <p:cNvSpPr>
            <a:spLocks noGrp="1"/>
          </p:cNvSpPr>
          <p:nvPr>
            <p:ph type="title"/>
          </p:nvPr>
        </p:nvSpPr>
        <p:spPr>
          <a:xfrm>
            <a:off x="814646" y="609600"/>
            <a:ext cx="8459355" cy="1235825"/>
          </a:xfrm>
        </p:spPr>
        <p:txBody>
          <a:bodyPr/>
          <a:lstStyle/>
          <a:p>
            <a:endParaRPr lang="en-IN" dirty="0"/>
          </a:p>
        </p:txBody>
      </p:sp>
      <p:pic>
        <p:nvPicPr>
          <p:cNvPr id="4" name="Content Placeholder 3">
            <a:extLst>
              <a:ext uri="{FF2B5EF4-FFF2-40B4-BE49-F238E27FC236}">
                <a16:creationId xmlns:a16="http://schemas.microsoft.com/office/drawing/2014/main" id="{0A1BFE0C-8447-0F38-A58F-622A76E81FA3}"/>
              </a:ext>
            </a:extLst>
          </p:cNvPr>
          <p:cNvPicPr>
            <a:picLocks noGrp="1" noChangeAspect="1"/>
          </p:cNvPicPr>
          <p:nvPr>
            <p:ph idx="1"/>
          </p:nvPr>
        </p:nvPicPr>
        <p:blipFill>
          <a:blip r:embed="rId2"/>
          <a:stretch>
            <a:fillRect/>
          </a:stretch>
        </p:blipFill>
        <p:spPr>
          <a:xfrm>
            <a:off x="814646" y="282634"/>
            <a:ext cx="8744991" cy="6417424"/>
          </a:xfrm>
          <a:prstGeom prst="rect">
            <a:avLst/>
          </a:prstGeom>
        </p:spPr>
      </p:pic>
    </p:spTree>
    <p:extLst>
      <p:ext uri="{BB962C8B-B14F-4D97-AF65-F5344CB8AC3E}">
        <p14:creationId xmlns:p14="http://schemas.microsoft.com/office/powerpoint/2010/main" val="6435902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2B6E2-CDA8-72B2-4897-97A731F24531}"/>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E4360442-F50B-EA4E-2BDB-659A960F698D}"/>
              </a:ext>
            </a:extLst>
          </p:cNvPr>
          <p:cNvPicPr>
            <a:picLocks noGrp="1" noChangeAspect="1"/>
          </p:cNvPicPr>
          <p:nvPr>
            <p:ph idx="1"/>
          </p:nvPr>
        </p:nvPicPr>
        <p:blipFill>
          <a:blip r:embed="rId2"/>
          <a:stretch>
            <a:fillRect/>
          </a:stretch>
        </p:blipFill>
        <p:spPr>
          <a:xfrm>
            <a:off x="199506" y="315884"/>
            <a:ext cx="10141528" cy="6350923"/>
          </a:xfrm>
          <a:prstGeom prst="rect">
            <a:avLst/>
          </a:prstGeom>
        </p:spPr>
      </p:pic>
    </p:spTree>
    <p:extLst>
      <p:ext uri="{BB962C8B-B14F-4D97-AF65-F5344CB8AC3E}">
        <p14:creationId xmlns:p14="http://schemas.microsoft.com/office/powerpoint/2010/main" val="42669159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42070-8831-122D-F3BE-CDF1F3B38636}"/>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6A61BFB9-5CB1-D624-5976-DA389ABF4A80}"/>
              </a:ext>
            </a:extLst>
          </p:cNvPr>
          <p:cNvPicPr>
            <a:picLocks noGrp="1" noChangeAspect="1"/>
          </p:cNvPicPr>
          <p:nvPr>
            <p:ph idx="1"/>
          </p:nvPr>
        </p:nvPicPr>
        <p:blipFill>
          <a:blip r:embed="rId2"/>
          <a:stretch>
            <a:fillRect/>
          </a:stretch>
        </p:blipFill>
        <p:spPr>
          <a:xfrm>
            <a:off x="515389" y="382385"/>
            <a:ext cx="9692640" cy="5866015"/>
          </a:xfrm>
          <a:prstGeom prst="rect">
            <a:avLst/>
          </a:prstGeom>
        </p:spPr>
      </p:pic>
    </p:spTree>
    <p:extLst>
      <p:ext uri="{BB962C8B-B14F-4D97-AF65-F5344CB8AC3E}">
        <p14:creationId xmlns:p14="http://schemas.microsoft.com/office/powerpoint/2010/main" val="1819517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AFE45-69CD-32D2-944B-2C584CDFF0A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9574A8A-28DE-0B27-A103-886B657424D6}"/>
              </a:ext>
            </a:extLst>
          </p:cNvPr>
          <p:cNvPicPr>
            <a:picLocks noGrp="1" noChangeAspect="1"/>
          </p:cNvPicPr>
          <p:nvPr>
            <p:ph idx="1"/>
          </p:nvPr>
        </p:nvPicPr>
        <p:blipFill>
          <a:blip r:embed="rId2"/>
          <a:stretch>
            <a:fillRect/>
          </a:stretch>
        </p:blipFill>
        <p:spPr>
          <a:xfrm>
            <a:off x="0" y="609600"/>
            <a:ext cx="11887200" cy="5491942"/>
          </a:xfrm>
        </p:spPr>
      </p:pic>
    </p:spTree>
    <p:extLst>
      <p:ext uri="{BB962C8B-B14F-4D97-AF65-F5344CB8AC3E}">
        <p14:creationId xmlns:p14="http://schemas.microsoft.com/office/powerpoint/2010/main" val="40174779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A1E2-D329-63D2-4B1A-252E07C16E5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7B74B20-E476-87A7-CFF7-6006C66F014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EE3EA29-16EF-FFEC-675D-CEAC709F9802}"/>
              </a:ext>
            </a:extLst>
          </p:cNvPr>
          <p:cNvPicPr>
            <a:picLocks noChangeAspect="1"/>
          </p:cNvPicPr>
          <p:nvPr/>
        </p:nvPicPr>
        <p:blipFill>
          <a:blip r:embed="rId2"/>
          <a:stretch>
            <a:fillRect/>
          </a:stretch>
        </p:blipFill>
        <p:spPr>
          <a:xfrm>
            <a:off x="0" y="9525"/>
            <a:ext cx="11514666" cy="6838950"/>
          </a:xfrm>
          <a:prstGeom prst="rect">
            <a:avLst/>
          </a:prstGeom>
        </p:spPr>
      </p:pic>
    </p:spTree>
    <p:extLst>
      <p:ext uri="{BB962C8B-B14F-4D97-AF65-F5344CB8AC3E}">
        <p14:creationId xmlns:p14="http://schemas.microsoft.com/office/powerpoint/2010/main" val="39361123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B29C3-B052-F3DD-1AE6-08E6240DE21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5E3B877-BC04-7751-3002-A2757D161721}"/>
              </a:ext>
            </a:extLst>
          </p:cNvPr>
          <p:cNvPicPr>
            <a:picLocks noGrp="1" noChangeAspect="1"/>
          </p:cNvPicPr>
          <p:nvPr>
            <p:ph idx="1"/>
          </p:nvPr>
        </p:nvPicPr>
        <p:blipFill>
          <a:blip r:embed="rId2"/>
          <a:stretch>
            <a:fillRect/>
          </a:stretch>
        </p:blipFill>
        <p:spPr>
          <a:xfrm>
            <a:off x="548641" y="609600"/>
            <a:ext cx="10756668" cy="6248400"/>
          </a:xfrm>
        </p:spPr>
      </p:pic>
    </p:spTree>
    <p:extLst>
      <p:ext uri="{BB962C8B-B14F-4D97-AF65-F5344CB8AC3E}">
        <p14:creationId xmlns:p14="http://schemas.microsoft.com/office/powerpoint/2010/main" val="3687262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A4742-0070-776E-50E3-06BCDE4397CE}"/>
              </a:ext>
            </a:extLst>
          </p:cNvPr>
          <p:cNvSpPr>
            <a:spLocks noGrp="1"/>
          </p:cNvSpPr>
          <p:nvPr>
            <p:ph type="title"/>
          </p:nvPr>
        </p:nvSpPr>
        <p:spPr/>
        <p:txBody>
          <a:bodyPr/>
          <a:lstStyle/>
          <a:p>
            <a:r>
              <a:rPr lang="en-IN" b="1" i="0" dirty="0">
                <a:effectLst/>
                <a:latin typeface="Söhne"/>
              </a:rPr>
              <a:t>Exploratory Data Analysis (EDA):</a:t>
            </a:r>
            <a:endParaRPr lang="en-IN" dirty="0"/>
          </a:p>
        </p:txBody>
      </p:sp>
      <p:sp>
        <p:nvSpPr>
          <p:cNvPr id="3" name="Content Placeholder 2">
            <a:extLst>
              <a:ext uri="{FF2B5EF4-FFF2-40B4-BE49-F238E27FC236}">
                <a16:creationId xmlns:a16="http://schemas.microsoft.com/office/drawing/2014/main" id="{EB6ECB3F-598F-7BDD-5435-6E69E8959F22}"/>
              </a:ext>
            </a:extLst>
          </p:cNvPr>
          <p:cNvSpPr>
            <a:spLocks noGrp="1"/>
          </p:cNvSpPr>
          <p:nvPr>
            <p:ph idx="1"/>
          </p:nvPr>
        </p:nvSpPr>
        <p:spPr/>
        <p:txBody>
          <a:bodyPr>
            <a:normAutofit fontScale="92500" lnSpcReduction="10000"/>
          </a:bodyPr>
          <a:lstStyle/>
          <a:p>
            <a:pPr algn="l">
              <a:buFont typeface="Wingdings" panose="05000000000000000000" pitchFamily="2" charset="2"/>
              <a:buChar char="v"/>
            </a:pPr>
            <a:r>
              <a:rPr lang="en-US" sz="2400" b="0" i="0" dirty="0">
                <a:solidFill>
                  <a:schemeClr val="tx2">
                    <a:lumMod val="50000"/>
                  </a:schemeClr>
                </a:solidFill>
                <a:effectLst/>
                <a:latin typeface="Söhne"/>
              </a:rPr>
              <a:t>Analyze and visualize the data to identify trends, patterns, and correlations in air quality parameters.</a:t>
            </a:r>
            <a:r>
              <a:rPr lang="en-US" sz="2400" b="0" i="0" dirty="0">
                <a:solidFill>
                  <a:srgbClr val="374151"/>
                </a:solidFill>
                <a:effectLst/>
                <a:latin typeface="Söhne"/>
              </a:rPr>
              <a:t> Use techniques such as histograms, scatter plots, and correlation matrices. </a:t>
            </a:r>
          </a:p>
          <a:p>
            <a:pPr algn="l">
              <a:buFont typeface="Wingdings" panose="05000000000000000000" pitchFamily="2" charset="2"/>
              <a:buChar char="v"/>
            </a:pPr>
            <a:r>
              <a:rPr lang="en-US" sz="2400" b="0" i="0" dirty="0">
                <a:solidFill>
                  <a:schemeClr val="tx2">
                    <a:lumMod val="50000"/>
                  </a:schemeClr>
                </a:solidFill>
                <a:effectLst/>
                <a:latin typeface="Söhne"/>
              </a:rPr>
              <a:t>Use statistical techniques and visualizations to gain insights into the data.</a:t>
            </a:r>
          </a:p>
          <a:p>
            <a:pPr algn="l">
              <a:buFont typeface="Wingdings" panose="05000000000000000000" pitchFamily="2" charset="2"/>
              <a:buChar char="v"/>
            </a:pPr>
            <a:r>
              <a:rPr lang="en-US" sz="2400" b="0" i="0" dirty="0">
                <a:solidFill>
                  <a:srgbClr val="374151"/>
                </a:solidFill>
                <a:effectLst/>
                <a:latin typeface="Söhne"/>
              </a:rPr>
              <a:t>Visualize the data to gain insights into its distribution, patterns, and relationships between variables. Visualization can help in the exploratory data analysis (EDA) phase.</a:t>
            </a:r>
            <a:endParaRPr lang="en-US" sz="2400" b="0" i="0" dirty="0">
              <a:solidFill>
                <a:schemeClr val="tx2">
                  <a:lumMod val="50000"/>
                </a:schemeClr>
              </a:solidFill>
              <a:effectLst/>
              <a:latin typeface="Söhne"/>
            </a:endParaRPr>
          </a:p>
          <a:p>
            <a:pPr algn="l">
              <a:buFont typeface="Wingdings" panose="05000000000000000000" pitchFamily="2" charset="2"/>
              <a:buChar char="v"/>
            </a:pPr>
            <a:r>
              <a:rPr lang="en-US" sz="2400" b="0" i="0" dirty="0">
                <a:solidFill>
                  <a:schemeClr val="tx2">
                    <a:lumMod val="50000"/>
                  </a:schemeClr>
                </a:solidFill>
                <a:effectLst/>
                <a:latin typeface="Söhne"/>
              </a:rPr>
              <a:t>Explore the impact of factors such as pollutants, weather conditions, and geography on air quality.</a:t>
            </a:r>
            <a:r>
              <a:rPr lang="en-US" sz="2400" b="0" i="0" dirty="0">
                <a:solidFill>
                  <a:srgbClr val="374151"/>
                </a:solidFill>
                <a:effectLst/>
                <a:latin typeface="Söhne"/>
              </a:rPr>
              <a:t> This step helps in understanding the drivers of air quality changes.</a:t>
            </a:r>
            <a:endParaRPr lang="en-US" sz="2400" b="0" i="0" dirty="0">
              <a:solidFill>
                <a:schemeClr val="tx2">
                  <a:lumMod val="50000"/>
                </a:schemeClr>
              </a:solidFill>
              <a:effectLst/>
              <a:latin typeface="Söhne"/>
            </a:endParaRPr>
          </a:p>
          <a:p>
            <a:endParaRPr lang="en-IN" dirty="0"/>
          </a:p>
        </p:txBody>
      </p:sp>
    </p:spTree>
    <p:extLst>
      <p:ext uri="{BB962C8B-B14F-4D97-AF65-F5344CB8AC3E}">
        <p14:creationId xmlns:p14="http://schemas.microsoft.com/office/powerpoint/2010/main" val="1155649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3E6BC-2008-F52A-FB05-2FEED31D077F}"/>
              </a:ext>
            </a:extLst>
          </p:cNvPr>
          <p:cNvSpPr>
            <a:spLocks noGrp="1"/>
          </p:cNvSpPr>
          <p:nvPr>
            <p:ph type="title"/>
          </p:nvPr>
        </p:nvSpPr>
        <p:spPr/>
        <p:txBody>
          <a:bodyPr/>
          <a:lstStyle/>
          <a:p>
            <a:r>
              <a:rPr lang="en-IN" sz="36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COLUMNS USED:</a:t>
            </a:r>
            <a:endParaRPr lang="en-IN" dirty="0"/>
          </a:p>
        </p:txBody>
      </p:sp>
      <p:sp>
        <p:nvSpPr>
          <p:cNvPr id="3" name="Content Placeholder 2">
            <a:extLst>
              <a:ext uri="{FF2B5EF4-FFF2-40B4-BE49-F238E27FC236}">
                <a16:creationId xmlns:a16="http://schemas.microsoft.com/office/drawing/2014/main" id="{92BB0BE6-AD21-1BD5-1097-D3A255A6BDB6}"/>
              </a:ext>
            </a:extLst>
          </p:cNvPr>
          <p:cNvSpPr>
            <a:spLocks noGrp="1"/>
          </p:cNvSpPr>
          <p:nvPr>
            <p:ph idx="1"/>
          </p:nvPr>
        </p:nvSpPr>
        <p:spPr/>
        <p:txBody>
          <a:bodyPr>
            <a:normAutofit fontScale="92500" lnSpcReduction="10000"/>
          </a:bodyPr>
          <a:lstStyle/>
          <a:p>
            <a:pPr marL="342900" lvl="0" indent="-342900">
              <a:lnSpc>
                <a:spcPct val="107000"/>
              </a:lnSpc>
              <a:buFont typeface="+mj-lt"/>
              <a:buAutoNum type="arabicPeriod"/>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Standard code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Sampling Date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State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City/Town/Village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Location of agency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Type of location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SO2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NO2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RSPM/PM10</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10.PM2.5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15264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16D46-319C-46A7-E557-FAE87B25A127}"/>
              </a:ext>
            </a:extLst>
          </p:cNvPr>
          <p:cNvSpPr>
            <a:spLocks noGrp="1"/>
          </p:cNvSpPr>
          <p:nvPr>
            <p:ph type="title"/>
          </p:nvPr>
        </p:nvSpPr>
        <p:spPr/>
        <p:txBody>
          <a:bodyPr>
            <a:normAutofit fontScale="90000"/>
          </a:bodyPr>
          <a:lstStyle/>
          <a:p>
            <a:pPr>
              <a:lnSpc>
                <a:spcPct val="113000"/>
              </a:lnSpc>
              <a:spcAft>
                <a:spcPts val="800"/>
              </a:spcAft>
            </a:pPr>
            <a:r>
              <a:rPr lang="en-IN" sz="2700" b="1"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Import three basic libraries</a:t>
            </a:r>
            <a:br>
              <a:rPr lang="en-IN" sz="2700" b="1"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700" b="1"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7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which are very common in machine learning and will be used every time you train a model</a:t>
            </a:r>
            <a:br>
              <a:rPr lang="en-IN" sz="27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br>
            <a:r>
              <a:rPr lang="en-IN" sz="2700" b="1"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NumPy:</a:t>
            </a:r>
            <a:r>
              <a:rPr lang="en-IN" sz="27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it is a library that allows us to work with arrays and as most machine learning models work on arrays NumPy makes it easier</a:t>
            </a:r>
            <a:br>
              <a:rPr lang="en-IN" sz="27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br>
            <a:r>
              <a:rPr lang="en-IN" sz="2700" b="1"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matplotlib:</a:t>
            </a:r>
            <a:r>
              <a:rPr lang="en-IN" sz="27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this library helps in plotting graphs and charts, which are very useful while showing the result of your model</a:t>
            </a:r>
            <a:br>
              <a:rPr lang="en-IN" sz="27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br>
            <a:r>
              <a:rPr lang="en-IN" sz="2700" b="1"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Pandas:</a:t>
            </a:r>
            <a:r>
              <a:rPr lang="en-IN" sz="27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pandas allows us to import our dataset and also creates a matrix of features containing the dependent and independent variable.</a:t>
            </a:r>
            <a:br>
              <a:rPr lang="en-IN" sz="27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br>
            <a:r>
              <a:rPr lang="en-IN" sz="2700" b="1"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Seaborn :</a:t>
            </a:r>
            <a:r>
              <a:rPr lang="en-IN" sz="27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seaborn helps in visualization</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5D9C8726-462C-D07F-3F93-72A6F7EA9867}"/>
              </a:ext>
            </a:extLst>
          </p:cNvPr>
          <p:cNvPicPr>
            <a:picLocks noGrp="1" noChangeAspect="1"/>
          </p:cNvPicPr>
          <p:nvPr>
            <p:ph idx="1"/>
          </p:nvPr>
        </p:nvPicPr>
        <p:blipFill>
          <a:blip r:embed="rId2"/>
          <a:stretch>
            <a:fillRect/>
          </a:stretch>
        </p:blipFill>
        <p:spPr>
          <a:xfrm>
            <a:off x="1412864" y="5660020"/>
            <a:ext cx="5204911" cy="887216"/>
          </a:xfrm>
          <a:prstGeom prst="rect">
            <a:avLst/>
          </a:prstGeom>
        </p:spPr>
      </p:pic>
    </p:spTree>
    <p:extLst>
      <p:ext uri="{BB962C8B-B14F-4D97-AF65-F5344CB8AC3E}">
        <p14:creationId xmlns:p14="http://schemas.microsoft.com/office/powerpoint/2010/main" val="1819429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DC619-496F-1B9E-CE31-2138BB670363}"/>
              </a:ext>
            </a:extLst>
          </p:cNvPr>
          <p:cNvSpPr>
            <a:spLocks noGrp="1"/>
          </p:cNvSpPr>
          <p:nvPr>
            <p:ph type="title"/>
          </p:nvPr>
        </p:nvSpPr>
        <p:spPr/>
        <p:txBody>
          <a:bodyPr/>
          <a:lstStyle/>
          <a:p>
            <a:r>
              <a:rPr lang="en-IN" sz="3600" b="1" kern="1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Load the dataset: (DATASET 1)</a:t>
            </a:r>
            <a:endParaRPr lang="en-IN" dirty="0"/>
          </a:p>
        </p:txBody>
      </p:sp>
      <p:sp>
        <p:nvSpPr>
          <p:cNvPr id="3" name="Content Placeholder 2">
            <a:extLst>
              <a:ext uri="{FF2B5EF4-FFF2-40B4-BE49-F238E27FC236}">
                <a16:creationId xmlns:a16="http://schemas.microsoft.com/office/drawing/2014/main" id="{A1ECFFE6-9D88-8CB9-9C70-B9F9058E9D9A}"/>
              </a:ext>
            </a:extLst>
          </p:cNvPr>
          <p:cNvSpPr>
            <a:spLocks noGrp="1"/>
          </p:cNvSpPr>
          <p:nvPr>
            <p:ph idx="1"/>
          </p:nvPr>
        </p:nvSpPr>
        <p:spPr/>
        <p:txBody>
          <a:bodyPr/>
          <a:lstStyle/>
          <a:p>
            <a:pPr marL="0" lvl="0" indent="0">
              <a:lnSpc>
                <a:spcPct val="106000"/>
              </a:lnSpc>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Data sets are available in .csv format. A CSV file stores tabular data in plain text. </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6000"/>
              </a:lnSpc>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Each line of the file is a data record. We use the read.csv method of the pandas library to read a local CSV file as a data frame.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AEAD11A6-EF8C-5AC9-B401-C7EA3CCBDDE0}"/>
              </a:ext>
            </a:extLst>
          </p:cNvPr>
          <p:cNvPicPr>
            <a:picLocks noChangeAspect="1"/>
          </p:cNvPicPr>
          <p:nvPr/>
        </p:nvPicPr>
        <p:blipFill>
          <a:blip r:embed="rId2"/>
          <a:stretch>
            <a:fillRect/>
          </a:stretch>
        </p:blipFill>
        <p:spPr>
          <a:xfrm>
            <a:off x="677334" y="4292672"/>
            <a:ext cx="10694477" cy="1269857"/>
          </a:xfrm>
          <a:prstGeom prst="rect">
            <a:avLst/>
          </a:prstGeom>
        </p:spPr>
      </p:pic>
    </p:spTree>
    <p:extLst>
      <p:ext uri="{BB962C8B-B14F-4D97-AF65-F5344CB8AC3E}">
        <p14:creationId xmlns:p14="http://schemas.microsoft.com/office/powerpoint/2010/main" val="3290051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A5480-421C-47AB-37E7-0BEA7AC65CD8}"/>
              </a:ext>
            </a:extLst>
          </p:cNvPr>
          <p:cNvSpPr>
            <a:spLocks noGrp="1"/>
          </p:cNvSpPr>
          <p:nvPr>
            <p:ph type="title"/>
          </p:nvPr>
        </p:nvSpPr>
        <p:spPr>
          <a:xfrm>
            <a:off x="677334" y="609600"/>
            <a:ext cx="8596668" cy="814086"/>
          </a:xfrm>
        </p:spPr>
        <p:txBody>
          <a:bodyPr>
            <a:normAutofit fontScale="90000"/>
          </a:bodyPr>
          <a:lstStyle/>
          <a:p>
            <a:r>
              <a:rPr lang="en-IN" sz="3600" b="1" kern="1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Dataset columns :</a:t>
            </a:r>
            <a:br>
              <a:rPr lang="en-IN" sz="36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8754008-4BC6-D46D-CE29-4171550C3667}"/>
              </a:ext>
            </a:extLst>
          </p:cNvPr>
          <p:cNvSpPr>
            <a:spLocks noGrp="1"/>
          </p:cNvSpPr>
          <p:nvPr>
            <p:ph idx="1"/>
          </p:nvPr>
        </p:nvSpPr>
        <p:spPr>
          <a:xfrm>
            <a:off x="439838" y="1423687"/>
            <a:ext cx="8834164" cy="4617676"/>
          </a:xfrm>
        </p:spPr>
        <p:txBody>
          <a:bodyPr/>
          <a:lstStyle/>
          <a:p>
            <a:pPr>
              <a:lnSpc>
                <a:spcPct val="113000"/>
              </a:lnSpc>
              <a:spcAft>
                <a:spcPts val="800"/>
              </a:spcAft>
            </a:pPr>
            <a:r>
              <a:rPr lang="en-IN" sz="1800" b="1" kern="1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Dataset columns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3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For example the Grades column, we could simply use the loc function and specify the name of the column in order to retrieve it.</a:t>
            </a:r>
          </a:p>
          <a:p>
            <a:pPr>
              <a:lnSpc>
                <a:spcPct val="113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826CC373-1CAA-4C53-0455-571A85C35B1E}"/>
              </a:ext>
            </a:extLst>
          </p:cNvPr>
          <p:cNvPicPr>
            <a:picLocks noChangeAspect="1"/>
          </p:cNvPicPr>
          <p:nvPr/>
        </p:nvPicPr>
        <p:blipFill>
          <a:blip r:embed="rId2"/>
          <a:stretch>
            <a:fillRect/>
          </a:stretch>
        </p:blipFill>
        <p:spPr>
          <a:xfrm>
            <a:off x="677334" y="2971164"/>
            <a:ext cx="8284421" cy="2688855"/>
          </a:xfrm>
          <a:prstGeom prst="rect">
            <a:avLst/>
          </a:prstGeom>
        </p:spPr>
      </p:pic>
    </p:spTree>
    <p:extLst>
      <p:ext uri="{BB962C8B-B14F-4D97-AF65-F5344CB8AC3E}">
        <p14:creationId xmlns:p14="http://schemas.microsoft.com/office/powerpoint/2010/main" val="2184304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627DA-D059-AB01-D288-B74103EC72A3}"/>
              </a:ext>
            </a:extLst>
          </p:cNvPr>
          <p:cNvSpPr>
            <a:spLocks noGrp="1"/>
          </p:cNvSpPr>
          <p:nvPr>
            <p:ph type="title"/>
          </p:nvPr>
        </p:nvSpPr>
        <p:spPr/>
        <p:txBody>
          <a:bodyPr/>
          <a:lstStyle/>
          <a:p>
            <a:r>
              <a:rPr lang="en-IN" sz="3600" b="1" kern="1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Head() Function:</a:t>
            </a:r>
            <a:endParaRPr lang="en-IN" dirty="0"/>
          </a:p>
        </p:txBody>
      </p:sp>
      <p:sp>
        <p:nvSpPr>
          <p:cNvPr id="3" name="Content Placeholder 2">
            <a:extLst>
              <a:ext uri="{FF2B5EF4-FFF2-40B4-BE49-F238E27FC236}">
                <a16:creationId xmlns:a16="http://schemas.microsoft.com/office/drawing/2014/main" id="{CF57BDBE-5133-4413-57B8-053A94C4912C}"/>
              </a:ext>
            </a:extLst>
          </p:cNvPr>
          <p:cNvSpPr>
            <a:spLocks noGrp="1"/>
          </p:cNvSpPr>
          <p:nvPr>
            <p:ph idx="1"/>
          </p:nvPr>
        </p:nvSpPr>
        <p:spPr/>
        <p:txBody>
          <a:bodyPr/>
          <a:lstStyle/>
          <a:p>
            <a:pPr marL="342900" lvl="0" indent="-342900">
              <a:lnSpc>
                <a:spcPct val="106000"/>
              </a:lnSpc>
              <a:buFont typeface="Symbol" panose="05050102010706020507" pitchFamily="18" charset="2"/>
              <a:buChar char=""/>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The head() function is used to get the first n rows.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buFont typeface="Symbol" panose="05050102010706020507" pitchFamily="18" charset="2"/>
              <a:buChar char=""/>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This function returns the first n rows for the object based on position. </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buFont typeface="Symbol" panose="05050102010706020507" pitchFamily="18" charset="2"/>
              <a:buChar char=""/>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It is useful for quickly testing if your object has the right type of data in it.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Symbol" panose="05050102010706020507" pitchFamily="18" charset="2"/>
              <a:buChar char=""/>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If the value of the n is not assigned it returns a default value of first 5 rows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90569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B5C15-3802-356B-F6E5-10DEFB8A4631}"/>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82B58CDA-DF02-080B-4BED-EEDFF77CB834}"/>
              </a:ext>
            </a:extLst>
          </p:cNvPr>
          <p:cNvPicPr>
            <a:picLocks noGrp="1" noChangeAspect="1"/>
          </p:cNvPicPr>
          <p:nvPr>
            <p:ph idx="1"/>
          </p:nvPr>
        </p:nvPicPr>
        <p:blipFill>
          <a:blip r:embed="rId2"/>
          <a:stretch>
            <a:fillRect/>
          </a:stretch>
        </p:blipFill>
        <p:spPr>
          <a:xfrm>
            <a:off x="133004" y="116378"/>
            <a:ext cx="12058996" cy="6517178"/>
          </a:xfrm>
          <a:prstGeom prst="rect">
            <a:avLst/>
          </a:prstGeom>
        </p:spPr>
      </p:pic>
    </p:spTree>
    <p:extLst>
      <p:ext uri="{BB962C8B-B14F-4D97-AF65-F5344CB8AC3E}">
        <p14:creationId xmlns:p14="http://schemas.microsoft.com/office/powerpoint/2010/main" val="36158925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51</TotalTime>
  <Words>766</Words>
  <Application>Microsoft Office PowerPoint</Application>
  <PresentationFormat>Widescreen</PresentationFormat>
  <Paragraphs>53</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Facet</vt:lpstr>
      <vt:lpstr>Group 5 AIR QUALITY ANALYSIS AND PREDICTION IN TAMIL NADU</vt:lpstr>
      <vt:lpstr>INTRODUCTION</vt:lpstr>
      <vt:lpstr>Exploratory Data Analysis (EDA):</vt:lpstr>
      <vt:lpstr>COLUMNS USED:</vt:lpstr>
      <vt:lpstr>Import three basic libraries  which are very common in machine learning and will be used every time you train a model NumPy: it is a library that allows us to work with arrays and as most machine learning models work on arrays NumPy makes it easier matplotlib: this library helps in plotting graphs and charts, which are very useful while showing the result of your model Pandas: pandas allows us to import our dataset and also creates a matrix of features containing the dependent and independent variable. Seaborn : seaborn helps in visualization </vt:lpstr>
      <vt:lpstr>Load the dataset: (DATASET 1)</vt:lpstr>
      <vt:lpstr>Dataset columns : </vt:lpstr>
      <vt:lpstr>Head() Function:</vt:lpstr>
      <vt:lpstr>PowerPoint Presentation</vt:lpstr>
      <vt:lpstr>DESCRIBE FUNCTION:</vt:lpstr>
      <vt:lpstr>DESCRIBE FUNCTION:</vt:lpstr>
      <vt:lpstr>PowerPoint Presentation</vt:lpstr>
      <vt:lpstr>Info() Function: </vt:lpstr>
      <vt:lpstr>AVERAGE FOR SO2,NO2,RSPM/PM10</vt:lpstr>
      <vt:lpstr>PowerPoint Presentation</vt:lpstr>
      <vt:lpstr>Corelation: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ANALYSIS AND PREDICTION IN TAMIL NADU</dc:title>
  <dc:creator>Gayathri T</dc:creator>
  <cp:lastModifiedBy>gt438906@gmail.com</cp:lastModifiedBy>
  <cp:revision>2</cp:revision>
  <dcterms:created xsi:type="dcterms:W3CDTF">2023-11-01T17:21:33Z</dcterms:created>
  <dcterms:modified xsi:type="dcterms:W3CDTF">2023-11-01T18:16:12Z</dcterms:modified>
</cp:coreProperties>
</file>