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p:scale>
          <a:sx n="70" d="100"/>
          <a:sy n="70" d="100"/>
        </p:scale>
        <p:origin x="1027" y="3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5/31/2021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5/31/2021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5ABD2-1065-4776-B1CC-BE874F1E76F4}"/>
              </a:ext>
            </a:extLst>
          </p:cNvPr>
          <p:cNvSpPr>
            <a:spLocks noGrp="1"/>
          </p:cNvSpPr>
          <p:nvPr>
            <p:ph type="ctrTitle"/>
          </p:nvPr>
        </p:nvSpPr>
        <p:spPr/>
        <p:txBody>
          <a:bodyPr/>
          <a:lstStyle/>
          <a:p>
            <a:r>
              <a:rPr lang="en-US" dirty="0"/>
              <a:t>Big Mountain Resort Pricing Model</a:t>
            </a:r>
          </a:p>
        </p:txBody>
      </p:sp>
      <p:sp>
        <p:nvSpPr>
          <p:cNvPr id="3" name="Subtitle 2">
            <a:extLst>
              <a:ext uri="{FF2B5EF4-FFF2-40B4-BE49-F238E27FC236}">
                <a16:creationId xmlns:a16="http://schemas.microsoft.com/office/drawing/2014/main" id="{54476FA9-C963-4EC9-9807-C9EBACF376F2}"/>
              </a:ext>
            </a:extLst>
          </p:cNvPr>
          <p:cNvSpPr>
            <a:spLocks noGrp="1"/>
          </p:cNvSpPr>
          <p:nvPr>
            <p:ph type="subTitle" idx="1"/>
          </p:nvPr>
        </p:nvSpPr>
        <p:spPr/>
        <p:txBody>
          <a:bodyPr/>
          <a:lstStyle/>
          <a:p>
            <a:r>
              <a:rPr lang="en-US" dirty="0"/>
              <a:t>Gayathri Krishnamoorthy</a:t>
            </a:r>
          </a:p>
        </p:txBody>
      </p:sp>
    </p:spTree>
    <p:extLst>
      <p:ext uri="{BB962C8B-B14F-4D97-AF65-F5344CB8AC3E}">
        <p14:creationId xmlns:p14="http://schemas.microsoft.com/office/powerpoint/2010/main" val="2400218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44" name="Rectangle 31">
            <a:extLst>
              <a:ext uri="{FF2B5EF4-FFF2-40B4-BE49-F238E27FC236}">
                <a16:creationId xmlns:a16="http://schemas.microsoft.com/office/drawing/2014/main" id="{28FA177F-145C-478A-A7ED-8D021CE76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33">
            <a:extLst>
              <a:ext uri="{FF2B5EF4-FFF2-40B4-BE49-F238E27FC236}">
                <a16:creationId xmlns:a16="http://schemas.microsoft.com/office/drawing/2014/main" id="{1A96A522-1258-462E-AFC5-F5E3F14110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5" name="Picture 34">
              <a:extLst>
                <a:ext uri="{FF2B5EF4-FFF2-40B4-BE49-F238E27FC236}">
                  <a16:creationId xmlns:a16="http://schemas.microsoft.com/office/drawing/2014/main" id="{ECD43597-59D1-4246-A90D-26FE2B6081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6" name="Rectangle 35">
              <a:extLst>
                <a:ext uri="{FF2B5EF4-FFF2-40B4-BE49-F238E27FC236}">
                  <a16:creationId xmlns:a16="http://schemas.microsoft.com/office/drawing/2014/main" id="{2ED48CD8-BE7A-4992-8570-58DEE9826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7" name="Picture 36">
              <a:extLst>
                <a:ext uri="{FF2B5EF4-FFF2-40B4-BE49-F238E27FC236}">
                  <a16:creationId xmlns:a16="http://schemas.microsoft.com/office/drawing/2014/main" id="{9A68BD7C-72FC-4E92-88BB-3401D485D2B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8" name="Picture 37">
              <a:extLst>
                <a:ext uri="{FF2B5EF4-FFF2-40B4-BE49-F238E27FC236}">
                  <a16:creationId xmlns:a16="http://schemas.microsoft.com/office/drawing/2014/main" id="{C8B73423-E00D-4FC9-9873-0C259A14BC1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154BF536-083B-44D8-B5B7-715951612B6E}"/>
              </a:ext>
            </a:extLst>
          </p:cNvPr>
          <p:cNvSpPr>
            <a:spLocks noGrp="1"/>
          </p:cNvSpPr>
          <p:nvPr>
            <p:ph type="ctrTitle"/>
          </p:nvPr>
        </p:nvSpPr>
        <p:spPr>
          <a:xfrm>
            <a:off x="6553770" y="1041401"/>
            <a:ext cx="4538526" cy="2345264"/>
          </a:xfrm>
        </p:spPr>
        <p:txBody>
          <a:bodyPr>
            <a:normAutofit/>
          </a:bodyPr>
          <a:lstStyle/>
          <a:p>
            <a:r>
              <a:rPr lang="en-US" dirty="0">
                <a:solidFill>
                  <a:srgbClr val="262626"/>
                </a:solidFill>
              </a:rPr>
              <a:t>Pricing Model</a:t>
            </a:r>
          </a:p>
        </p:txBody>
      </p:sp>
      <p:sp>
        <p:nvSpPr>
          <p:cNvPr id="3" name="Subtitle 2">
            <a:extLst>
              <a:ext uri="{FF2B5EF4-FFF2-40B4-BE49-F238E27FC236}">
                <a16:creationId xmlns:a16="http://schemas.microsoft.com/office/drawing/2014/main" id="{A3A4B61C-B54A-4532-B8D9-7FA392916866}"/>
              </a:ext>
            </a:extLst>
          </p:cNvPr>
          <p:cNvSpPr>
            <a:spLocks noGrp="1"/>
          </p:cNvSpPr>
          <p:nvPr>
            <p:ph type="subTitle" idx="1"/>
          </p:nvPr>
        </p:nvSpPr>
        <p:spPr>
          <a:xfrm>
            <a:off x="6579044" y="3657596"/>
            <a:ext cx="4550411" cy="2503715"/>
          </a:xfrm>
        </p:spPr>
        <p:txBody>
          <a:bodyPr>
            <a:noAutofit/>
          </a:bodyPr>
          <a:lstStyle/>
          <a:p>
            <a:pPr marL="342900" indent="-342900" algn="l">
              <a:buFont typeface="Arial" panose="020B0604020202020204" pitchFamily="34" charset="0"/>
              <a:buChar char="•"/>
            </a:pPr>
            <a:r>
              <a:rPr lang="en-US" sz="2200" dirty="0">
                <a:solidFill>
                  <a:srgbClr val="000000"/>
                </a:solidFill>
                <a:latin typeface="Times New Roman" panose="02020603050405020304" pitchFamily="18" charset="0"/>
                <a:cs typeface="Times New Roman" panose="02020603050405020304" pitchFamily="18" charset="0"/>
              </a:rPr>
              <a:t>Big Mountain Resort modelled price was $97.96, actual price was $81.00.</a:t>
            </a:r>
          </a:p>
          <a:p>
            <a:pPr marL="342900" indent="-342900" algn="l">
              <a:buFont typeface="Arial" panose="020B0604020202020204" pitchFamily="34" charset="0"/>
              <a:buChar char="•"/>
            </a:pPr>
            <a:r>
              <a:rPr lang="en-US" sz="2200" dirty="0">
                <a:solidFill>
                  <a:srgbClr val="000000"/>
                </a:solidFill>
                <a:latin typeface="Times New Roman" panose="02020603050405020304" pitchFamily="18" charset="0"/>
                <a:cs typeface="Times New Roman" panose="02020603050405020304" pitchFamily="18" charset="0"/>
              </a:rPr>
              <a:t>Even with the expected mean absolute error of $10.36, this model suggested there is room for an increase.</a:t>
            </a:r>
          </a:p>
        </p:txBody>
      </p:sp>
      <p:sp>
        <p:nvSpPr>
          <p:cNvPr id="46" name="Rectangle 39">
            <a:extLst>
              <a:ext uri="{FF2B5EF4-FFF2-40B4-BE49-F238E27FC236}">
                <a16:creationId xmlns:a16="http://schemas.microsoft.com/office/drawing/2014/main" id="{22EEABFB-D1AB-4BFF-84FC-449548E93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4976494"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bar chart&#10;&#10;Description automatically generated">
            <a:extLst>
              <a:ext uri="{FF2B5EF4-FFF2-40B4-BE49-F238E27FC236}">
                <a16:creationId xmlns:a16="http://schemas.microsoft.com/office/drawing/2014/main" id="{AC263CC6-DAC2-4F7B-AAAE-903DB116F3FD}"/>
              </a:ext>
            </a:extLst>
          </p:cNvPr>
          <p:cNvPicPr>
            <a:picLocks noChangeAspect="1"/>
          </p:cNvPicPr>
          <p:nvPr/>
        </p:nvPicPr>
        <p:blipFill>
          <a:blip r:embed="rId5"/>
          <a:stretch>
            <a:fillRect/>
          </a:stretch>
        </p:blipFill>
        <p:spPr>
          <a:xfrm>
            <a:off x="1201658" y="1171448"/>
            <a:ext cx="4883216" cy="4356608"/>
          </a:xfrm>
          <a:prstGeom prst="rect">
            <a:avLst/>
          </a:prstGeom>
        </p:spPr>
      </p:pic>
      <p:cxnSp>
        <p:nvCxnSpPr>
          <p:cNvPr id="47" name="Straight Connector 41">
            <a:extLst>
              <a:ext uri="{FF2B5EF4-FFF2-40B4-BE49-F238E27FC236}">
                <a16:creationId xmlns:a16="http://schemas.microsoft.com/office/drawing/2014/main" id="{4231BC86-8965-4F95-9FD9-76313A7D60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770" y="3522131"/>
            <a:ext cx="452063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4382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0D240970-B22B-4DDE-8022-C7880A364E59}"/>
              </a:ext>
            </a:extLst>
          </p:cNvPr>
          <p:cNvSpPr>
            <a:spLocks noGrp="1"/>
          </p:cNvSpPr>
          <p:nvPr>
            <p:ph type="title"/>
          </p:nvPr>
        </p:nvSpPr>
        <p:spPr>
          <a:xfrm>
            <a:off x="6094412" y="982132"/>
            <a:ext cx="4802185" cy="1303867"/>
          </a:xfrm>
        </p:spPr>
        <p:txBody>
          <a:bodyPr>
            <a:normAutofit/>
          </a:bodyPr>
          <a:lstStyle/>
          <a:p>
            <a:r>
              <a:rPr lang="en-US">
                <a:solidFill>
                  <a:srgbClr val="262626"/>
                </a:solidFill>
              </a:rPr>
              <a:t>Pricing Model</a:t>
            </a:r>
          </a:p>
        </p:txBody>
      </p:sp>
      <p:sp>
        <p:nvSpPr>
          <p:cNvPr id="20" name="Rectangle 19">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10;&#10;Description automatically generated">
            <a:extLst>
              <a:ext uri="{FF2B5EF4-FFF2-40B4-BE49-F238E27FC236}">
                <a16:creationId xmlns:a16="http://schemas.microsoft.com/office/drawing/2014/main" id="{3F21E05D-0F49-4A4B-A659-E63EF8C8ABED}"/>
              </a:ext>
            </a:extLst>
          </p:cNvPr>
          <p:cNvPicPr>
            <a:picLocks noChangeAspect="1"/>
          </p:cNvPicPr>
          <p:nvPr/>
        </p:nvPicPr>
        <p:blipFill>
          <a:blip r:embed="rId5"/>
          <a:stretch>
            <a:fillRect/>
          </a:stretch>
        </p:blipFill>
        <p:spPr>
          <a:xfrm>
            <a:off x="1412683" y="2239556"/>
            <a:ext cx="3876801" cy="2200084"/>
          </a:xfrm>
          <a:prstGeom prst="rect">
            <a:avLst/>
          </a:prstGeom>
        </p:spPr>
      </p:pic>
      <p:cxnSp>
        <p:nvCxnSpPr>
          <p:cNvPr id="22" name="Straight Connector 21">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Content Placeholder 8">
            <a:extLst>
              <a:ext uri="{FF2B5EF4-FFF2-40B4-BE49-F238E27FC236}">
                <a16:creationId xmlns:a16="http://schemas.microsoft.com/office/drawing/2014/main" id="{65B020CA-6C20-46F5-A1AB-43F6D54B841B}"/>
              </a:ext>
            </a:extLst>
          </p:cNvPr>
          <p:cNvSpPr>
            <a:spLocks noGrp="1"/>
          </p:cNvSpPr>
          <p:nvPr>
            <p:ph idx="1"/>
          </p:nvPr>
        </p:nvSpPr>
        <p:spPr>
          <a:xfrm>
            <a:off x="6094412" y="2556932"/>
            <a:ext cx="4802184" cy="3318936"/>
          </a:xfrm>
        </p:spPr>
        <p:txBody>
          <a:bodyPr>
            <a:normAutofit fontScale="92500"/>
          </a:bodyPr>
          <a:lstStyle/>
          <a:p>
            <a:pPr marL="0" indent="0">
              <a:buNone/>
            </a:pPr>
            <a:r>
              <a:rPr lang="en-US" sz="2200" b="1" dirty="0">
                <a:solidFill>
                  <a:srgbClr val="262626"/>
                </a:solidFill>
                <a:latin typeface="Times New Roman" panose="02020603050405020304" pitchFamily="18" charset="0"/>
                <a:cs typeface="Times New Roman" panose="02020603050405020304" pitchFamily="18" charset="0"/>
              </a:rPr>
              <a:t>Scenario  1 </a:t>
            </a:r>
            <a:r>
              <a:rPr lang="en-US" sz="2200" dirty="0">
                <a:solidFill>
                  <a:srgbClr val="262626"/>
                </a:solidFill>
                <a:latin typeface="Times New Roman" panose="02020603050405020304" pitchFamily="18" charset="0"/>
                <a:cs typeface="Times New Roman" panose="02020603050405020304" pitchFamily="18" charset="0"/>
              </a:rPr>
              <a:t>– C</a:t>
            </a:r>
            <a:r>
              <a:rPr lang="en-US" sz="2200" i="0" dirty="0">
                <a:solidFill>
                  <a:srgbClr val="000000"/>
                </a:solidFill>
                <a:effectLst/>
                <a:latin typeface="Times New Roman" panose="02020603050405020304" pitchFamily="18" charset="0"/>
                <a:cs typeface="Times New Roman" panose="02020603050405020304" pitchFamily="18" charset="0"/>
              </a:rPr>
              <a:t>lose down up to 10 ‘Runs’. </a:t>
            </a:r>
          </a:p>
          <a:p>
            <a:r>
              <a:rPr lang="en-US" sz="2200" b="0" i="0" dirty="0">
                <a:solidFill>
                  <a:srgbClr val="000000"/>
                </a:solidFill>
                <a:effectLst/>
                <a:latin typeface="Times New Roman" panose="02020603050405020304" pitchFamily="18" charset="0"/>
                <a:cs typeface="Times New Roman" panose="02020603050405020304" pitchFamily="18" charset="0"/>
              </a:rPr>
              <a:t>There was no difference in the price when we close one run.  </a:t>
            </a:r>
          </a:p>
          <a:p>
            <a:r>
              <a:rPr lang="en-US" sz="2200" b="0" i="0" dirty="0">
                <a:solidFill>
                  <a:srgbClr val="000000"/>
                </a:solidFill>
                <a:effectLst/>
                <a:latin typeface="Times New Roman" panose="02020603050405020304" pitchFamily="18" charset="0"/>
                <a:cs typeface="Times New Roman" panose="02020603050405020304" pitchFamily="18" charset="0"/>
              </a:rPr>
              <a:t> No loss in ticket price while closing 4 or 5 runs . When closing 6 or more leads to drop.</a:t>
            </a:r>
          </a:p>
          <a:p>
            <a:r>
              <a:rPr lang="en-US" sz="2200" dirty="0">
                <a:solidFill>
                  <a:srgbClr val="000000"/>
                </a:solidFill>
                <a:latin typeface="Times New Roman" panose="02020603050405020304" pitchFamily="18" charset="0"/>
                <a:cs typeface="Times New Roman" panose="02020603050405020304" pitchFamily="18" charset="0"/>
              </a:rPr>
              <a:t>5 of the least used runs would be best way to go as we charge less for ticket prices which does provide less revenue.</a:t>
            </a:r>
          </a:p>
        </p:txBody>
      </p:sp>
    </p:spTree>
    <p:extLst>
      <p:ext uri="{BB962C8B-B14F-4D97-AF65-F5344CB8AC3E}">
        <p14:creationId xmlns:p14="http://schemas.microsoft.com/office/powerpoint/2010/main" val="3216468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02AA5-04B6-439C-97C5-AE52A19A9F3B}"/>
              </a:ext>
            </a:extLst>
          </p:cNvPr>
          <p:cNvSpPr>
            <a:spLocks noGrp="1"/>
          </p:cNvSpPr>
          <p:nvPr>
            <p:ph type="title"/>
          </p:nvPr>
        </p:nvSpPr>
        <p:spPr/>
        <p:txBody>
          <a:bodyPr/>
          <a:lstStyle/>
          <a:p>
            <a:r>
              <a:rPr lang="en-US" dirty="0"/>
              <a:t>Pricing Model</a:t>
            </a:r>
          </a:p>
        </p:txBody>
      </p:sp>
      <p:sp>
        <p:nvSpPr>
          <p:cNvPr id="3" name="Content Placeholder 2">
            <a:extLst>
              <a:ext uri="{FF2B5EF4-FFF2-40B4-BE49-F238E27FC236}">
                <a16:creationId xmlns:a16="http://schemas.microsoft.com/office/drawing/2014/main" id="{367A77F1-C659-411F-9EBF-9647FDBF22B6}"/>
              </a:ext>
            </a:extLst>
          </p:cNvPr>
          <p:cNvSpPr>
            <a:spLocks noGrp="1"/>
          </p:cNvSpPr>
          <p:nvPr>
            <p:ph idx="1"/>
          </p:nvPr>
        </p:nvSpPr>
        <p:spPr/>
        <p:txBody>
          <a:bodyPr/>
          <a:lstStyle/>
          <a:p>
            <a:pPr algn="l"/>
            <a:r>
              <a:rPr lang="en-US" sz="2200" b="1" i="1" dirty="0">
                <a:solidFill>
                  <a:srgbClr val="000000"/>
                </a:solidFill>
                <a:latin typeface="Times New Roman" panose="02020603050405020304" pitchFamily="18" charset="0"/>
                <a:cs typeface="Times New Roman" panose="02020603050405020304" pitchFamily="18" charset="0"/>
              </a:rPr>
              <a:t>S</a:t>
            </a:r>
            <a:r>
              <a:rPr lang="en-US" sz="2200" b="1" i="0" dirty="0">
                <a:solidFill>
                  <a:srgbClr val="000000"/>
                </a:solidFill>
                <a:effectLst/>
                <a:latin typeface="Times New Roman" panose="02020603050405020304" pitchFamily="18" charset="0"/>
                <a:cs typeface="Times New Roman" panose="02020603050405020304" pitchFamily="18" charset="0"/>
              </a:rPr>
              <a:t>cenario 2  - </a:t>
            </a:r>
            <a:r>
              <a:rPr lang="en-US" sz="2200" b="0" i="0" dirty="0">
                <a:solidFill>
                  <a:srgbClr val="000000"/>
                </a:solidFill>
                <a:effectLst/>
                <a:latin typeface="Times New Roman" panose="02020603050405020304" pitchFamily="18" charset="0"/>
                <a:cs typeface="Times New Roman" panose="02020603050405020304" pitchFamily="18" charset="0"/>
              </a:rPr>
              <a:t>Add one more ‘Runs’, increase ‘vertical drop’ by 150 feet and adding one additional ‘chairs. This scenario supported increasing the ticket price by $2.22.</a:t>
            </a:r>
          </a:p>
          <a:p>
            <a:pPr algn="l"/>
            <a:r>
              <a:rPr lang="en-US" sz="2200" b="1" i="1" dirty="0">
                <a:solidFill>
                  <a:srgbClr val="000000"/>
                </a:solidFill>
                <a:latin typeface="Times New Roman" panose="02020603050405020304" pitchFamily="18" charset="0"/>
                <a:cs typeface="Times New Roman" panose="02020603050405020304" pitchFamily="18" charset="0"/>
              </a:rPr>
              <a:t>Scenario 3</a:t>
            </a:r>
            <a:r>
              <a:rPr lang="en-US" sz="2200" b="1" i="0" dirty="0">
                <a:solidFill>
                  <a:srgbClr val="000000"/>
                </a:solidFill>
                <a:effectLst/>
                <a:latin typeface="Times New Roman" panose="02020603050405020304" pitchFamily="18" charset="0"/>
                <a:cs typeface="Times New Roman" panose="02020603050405020304" pitchFamily="18" charset="0"/>
              </a:rPr>
              <a:t> -  </a:t>
            </a:r>
            <a:r>
              <a:rPr lang="en-US" sz="2200" i="0" dirty="0">
                <a:solidFill>
                  <a:srgbClr val="000000"/>
                </a:solidFill>
                <a:effectLst/>
                <a:latin typeface="Times New Roman" panose="02020603050405020304" pitchFamily="18" charset="0"/>
                <a:cs typeface="Times New Roman" panose="02020603050405020304" pitchFamily="18" charset="0"/>
              </a:rPr>
              <a:t>R</a:t>
            </a:r>
            <a:r>
              <a:rPr lang="en-US" sz="2200" b="0" i="0" dirty="0">
                <a:solidFill>
                  <a:srgbClr val="000000"/>
                </a:solidFill>
                <a:effectLst/>
                <a:latin typeface="Times New Roman" panose="02020603050405020304" pitchFamily="18" charset="0"/>
                <a:cs typeface="Times New Roman" panose="02020603050405020304" pitchFamily="18" charset="0"/>
              </a:rPr>
              <a:t>epeated the second with an additional 2 acres of snow making. The was no difference from the second scenario.</a:t>
            </a:r>
          </a:p>
          <a:p>
            <a:pPr algn="l"/>
            <a:r>
              <a:rPr lang="en-US" sz="2200" b="1" i="1" dirty="0">
                <a:solidFill>
                  <a:srgbClr val="000000"/>
                </a:solidFill>
                <a:latin typeface="Times New Roman" panose="02020603050405020304" pitchFamily="18" charset="0"/>
                <a:cs typeface="Times New Roman" panose="02020603050405020304" pitchFamily="18" charset="0"/>
              </a:rPr>
              <a:t>Scenario 4 - </a:t>
            </a:r>
            <a:r>
              <a:rPr lang="en-US" sz="2200" dirty="0">
                <a:solidFill>
                  <a:srgbClr val="000000"/>
                </a:solidFill>
                <a:latin typeface="Times New Roman" panose="02020603050405020304" pitchFamily="18" charset="0"/>
                <a:cs typeface="Times New Roman" panose="02020603050405020304" pitchFamily="18" charset="0"/>
              </a:rPr>
              <a:t>I</a:t>
            </a:r>
            <a:r>
              <a:rPr lang="en-US" sz="2200" dirty="0">
                <a:solidFill>
                  <a:srgbClr val="000000"/>
                </a:solidFill>
                <a:effectLst/>
                <a:latin typeface="Times New Roman" panose="02020603050405020304" pitchFamily="18" charset="0"/>
                <a:cs typeface="Times New Roman" panose="02020603050405020304" pitchFamily="18" charset="0"/>
              </a:rPr>
              <a:t>ncreased</a:t>
            </a:r>
            <a:r>
              <a:rPr lang="en-US" sz="2200" b="0" i="0" dirty="0">
                <a:solidFill>
                  <a:srgbClr val="000000"/>
                </a:solidFill>
                <a:effectLst/>
                <a:latin typeface="Times New Roman" panose="02020603050405020304" pitchFamily="18" charset="0"/>
                <a:cs typeface="Times New Roman" panose="02020603050405020304" pitchFamily="18" charset="0"/>
              </a:rPr>
              <a:t> the longest run by .2 miles and adding 4 acres of snow making. There is no difference in the price.</a:t>
            </a:r>
          </a:p>
          <a:p>
            <a:endParaRPr lang="en-US" dirty="0"/>
          </a:p>
        </p:txBody>
      </p:sp>
    </p:spTree>
    <p:extLst>
      <p:ext uri="{BB962C8B-B14F-4D97-AF65-F5344CB8AC3E}">
        <p14:creationId xmlns:p14="http://schemas.microsoft.com/office/powerpoint/2010/main" val="262898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59D99-A6C0-45D0-AA25-FC596D9711C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6DF47D3-58A0-40F2-AE0A-F39160990EC0}"/>
              </a:ext>
            </a:extLst>
          </p:cNvPr>
          <p:cNvSpPr>
            <a:spLocks noGrp="1"/>
          </p:cNvSpPr>
          <p:nvPr>
            <p:ph idx="1"/>
          </p:nvPr>
        </p:nvSpPr>
        <p:spPr/>
        <p:txBody>
          <a:bodyPr>
            <a:normAutofit fontScale="92500" lnSpcReduction="10000"/>
          </a:bodyPr>
          <a:lstStyle/>
          <a:p>
            <a:r>
              <a:rPr lang="en-US" sz="1800" b="0" i="0" dirty="0">
                <a:solidFill>
                  <a:srgbClr val="000000"/>
                </a:solidFill>
                <a:effectLst/>
                <a:latin typeface="Times New Roman" panose="02020603050405020304" pitchFamily="18" charset="0"/>
                <a:cs typeface="Times New Roman" panose="02020603050405020304" pitchFamily="18" charset="0"/>
              </a:rPr>
              <a:t>Closing 5 of the least used runs would be best way to go as we charge less for ticket prices which does provide less revenue. </a:t>
            </a:r>
          </a:p>
          <a:p>
            <a:r>
              <a:rPr lang="en-US" sz="1800" dirty="0">
                <a:solidFill>
                  <a:srgbClr val="000000"/>
                </a:solidFill>
                <a:latin typeface="Times New Roman" panose="02020603050405020304" pitchFamily="18" charset="0"/>
                <a:cs typeface="Times New Roman" panose="02020603050405020304" pitchFamily="18" charset="0"/>
              </a:rPr>
              <a:t>The</a:t>
            </a:r>
            <a:r>
              <a:rPr lang="en-US" sz="1800" b="0" i="0" dirty="0">
                <a:solidFill>
                  <a:srgbClr val="000000"/>
                </a:solidFill>
                <a:effectLst/>
                <a:latin typeface="Times New Roman" panose="02020603050405020304" pitchFamily="18" charset="0"/>
                <a:cs typeface="Times New Roman" panose="02020603050405020304" pitchFamily="18" charset="0"/>
              </a:rPr>
              <a:t> incurring costs to install a new lift, new snow making capabilities and additional costs of providing the new terrain which certainly would add to the operating costs and lower the revenues. </a:t>
            </a:r>
          </a:p>
          <a:p>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project, only ticket price was considered for modeling. Other costs should be considered for deciding the ticket price.</a:t>
            </a:r>
          </a:p>
          <a:p>
            <a:r>
              <a:rPr lang="en-US" sz="1800" dirty="0">
                <a:solidFill>
                  <a:srgbClr val="000000"/>
                </a:solidFill>
                <a:latin typeface="Times New Roman" panose="02020603050405020304" pitchFamily="18" charset="0"/>
                <a:cs typeface="Times New Roman" panose="02020603050405020304" pitchFamily="18" charset="0"/>
              </a:rPr>
              <a:t>The price of new chairlift, the price of adding skiable acres, cost of additional snow making should be considered.</a:t>
            </a:r>
          </a:p>
          <a:p>
            <a:r>
              <a:rPr lang="en-US" sz="1800" dirty="0">
                <a:solidFill>
                  <a:srgbClr val="000000"/>
                </a:solidFill>
                <a:latin typeface="Times New Roman" panose="02020603050405020304" pitchFamily="18" charset="0"/>
                <a:cs typeface="Times New Roman" panose="02020603050405020304" pitchFamily="18" charset="0"/>
              </a:rPr>
              <a:t>Finally, developing framework for where the business could input different combination of features to generate the ticket price. This could potentially help the business to find out how could they increase the revenue by combination of different feature.</a:t>
            </a:r>
          </a:p>
          <a:p>
            <a:endParaRPr lang="en-US" sz="1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7645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A7017CB0-19AD-40F5-A7DB-8CD304883A85}"/>
              </a:ext>
            </a:extLst>
          </p:cNvPr>
          <p:cNvSpPr>
            <a:spLocks noGrp="1"/>
          </p:cNvSpPr>
          <p:nvPr>
            <p:ph type="title"/>
          </p:nvPr>
        </p:nvSpPr>
        <p:spPr>
          <a:xfrm>
            <a:off x="7535825" y="982132"/>
            <a:ext cx="3360772" cy="1303867"/>
          </a:xfrm>
        </p:spPr>
        <p:txBody>
          <a:bodyPr>
            <a:normAutofit/>
          </a:bodyPr>
          <a:lstStyle/>
          <a:p>
            <a:r>
              <a:rPr lang="en-US" dirty="0"/>
              <a:t>Overview </a:t>
            </a:r>
            <a:endParaRPr lang="en-US"/>
          </a:p>
        </p:txBody>
      </p:sp>
      <p:sp>
        <p:nvSpPr>
          <p:cNvPr id="18" name="Rectangle 17">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6E71C2F-46F0-47F0-844A-4870EBE90371}"/>
              </a:ext>
            </a:extLst>
          </p:cNvPr>
          <p:cNvPicPr>
            <a:picLocks noChangeAspect="1"/>
          </p:cNvPicPr>
          <p:nvPr/>
        </p:nvPicPr>
        <p:blipFill rotWithShape="1">
          <a:blip r:embed="rId5"/>
          <a:srcRect l="14352" r="6306" b="2"/>
          <a:stretch/>
        </p:blipFill>
        <p:spPr>
          <a:xfrm>
            <a:off x="1412683" y="1410208"/>
            <a:ext cx="5278777" cy="3858780"/>
          </a:xfrm>
          <a:prstGeom prst="rect">
            <a:avLst/>
          </a:prstGeom>
        </p:spPr>
      </p:pic>
      <p:cxnSp>
        <p:nvCxnSpPr>
          <p:cNvPr id="20" name="Straight Connector 19">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10574E55-A2CD-470B-A920-2689A2998C30}"/>
              </a:ext>
            </a:extLst>
          </p:cNvPr>
          <p:cNvSpPr>
            <a:spLocks noGrp="1"/>
          </p:cNvSpPr>
          <p:nvPr>
            <p:ph idx="1"/>
          </p:nvPr>
        </p:nvSpPr>
        <p:spPr>
          <a:xfrm>
            <a:off x="7535824" y="2556932"/>
            <a:ext cx="3557292" cy="3318936"/>
          </a:xfrm>
        </p:spPr>
        <p:txBody>
          <a:bodyPr>
            <a:normAutofit/>
          </a:bodyPr>
          <a:lstStyle/>
          <a:p>
            <a:pPr marL="0" indent="0">
              <a:lnSpc>
                <a:spcPct val="90000"/>
              </a:lnSpc>
              <a:buNone/>
            </a:pPr>
            <a:r>
              <a:rPr lang="en-AU" sz="1900" dirty="0">
                <a:effectLst/>
                <a:latin typeface="Times New Roman" panose="02020603050405020304" pitchFamily="18" charset="0"/>
                <a:ea typeface="Calibri" panose="020F0502020204030204" pitchFamily="34" charset="0"/>
                <a:cs typeface="Times New Roman" panose="02020603050405020304" pitchFamily="18" charset="0"/>
              </a:rPr>
              <a:t>Big mountain Ski resort, which is in Montana gets 350,000 visitors for every ski season. They recently installed additional chair lifts to increase the visitors across the mountain. The additional chair lifts increased the operational cost by $1,540,000. Big mountain resort must implement a new pricing strategy to increase the revenue and reduce the operational cost.</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90000"/>
              </a:lnSpc>
              <a:buNone/>
            </a:pPr>
            <a:endParaRPr lang="en-US" sz="1900" dirty="0"/>
          </a:p>
        </p:txBody>
      </p:sp>
    </p:spTree>
    <p:extLst>
      <p:ext uri="{BB962C8B-B14F-4D97-AF65-F5344CB8AC3E}">
        <p14:creationId xmlns:p14="http://schemas.microsoft.com/office/powerpoint/2010/main" val="3291253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3" name="Rectangle 11">
            <a:extLst>
              <a:ext uri="{FF2B5EF4-FFF2-40B4-BE49-F238E27FC236}">
                <a16:creationId xmlns:a16="http://schemas.microsoft.com/office/drawing/2014/main" id="{572F6A24-139E-4EB5-86D2-431F42EF8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13">
            <a:extLst>
              <a:ext uri="{FF2B5EF4-FFF2-40B4-BE49-F238E27FC236}">
                <a16:creationId xmlns:a16="http://schemas.microsoft.com/office/drawing/2014/main" id="{3963AE85-BE5D-4975-BACF-DDDCC9C2AC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1E7751F0-16BF-4A9D-B778-5D46B92B447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1D755924-121A-47AA-8613-995D4108B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4D2AFDA-19BE-4455-830E-1541E5D7BAE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0FB15EBF-E414-4E00-87E7-700A78A60F6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105B2F91-9112-4046-86A5-B8759949192E}"/>
              </a:ext>
            </a:extLst>
          </p:cNvPr>
          <p:cNvSpPr>
            <a:spLocks noGrp="1"/>
          </p:cNvSpPr>
          <p:nvPr>
            <p:ph type="title"/>
          </p:nvPr>
        </p:nvSpPr>
        <p:spPr>
          <a:xfrm>
            <a:off x="6094412" y="982132"/>
            <a:ext cx="4802185" cy="1303867"/>
          </a:xfrm>
        </p:spPr>
        <p:txBody>
          <a:bodyPr>
            <a:normAutofit/>
          </a:bodyPr>
          <a:lstStyle/>
          <a:p>
            <a:r>
              <a:rPr lang="en-US" dirty="0"/>
              <a:t>Ski Resort Dataset</a:t>
            </a:r>
          </a:p>
        </p:txBody>
      </p:sp>
      <p:sp>
        <p:nvSpPr>
          <p:cNvPr id="25" name="Rectangle 19">
            <a:extLst>
              <a:ext uri="{FF2B5EF4-FFF2-40B4-BE49-F238E27FC236}">
                <a16:creationId xmlns:a16="http://schemas.microsoft.com/office/drawing/2014/main" id="{C9DA5B05-DD14-4860-AC45-02A8D2EE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5392218-3683-4B1E-B97F-18E7C1BA3245}"/>
              </a:ext>
            </a:extLst>
          </p:cNvPr>
          <p:cNvPicPr>
            <a:picLocks noChangeAspect="1"/>
          </p:cNvPicPr>
          <p:nvPr/>
        </p:nvPicPr>
        <p:blipFill rotWithShape="1">
          <a:blip r:embed="rId5"/>
          <a:srcRect t="1105" r="1" b="356"/>
          <a:stretch/>
        </p:blipFill>
        <p:spPr>
          <a:xfrm>
            <a:off x="1412683" y="1410207"/>
            <a:ext cx="3997513" cy="3978931"/>
          </a:xfrm>
          <a:prstGeom prst="rect">
            <a:avLst/>
          </a:prstGeom>
        </p:spPr>
      </p:pic>
      <p:cxnSp>
        <p:nvCxnSpPr>
          <p:cNvPr id="22" name="Straight Connector 21">
            <a:extLst>
              <a:ext uri="{FF2B5EF4-FFF2-40B4-BE49-F238E27FC236}">
                <a16:creationId xmlns:a16="http://schemas.microsoft.com/office/drawing/2014/main" id="{36BE37AC-AD36-4C42-9B8C-C5500F4E7C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26" name="Content Placeholder 8">
            <a:extLst>
              <a:ext uri="{FF2B5EF4-FFF2-40B4-BE49-F238E27FC236}">
                <a16:creationId xmlns:a16="http://schemas.microsoft.com/office/drawing/2014/main" id="{954ABB96-29D2-4F53-8A9F-05B625A8F59F}"/>
              </a:ext>
            </a:extLst>
          </p:cNvPr>
          <p:cNvSpPr>
            <a:spLocks noGrp="1"/>
          </p:cNvSpPr>
          <p:nvPr>
            <p:ph idx="1"/>
          </p:nvPr>
        </p:nvSpPr>
        <p:spPr>
          <a:xfrm>
            <a:off x="6094412" y="2556932"/>
            <a:ext cx="4802184" cy="3318936"/>
          </a:xfrm>
        </p:spPr>
        <p:txBody>
          <a:bodyPr>
            <a:normAutofit/>
          </a:bodyPr>
          <a:lstStyle/>
          <a:p>
            <a:r>
              <a:rPr lang="en-AU" sz="1800" dirty="0">
                <a:effectLst/>
                <a:latin typeface="Times New Roman" panose="02020603050405020304" pitchFamily="18" charset="0"/>
                <a:ea typeface="Calibri" panose="020F0502020204030204" pitchFamily="34" charset="0"/>
              </a:rPr>
              <a:t>The Ski resort data set had 330 rows and 27 columns. </a:t>
            </a:r>
          </a:p>
          <a:p>
            <a:r>
              <a:rPr lang="en-AU" sz="1800" dirty="0" err="1">
                <a:effectLst/>
                <a:latin typeface="Times New Roman" panose="02020603050405020304" pitchFamily="18" charset="0"/>
                <a:ea typeface="Calibri" panose="020F0502020204030204" pitchFamily="34" charset="0"/>
              </a:rPr>
              <a:t>fastEight</a:t>
            </a:r>
            <a:r>
              <a:rPr lang="en-AU" sz="1800" dirty="0">
                <a:effectLst/>
                <a:latin typeface="Times New Roman" panose="02020603050405020304" pitchFamily="18" charset="0"/>
                <a:ea typeface="Calibri" panose="020F0502020204030204" pitchFamily="34" charset="0"/>
              </a:rPr>
              <a:t> column with most missing values, at just over 50%.</a:t>
            </a:r>
            <a:endParaRPr lang="en-AU" sz="1800" dirty="0">
              <a:latin typeface="Times New Roman" panose="02020603050405020304" pitchFamily="18" charset="0"/>
              <a:ea typeface="Calibri" panose="020F0502020204030204" pitchFamily="34" charset="0"/>
            </a:endParaRPr>
          </a:p>
          <a:p>
            <a:r>
              <a:rPr lang="en-AU" sz="1800" dirty="0">
                <a:effectLst/>
                <a:latin typeface="Times New Roman" panose="02020603050405020304" pitchFamily="18" charset="0"/>
                <a:ea typeface="Calibri" panose="020F0502020204030204" pitchFamily="34" charset="0"/>
              </a:rPr>
              <a:t>14% of ticket price values were missing. </a:t>
            </a:r>
          </a:p>
          <a:p>
            <a:r>
              <a:rPr lang="en-AU" sz="1800" dirty="0">
                <a:latin typeface="Times New Roman" panose="02020603050405020304" pitchFamily="18" charset="0"/>
              </a:rPr>
              <a:t>Rows with missing values in both </a:t>
            </a:r>
            <a:r>
              <a:rPr lang="en-AU" sz="1800" dirty="0">
                <a:effectLst/>
                <a:latin typeface="Times New Roman" panose="02020603050405020304" pitchFamily="18" charset="0"/>
                <a:ea typeface="Calibri" panose="020F0502020204030204" pitchFamily="34" charset="0"/>
              </a:rPr>
              <a:t>‘</a:t>
            </a:r>
            <a:r>
              <a:rPr lang="en-AU" sz="1800" dirty="0" err="1">
                <a:effectLst/>
                <a:latin typeface="Times New Roman" panose="02020603050405020304" pitchFamily="18" charset="0"/>
                <a:ea typeface="Calibri" panose="020F0502020204030204" pitchFamily="34" charset="0"/>
              </a:rPr>
              <a:t>AdultWeekday</a:t>
            </a:r>
            <a:r>
              <a:rPr lang="en-AU" sz="1800" dirty="0">
                <a:effectLst/>
                <a:latin typeface="Times New Roman" panose="02020603050405020304" pitchFamily="18" charset="0"/>
                <a:ea typeface="Calibri" panose="020F0502020204030204" pitchFamily="34" charset="0"/>
              </a:rPr>
              <a:t>’ and ‘</a:t>
            </a:r>
            <a:r>
              <a:rPr lang="en-AU" sz="1800" dirty="0" err="1">
                <a:effectLst/>
                <a:latin typeface="Times New Roman" panose="02020603050405020304" pitchFamily="18" charset="0"/>
                <a:ea typeface="Calibri" panose="020F0502020204030204" pitchFamily="34" charset="0"/>
              </a:rPr>
              <a:t>Adultweekend</a:t>
            </a:r>
            <a:r>
              <a:rPr lang="en-AU" sz="1800" dirty="0">
                <a:effectLst/>
                <a:latin typeface="Times New Roman" panose="02020603050405020304" pitchFamily="18" charset="0"/>
                <a:ea typeface="Calibri" panose="020F0502020204030204" pitchFamily="34" charset="0"/>
              </a:rPr>
              <a:t>’ columns were removed. </a:t>
            </a:r>
            <a:endParaRPr lang="en-US" dirty="0"/>
          </a:p>
        </p:txBody>
      </p:sp>
    </p:spTree>
    <p:extLst>
      <p:ext uri="{BB962C8B-B14F-4D97-AF65-F5344CB8AC3E}">
        <p14:creationId xmlns:p14="http://schemas.microsoft.com/office/powerpoint/2010/main" val="2057173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1" name="Rectangle 11">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13">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4" name="Rectangle 15">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5" name="Picture 17">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DCCEDB0B-C48F-4F19-AE73-52A821ACAC7C}"/>
              </a:ext>
            </a:extLst>
          </p:cNvPr>
          <p:cNvSpPr>
            <a:spLocks noGrp="1"/>
          </p:cNvSpPr>
          <p:nvPr>
            <p:ph type="title"/>
          </p:nvPr>
        </p:nvSpPr>
        <p:spPr>
          <a:xfrm>
            <a:off x="7535825" y="982132"/>
            <a:ext cx="3725210" cy="1303867"/>
          </a:xfrm>
        </p:spPr>
        <p:txBody>
          <a:bodyPr>
            <a:normAutofit/>
          </a:bodyPr>
          <a:lstStyle/>
          <a:p>
            <a:r>
              <a:rPr lang="en-US" sz="2800" dirty="0"/>
              <a:t>Ticket price distributions</a:t>
            </a:r>
          </a:p>
        </p:txBody>
      </p:sp>
      <p:sp>
        <p:nvSpPr>
          <p:cNvPr id="20" name="Rectangle 19">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E751050-FDDF-4DCD-91B1-ECD7E9743525}"/>
              </a:ext>
            </a:extLst>
          </p:cNvPr>
          <p:cNvPicPr>
            <a:picLocks noChangeAspect="1"/>
          </p:cNvPicPr>
          <p:nvPr/>
        </p:nvPicPr>
        <p:blipFill rotWithShape="1">
          <a:blip r:embed="rId5"/>
          <a:srcRect t="1549"/>
          <a:stretch/>
        </p:blipFill>
        <p:spPr>
          <a:xfrm rot="5400000">
            <a:off x="1661094" y="488276"/>
            <a:ext cx="4972454" cy="6176730"/>
          </a:xfrm>
          <a:prstGeom prst="rect">
            <a:avLst/>
          </a:prstGeom>
        </p:spPr>
      </p:pic>
      <p:cxnSp>
        <p:nvCxnSpPr>
          <p:cNvPr id="22" name="Straight Connector 21">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26" name="Content Placeholder 8">
            <a:extLst>
              <a:ext uri="{FF2B5EF4-FFF2-40B4-BE49-F238E27FC236}">
                <a16:creationId xmlns:a16="http://schemas.microsoft.com/office/drawing/2014/main" id="{59F1803E-9C30-4C3F-812E-1155A4A0236E}"/>
              </a:ext>
            </a:extLst>
          </p:cNvPr>
          <p:cNvSpPr>
            <a:spLocks noGrp="1"/>
          </p:cNvSpPr>
          <p:nvPr>
            <p:ph idx="1"/>
          </p:nvPr>
        </p:nvSpPr>
        <p:spPr>
          <a:xfrm>
            <a:off x="7535824" y="2556932"/>
            <a:ext cx="3360771" cy="3318936"/>
          </a:xfrm>
        </p:spPr>
        <p:txBody>
          <a:bodyPr>
            <a:normAutofit/>
          </a:bodyPr>
          <a:lstStyle/>
          <a:p>
            <a:r>
              <a:rPr lang="en-US" sz="1800" b="0" i="0" dirty="0">
                <a:solidFill>
                  <a:srgbClr val="000000"/>
                </a:solidFill>
                <a:effectLst/>
                <a:latin typeface="Times New Roman" panose="02020603050405020304" pitchFamily="18" charset="0"/>
                <a:cs typeface="Times New Roman" panose="02020603050405020304" pitchFamily="18" charset="0"/>
              </a:rPr>
              <a:t>California, Colorado, and Utah lie in a broad range  from around 25 to over 100 dollars. </a:t>
            </a:r>
          </a:p>
          <a:p>
            <a:r>
              <a:rPr lang="en-US" sz="1800" dirty="0">
                <a:solidFill>
                  <a:srgbClr val="000000"/>
                </a:solidFill>
                <a:latin typeface="Times New Roman" panose="02020603050405020304" pitchFamily="18" charset="0"/>
                <a:cs typeface="Times New Roman" panose="02020603050405020304" pitchFamily="18" charset="0"/>
              </a:rPr>
              <a:t>Montana had small variability in the range and same ticket price for both weekday and weekend</a:t>
            </a:r>
          </a:p>
        </p:txBody>
      </p:sp>
    </p:spTree>
    <p:extLst>
      <p:ext uri="{BB962C8B-B14F-4D97-AF65-F5344CB8AC3E}">
        <p14:creationId xmlns:p14="http://schemas.microsoft.com/office/powerpoint/2010/main" val="2176244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4DA17C19-353E-41AF-9020-1A15196D2338}"/>
              </a:ext>
            </a:extLst>
          </p:cNvPr>
          <p:cNvSpPr>
            <a:spLocks noGrp="1"/>
          </p:cNvSpPr>
          <p:nvPr>
            <p:ph type="title"/>
          </p:nvPr>
        </p:nvSpPr>
        <p:spPr>
          <a:xfrm>
            <a:off x="7535825" y="982132"/>
            <a:ext cx="3360772" cy="1303867"/>
          </a:xfrm>
        </p:spPr>
        <p:txBody>
          <a:bodyPr>
            <a:normAutofit/>
          </a:bodyPr>
          <a:lstStyle/>
          <a:p>
            <a:pPr>
              <a:lnSpc>
                <a:spcPct val="90000"/>
              </a:lnSpc>
            </a:pPr>
            <a:r>
              <a:rPr lang="en-US" sz="4100" dirty="0"/>
              <a:t>Exploratory Data Analysis</a:t>
            </a:r>
          </a:p>
        </p:txBody>
      </p:sp>
      <p:sp>
        <p:nvSpPr>
          <p:cNvPr id="20" name="Rectangle 19">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Content Placeholder 8">
            <a:extLst>
              <a:ext uri="{FF2B5EF4-FFF2-40B4-BE49-F238E27FC236}">
                <a16:creationId xmlns:a16="http://schemas.microsoft.com/office/drawing/2014/main" id="{3F202BDE-E1BD-425E-8C1A-E90F24186BDF}"/>
              </a:ext>
            </a:extLst>
          </p:cNvPr>
          <p:cNvSpPr>
            <a:spLocks noGrp="1"/>
          </p:cNvSpPr>
          <p:nvPr>
            <p:ph idx="1"/>
          </p:nvPr>
        </p:nvSpPr>
        <p:spPr>
          <a:xfrm>
            <a:off x="7535824" y="2556932"/>
            <a:ext cx="3650916" cy="3318936"/>
          </a:xfrm>
        </p:spPr>
        <p:txBody>
          <a:bodyPr>
            <a:normAutofit/>
          </a:bodyPr>
          <a:lstStyle/>
          <a:p>
            <a:r>
              <a:rPr lang="en-US" dirty="0"/>
              <a:t>All features reduced to 2 components using PCA</a:t>
            </a:r>
          </a:p>
          <a:p>
            <a:r>
              <a:rPr lang="en-US" dirty="0"/>
              <a:t>77.2% variance in ticket price  explained by all the features</a:t>
            </a:r>
          </a:p>
        </p:txBody>
      </p:sp>
      <p:pic>
        <p:nvPicPr>
          <p:cNvPr id="7" name="Picture 6">
            <a:extLst>
              <a:ext uri="{FF2B5EF4-FFF2-40B4-BE49-F238E27FC236}">
                <a16:creationId xmlns:a16="http://schemas.microsoft.com/office/drawing/2014/main" id="{CFE41243-3DC0-476E-B25A-53476B5DF577}"/>
              </a:ext>
            </a:extLst>
          </p:cNvPr>
          <p:cNvPicPr>
            <a:picLocks noChangeAspect="1"/>
          </p:cNvPicPr>
          <p:nvPr/>
        </p:nvPicPr>
        <p:blipFill>
          <a:blip r:embed="rId5"/>
          <a:stretch>
            <a:fillRect/>
          </a:stretch>
        </p:blipFill>
        <p:spPr>
          <a:xfrm>
            <a:off x="940277" y="982132"/>
            <a:ext cx="6345299" cy="4802050"/>
          </a:xfrm>
          <a:prstGeom prst="rect">
            <a:avLst/>
          </a:prstGeom>
        </p:spPr>
      </p:pic>
    </p:spTree>
    <p:extLst>
      <p:ext uri="{BB962C8B-B14F-4D97-AF65-F5344CB8AC3E}">
        <p14:creationId xmlns:p14="http://schemas.microsoft.com/office/powerpoint/2010/main" val="2054346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1" name="Picture 10">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4" name="Picture 13">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6" name="Straight Connector 15">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575E71FA-50BD-43F8-8C98-04339283A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F1AA7F6-A589-4BC8-BC72-2CA6DC9083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1" name="Picture 20">
              <a:extLst>
                <a:ext uri="{FF2B5EF4-FFF2-40B4-BE49-F238E27FC236}">
                  <a16:creationId xmlns:a16="http://schemas.microsoft.com/office/drawing/2014/main" id="{53F5243F-7E41-439E-8991-C4F246D88F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2" name="Rectangle 21">
              <a:extLst>
                <a:ext uri="{FF2B5EF4-FFF2-40B4-BE49-F238E27FC236}">
                  <a16:creationId xmlns:a16="http://schemas.microsoft.com/office/drawing/2014/main" id="{401A6B5F-1CF1-43AD-9E85-94E187210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3" name="Picture 22">
              <a:extLst>
                <a:ext uri="{FF2B5EF4-FFF2-40B4-BE49-F238E27FC236}">
                  <a16:creationId xmlns:a16="http://schemas.microsoft.com/office/drawing/2014/main" id="{2F682A59-7E20-407C-A7F8-582295AC687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4" name="Picture 23">
              <a:extLst>
                <a:ext uri="{FF2B5EF4-FFF2-40B4-BE49-F238E27FC236}">
                  <a16:creationId xmlns:a16="http://schemas.microsoft.com/office/drawing/2014/main" id="{5E4AC24E-0670-406E-822F-AAA6DA2010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5779C39F-6B6F-4C7A-8965-01A249AA8266}"/>
              </a:ext>
            </a:extLst>
          </p:cNvPr>
          <p:cNvSpPr>
            <a:spLocks noGrp="1"/>
          </p:cNvSpPr>
          <p:nvPr>
            <p:ph type="title"/>
          </p:nvPr>
        </p:nvSpPr>
        <p:spPr>
          <a:xfrm>
            <a:off x="8013290" y="1041400"/>
            <a:ext cx="2850180" cy="2425796"/>
          </a:xfrm>
        </p:spPr>
        <p:txBody>
          <a:bodyPr vert="horz" lIns="91440" tIns="45720" rIns="91440" bIns="45720" rtlCol="0" anchor="b">
            <a:noAutofit/>
          </a:bodyPr>
          <a:lstStyle/>
          <a:p>
            <a:r>
              <a:rPr lang="en-US" sz="3600" dirty="0"/>
              <a:t>Exploratory Data Analysis</a:t>
            </a:r>
            <a:br>
              <a:rPr lang="en-US" sz="3600" dirty="0"/>
            </a:br>
            <a:endParaRPr lang="en-US" sz="3600" dirty="0">
              <a:solidFill>
                <a:srgbClr val="262626"/>
              </a:solidFill>
            </a:endParaRPr>
          </a:p>
        </p:txBody>
      </p:sp>
      <p:sp>
        <p:nvSpPr>
          <p:cNvPr id="26" name="Rectangle 25">
            <a:extLst>
              <a:ext uri="{FF2B5EF4-FFF2-40B4-BE49-F238E27FC236}">
                <a16:creationId xmlns:a16="http://schemas.microsoft.com/office/drawing/2014/main" id="{E89B1776-F953-4C0F-8E85-E9C66B1EF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6432130"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997356D0-D934-42B9-8291-DF34A3AC0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9431" y="3509772"/>
            <a:ext cx="3074977" cy="12359"/>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410471C1-2DDB-4B4F-A764-DB39BEECEBF2}"/>
              </a:ext>
            </a:extLst>
          </p:cNvPr>
          <p:cNvPicPr>
            <a:picLocks noChangeAspect="1"/>
          </p:cNvPicPr>
          <p:nvPr/>
        </p:nvPicPr>
        <p:blipFill>
          <a:blip r:embed="rId7"/>
          <a:stretch>
            <a:fillRect/>
          </a:stretch>
        </p:blipFill>
        <p:spPr>
          <a:xfrm>
            <a:off x="1071968" y="1041401"/>
            <a:ext cx="6602217" cy="4724399"/>
          </a:xfrm>
          <a:prstGeom prst="rect">
            <a:avLst/>
          </a:prstGeom>
        </p:spPr>
      </p:pic>
      <p:sp>
        <p:nvSpPr>
          <p:cNvPr id="25" name="TextBox 24">
            <a:extLst>
              <a:ext uri="{FF2B5EF4-FFF2-40B4-BE49-F238E27FC236}">
                <a16:creationId xmlns:a16="http://schemas.microsoft.com/office/drawing/2014/main" id="{7017D0AB-F1C6-45E2-8067-27F3F9A0619B}"/>
              </a:ext>
            </a:extLst>
          </p:cNvPr>
          <p:cNvSpPr txBox="1"/>
          <p:nvPr/>
        </p:nvSpPr>
        <p:spPr>
          <a:xfrm>
            <a:off x="922557" y="585798"/>
            <a:ext cx="6117534" cy="369332"/>
          </a:xfrm>
          <a:prstGeom prst="rect">
            <a:avLst/>
          </a:prstGeom>
          <a:noFill/>
        </p:spPr>
        <p:txBody>
          <a:bodyPr wrap="square">
            <a:spAutoFit/>
          </a:bodyPr>
          <a:lstStyle/>
          <a:p>
            <a:r>
              <a:rPr lang="en-US" sz="1800" dirty="0"/>
              <a:t>Heatmap of correlations in Ski Data</a:t>
            </a:r>
            <a:endParaRPr lang="en-US" dirty="0"/>
          </a:p>
        </p:txBody>
      </p:sp>
      <p:sp>
        <p:nvSpPr>
          <p:cNvPr id="27" name="TextBox 26">
            <a:extLst>
              <a:ext uri="{FF2B5EF4-FFF2-40B4-BE49-F238E27FC236}">
                <a16:creationId xmlns:a16="http://schemas.microsoft.com/office/drawing/2014/main" id="{A585FF36-5F93-4139-A75A-4185606875A5}"/>
              </a:ext>
            </a:extLst>
          </p:cNvPr>
          <p:cNvSpPr txBox="1"/>
          <p:nvPr/>
        </p:nvSpPr>
        <p:spPr>
          <a:xfrm>
            <a:off x="7781479" y="3564707"/>
            <a:ext cx="3909446" cy="2031325"/>
          </a:xfrm>
          <a:prstGeom prst="rect">
            <a:avLst/>
          </a:prstGeom>
          <a:noFill/>
        </p:spPr>
        <p:txBody>
          <a:bodyPr wrap="square">
            <a:spAutoFit/>
          </a:bodyPr>
          <a:lstStyle/>
          <a:p>
            <a:pPr marL="285750" indent="-285750">
              <a:buFont typeface="Arial" panose="020B0604020202020204" pitchFamily="34" charset="0"/>
              <a:buChar char="•"/>
            </a:pPr>
            <a:r>
              <a:rPr lang="en-US" b="0" i="0" dirty="0" err="1">
                <a:solidFill>
                  <a:srgbClr val="000000"/>
                </a:solidFill>
                <a:effectLst/>
                <a:latin typeface="Times New Roman" panose="02020603050405020304" pitchFamily="18" charset="0"/>
                <a:cs typeface="Times New Roman" panose="02020603050405020304" pitchFamily="18" charset="0"/>
              </a:rPr>
              <a:t>fastQuads</a:t>
            </a:r>
            <a:r>
              <a:rPr lang="en-US" b="0" i="0" dirty="0">
                <a:solidFill>
                  <a:srgbClr val="000000"/>
                </a:solidFill>
                <a:effectLst/>
                <a:latin typeface="Times New Roman" panose="02020603050405020304" pitchFamily="18" charset="0"/>
                <a:cs typeface="Times New Roman" panose="02020603050405020304" pitchFamily="18" charset="0"/>
              </a:rPr>
              <a:t> stands out, along with Runs and Snow </a:t>
            </a:r>
            <a:r>
              <a:rPr lang="en-US" b="0" i="0" dirty="0" err="1">
                <a:solidFill>
                  <a:srgbClr val="000000"/>
                </a:solidFill>
                <a:effectLst/>
                <a:latin typeface="Times New Roman" panose="02020603050405020304" pitchFamily="18" charset="0"/>
                <a:cs typeface="Times New Roman" panose="02020603050405020304" pitchFamily="18" charset="0"/>
              </a:rPr>
              <a:t>Making_ac</a:t>
            </a:r>
            <a:r>
              <a:rPr lang="en-US" b="0" i="0" dirty="0">
                <a:solidFill>
                  <a:srgbClr val="000000"/>
                </a:solidFill>
                <a:effectLst/>
                <a:latin typeface="Times New Roman" panose="02020603050405020304" pitchFamily="18" charset="0"/>
                <a:cs typeface="Times New Roman" panose="02020603050405020304" pitchFamily="18" charset="0"/>
              </a:rPr>
              <a:t> for strong </a:t>
            </a:r>
            <a:r>
              <a:rPr lang="en-US" b="0" i="0" dirty="0" err="1">
                <a:solidFill>
                  <a:srgbClr val="000000"/>
                </a:solidFill>
                <a:effectLst/>
                <a:latin typeface="Times New Roman" panose="02020603050405020304" pitchFamily="18" charset="0"/>
                <a:cs typeface="Times New Roman" panose="02020603050405020304" pitchFamily="18" charset="0"/>
              </a:rPr>
              <a:t>coorelation</a:t>
            </a:r>
            <a:r>
              <a:rPr lang="en-US" b="0" i="0" dirty="0">
                <a:solidFill>
                  <a:srgbClr val="000000"/>
                </a:solidFill>
                <a:effectLst/>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One of the new aggregated </a:t>
            </a:r>
            <a:r>
              <a:rPr lang="en-US" b="0" i="0" dirty="0" err="1">
                <a:solidFill>
                  <a:srgbClr val="000000"/>
                </a:solidFill>
                <a:effectLst/>
                <a:latin typeface="Times New Roman" panose="02020603050405020304" pitchFamily="18" charset="0"/>
                <a:cs typeface="Times New Roman" panose="02020603050405020304" pitchFamily="18" charset="0"/>
              </a:rPr>
              <a:t>feautre</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resort_night_skiing_state_ratio</a:t>
            </a:r>
            <a:r>
              <a:rPr lang="en-US" b="0" i="0" dirty="0">
                <a:solidFill>
                  <a:srgbClr val="000000"/>
                </a:solidFill>
                <a:effectLst/>
                <a:latin typeface="Times New Roman" panose="02020603050405020304" pitchFamily="18" charset="0"/>
                <a:cs typeface="Times New Roman" panose="02020603050405020304" pitchFamily="18" charset="0"/>
              </a:rPr>
              <a:t> seems the most correlated with ticket price.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3323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D2A229E8-FA65-4B41-9406-D60FEC360FFF}"/>
              </a:ext>
            </a:extLst>
          </p:cNvPr>
          <p:cNvSpPr>
            <a:spLocks noGrp="1"/>
          </p:cNvSpPr>
          <p:nvPr>
            <p:ph type="title"/>
          </p:nvPr>
        </p:nvSpPr>
        <p:spPr>
          <a:xfrm>
            <a:off x="7535825" y="982132"/>
            <a:ext cx="3360772" cy="1303867"/>
          </a:xfrm>
        </p:spPr>
        <p:txBody>
          <a:bodyPr>
            <a:normAutofit fontScale="90000"/>
          </a:bodyPr>
          <a:lstStyle/>
          <a:p>
            <a:r>
              <a:rPr lang="en-US" sz="4400" dirty="0"/>
              <a:t>Exploratory Data Analysis</a:t>
            </a:r>
            <a:endParaRPr lang="en-US" dirty="0"/>
          </a:p>
        </p:txBody>
      </p:sp>
      <p:sp>
        <p:nvSpPr>
          <p:cNvPr id="20" name="Rectangle 19">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7186132-6DE5-48DE-AF83-D16564AE550A}"/>
              </a:ext>
            </a:extLst>
          </p:cNvPr>
          <p:cNvPicPr>
            <a:picLocks noChangeAspect="1"/>
          </p:cNvPicPr>
          <p:nvPr/>
        </p:nvPicPr>
        <p:blipFill rotWithShape="1">
          <a:blip r:embed="rId5"/>
          <a:srcRect l="3215" r="-2" b="-2"/>
          <a:stretch/>
        </p:blipFill>
        <p:spPr>
          <a:xfrm>
            <a:off x="1412683" y="1410208"/>
            <a:ext cx="5278777" cy="3858780"/>
          </a:xfrm>
          <a:prstGeom prst="rect">
            <a:avLst/>
          </a:prstGeom>
        </p:spPr>
      </p:pic>
      <p:cxnSp>
        <p:nvCxnSpPr>
          <p:cNvPr id="22" name="Straight Connector 21">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Content Placeholder 8">
            <a:extLst>
              <a:ext uri="{FF2B5EF4-FFF2-40B4-BE49-F238E27FC236}">
                <a16:creationId xmlns:a16="http://schemas.microsoft.com/office/drawing/2014/main" id="{9A515164-B055-4254-9887-092A9FC11630}"/>
              </a:ext>
            </a:extLst>
          </p:cNvPr>
          <p:cNvSpPr>
            <a:spLocks noGrp="1"/>
          </p:cNvSpPr>
          <p:nvPr>
            <p:ph idx="1"/>
          </p:nvPr>
        </p:nvSpPr>
        <p:spPr>
          <a:xfrm>
            <a:off x="7535824" y="2556932"/>
            <a:ext cx="3360771" cy="3318936"/>
          </a:xfrm>
        </p:spPr>
        <p:txBody>
          <a:bodyPr>
            <a:normAutofit/>
          </a:bodyPr>
          <a:lstStyle/>
          <a:p>
            <a:r>
              <a:rPr lang="en-US" dirty="0"/>
              <a:t>From this average prices of the resorts in the dataset, most of the resorts fall between $40 - $70</a:t>
            </a:r>
          </a:p>
        </p:txBody>
      </p:sp>
    </p:spTree>
    <p:extLst>
      <p:ext uri="{BB962C8B-B14F-4D97-AF65-F5344CB8AC3E}">
        <p14:creationId xmlns:p14="http://schemas.microsoft.com/office/powerpoint/2010/main" val="705798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1C7711F-3983-4AB1-AFDE-96F7C06514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89BC9D38-9241-4F71-9B45-73827299E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29962" cy="6856214"/>
            <a:chOff x="-15736" y="0"/>
            <a:chExt cx="12229962" cy="6856214"/>
          </a:xfrm>
        </p:grpSpPr>
        <p:pic>
          <p:nvPicPr>
            <p:cNvPr id="30" name="Picture 29">
              <a:extLst>
                <a:ext uri="{FF2B5EF4-FFF2-40B4-BE49-F238E27FC236}">
                  <a16:creationId xmlns:a16="http://schemas.microsoft.com/office/drawing/2014/main" id="{0D302979-39A3-4421-821D-94D6E00BCE8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1" name="Rectangle 30">
              <a:extLst>
                <a:ext uri="{FF2B5EF4-FFF2-40B4-BE49-F238E27FC236}">
                  <a16:creationId xmlns:a16="http://schemas.microsoft.com/office/drawing/2014/main" id="{68E001BA-C181-4F47-9ABC-DF4C85AB4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2" name="Picture 31">
              <a:extLst>
                <a:ext uri="{FF2B5EF4-FFF2-40B4-BE49-F238E27FC236}">
                  <a16:creationId xmlns:a16="http://schemas.microsoft.com/office/drawing/2014/main" id="{7EF07F1E-BD52-4B06-A38E-BF29F8E285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3" name="Picture 32">
              <a:extLst>
                <a:ext uri="{FF2B5EF4-FFF2-40B4-BE49-F238E27FC236}">
                  <a16:creationId xmlns:a16="http://schemas.microsoft.com/office/drawing/2014/main" id="{A68BE646-889B-49C2-95AF-90BAE5D29A9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378DB8BC-F519-49DE-A4AD-914CD6F8FB26}"/>
              </a:ext>
            </a:extLst>
          </p:cNvPr>
          <p:cNvSpPr>
            <a:spLocks noGrp="1"/>
          </p:cNvSpPr>
          <p:nvPr>
            <p:ph type="title"/>
          </p:nvPr>
        </p:nvSpPr>
        <p:spPr>
          <a:xfrm>
            <a:off x="4626508" y="982132"/>
            <a:ext cx="6270090" cy="1303867"/>
          </a:xfrm>
        </p:spPr>
        <p:txBody>
          <a:bodyPr>
            <a:normAutofit/>
          </a:bodyPr>
          <a:lstStyle/>
          <a:p>
            <a:r>
              <a:rPr lang="en-US" dirty="0"/>
              <a:t>Model Selection</a:t>
            </a:r>
          </a:p>
        </p:txBody>
      </p:sp>
      <p:sp>
        <p:nvSpPr>
          <p:cNvPr id="35" name="Rectangle 34">
            <a:extLst>
              <a:ext uri="{FF2B5EF4-FFF2-40B4-BE49-F238E27FC236}">
                <a16:creationId xmlns:a16="http://schemas.microsoft.com/office/drawing/2014/main" id="{B3085476-B49E-49ED-87D2-1165E69D2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3059206"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histogram&#10;&#10;Description automatically generated">
            <a:extLst>
              <a:ext uri="{FF2B5EF4-FFF2-40B4-BE49-F238E27FC236}">
                <a16:creationId xmlns:a16="http://schemas.microsoft.com/office/drawing/2014/main" id="{222E8915-37A5-4818-A361-FC34814EF223}"/>
              </a:ext>
            </a:extLst>
          </p:cNvPr>
          <p:cNvPicPr>
            <a:picLocks noChangeAspect="1"/>
          </p:cNvPicPr>
          <p:nvPr/>
        </p:nvPicPr>
        <p:blipFill rotWithShape="1">
          <a:blip r:embed="rId5"/>
          <a:srcRect t="5252" r="1" b="11210"/>
          <a:stretch/>
        </p:blipFill>
        <p:spPr>
          <a:xfrm rot="5400000">
            <a:off x="700189" y="2122702"/>
            <a:ext cx="3858780" cy="2433793"/>
          </a:xfrm>
          <a:prstGeom prst="rect">
            <a:avLst/>
          </a:prstGeom>
        </p:spPr>
      </p:pic>
      <p:cxnSp>
        <p:nvCxnSpPr>
          <p:cNvPr id="37" name="Straight Connector 36">
            <a:extLst>
              <a:ext uri="{FF2B5EF4-FFF2-40B4-BE49-F238E27FC236}">
                <a16:creationId xmlns:a16="http://schemas.microsoft.com/office/drawing/2014/main" id="{59BA5C68-DFCC-4101-8403-F96781CDDD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6508" y="2400639"/>
            <a:ext cx="6270089"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Content Placeholder 8">
            <a:extLst>
              <a:ext uri="{FF2B5EF4-FFF2-40B4-BE49-F238E27FC236}">
                <a16:creationId xmlns:a16="http://schemas.microsoft.com/office/drawing/2014/main" id="{916361CE-5BB0-4059-BB24-B117C62C1AA7}"/>
              </a:ext>
            </a:extLst>
          </p:cNvPr>
          <p:cNvSpPr>
            <a:spLocks noGrp="1"/>
          </p:cNvSpPr>
          <p:nvPr>
            <p:ph idx="1"/>
          </p:nvPr>
        </p:nvSpPr>
        <p:spPr>
          <a:xfrm>
            <a:off x="4636482" y="2556932"/>
            <a:ext cx="6260114" cy="3318936"/>
          </a:xfrm>
        </p:spPr>
        <p:txBody>
          <a:bodyPr>
            <a:normAutofit fontScale="92500"/>
          </a:bodyPr>
          <a:lstStyle/>
          <a:p>
            <a:r>
              <a:rPr lang="en-US" b="0" i="0" dirty="0">
                <a:solidFill>
                  <a:srgbClr val="000000"/>
                </a:solidFill>
                <a:effectLst/>
                <a:latin typeface="Times New Roman" panose="02020603050405020304" pitchFamily="18" charset="0"/>
                <a:cs typeface="Times New Roman" panose="02020603050405020304" pitchFamily="18" charset="0"/>
              </a:rPr>
              <a:t>Several models were evaluated and selected </a:t>
            </a:r>
            <a:r>
              <a:rPr lang="en-US" b="0" i="0" dirty="0" err="1">
                <a:solidFill>
                  <a:srgbClr val="000000"/>
                </a:solidFill>
                <a:effectLst/>
                <a:latin typeface="Times New Roman" panose="02020603050405020304" pitchFamily="18" charset="0"/>
                <a:cs typeface="Times New Roman" panose="02020603050405020304" pitchFamily="18" charset="0"/>
              </a:rPr>
              <a:t>RandomForestRegression</a:t>
            </a:r>
            <a:r>
              <a:rPr lang="en-US" b="0" i="0" dirty="0">
                <a:solidFill>
                  <a:srgbClr val="000000"/>
                </a:solidFill>
                <a:effectLst/>
                <a:latin typeface="Times New Roman" panose="02020603050405020304" pitchFamily="18" charset="0"/>
                <a:cs typeface="Times New Roman" panose="02020603050405020304" pitchFamily="18" charset="0"/>
              </a:rPr>
              <a:t> model.</a:t>
            </a:r>
          </a:p>
          <a:p>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RandomForest</a:t>
            </a:r>
            <a:r>
              <a:rPr lang="en-US" b="0" i="0" dirty="0">
                <a:solidFill>
                  <a:srgbClr val="000000"/>
                </a:solidFill>
                <a:effectLst/>
                <a:latin typeface="Times New Roman" panose="02020603050405020304" pitchFamily="18" charset="0"/>
                <a:cs typeface="Times New Roman" panose="02020603050405020304" pitchFamily="18" charset="0"/>
              </a:rPr>
              <a:t> had the advantage of finding the important feature. The important features were displayed in a bar chart. The top 4 features were </a:t>
            </a:r>
            <a:r>
              <a:rPr lang="en-US" b="0" i="0" dirty="0" err="1">
                <a:solidFill>
                  <a:srgbClr val="000000"/>
                </a:solidFill>
                <a:effectLst/>
                <a:latin typeface="Times New Roman" panose="02020603050405020304" pitchFamily="18" charset="0"/>
                <a:cs typeface="Times New Roman" panose="02020603050405020304" pitchFamily="18" charset="0"/>
              </a:rPr>
              <a:t>fastQuads</a:t>
            </a:r>
            <a:r>
              <a:rPr lang="en-US" b="0" i="0" dirty="0">
                <a:solidFill>
                  <a:srgbClr val="000000"/>
                </a:solidFill>
                <a:effectLst/>
                <a:latin typeface="Times New Roman" panose="02020603050405020304" pitchFamily="18" charset="0"/>
                <a:cs typeface="Times New Roman" panose="02020603050405020304" pitchFamily="18" charset="0"/>
              </a:rPr>
              <a:t>, Runs, Snow </a:t>
            </a:r>
            <a:r>
              <a:rPr lang="en-US" b="0" i="0" dirty="0" err="1">
                <a:solidFill>
                  <a:srgbClr val="000000"/>
                </a:solidFill>
                <a:effectLst/>
                <a:latin typeface="Times New Roman" panose="02020603050405020304" pitchFamily="18" charset="0"/>
                <a:cs typeface="Times New Roman" panose="02020603050405020304" pitchFamily="18" charset="0"/>
              </a:rPr>
              <a:t>Making_ac</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vertical_drop</a:t>
            </a:r>
            <a:r>
              <a:rPr lang="en-US" b="0" i="0" dirty="0">
                <a:solidFill>
                  <a:srgbClr val="000000"/>
                </a:solidFill>
                <a:effectLst/>
                <a:latin typeface="Times New Roman" panose="02020603050405020304" pitchFamily="18" charset="0"/>
                <a:cs typeface="Times New Roman" panose="02020603050405020304" pitchFamily="18" charset="0"/>
              </a:rPr>
              <a:t>.</a:t>
            </a:r>
          </a:p>
          <a:p>
            <a:r>
              <a:rPr lang="en-US" b="0" i="0" dirty="0">
                <a:solidFill>
                  <a:srgbClr val="000000"/>
                </a:solidFill>
                <a:effectLst/>
                <a:latin typeface="Times New Roman" panose="02020603050405020304" pitchFamily="18" charset="0"/>
                <a:cs typeface="Times New Roman" panose="02020603050405020304" pitchFamily="18" charset="0"/>
              </a:rPr>
              <a:t>The </a:t>
            </a:r>
            <a:r>
              <a:rPr lang="en-US" b="0" i="0" dirty="0" err="1">
                <a:solidFill>
                  <a:srgbClr val="000000"/>
                </a:solidFill>
                <a:effectLst/>
                <a:latin typeface="Times New Roman" panose="02020603050405020304" pitchFamily="18" charset="0"/>
                <a:cs typeface="Times New Roman" panose="02020603050405020304" pitchFamily="18" charset="0"/>
              </a:rPr>
              <a:t>RandomForest</a:t>
            </a:r>
            <a:r>
              <a:rPr lang="en-US" b="0" i="0" dirty="0">
                <a:solidFill>
                  <a:srgbClr val="000000"/>
                </a:solidFill>
                <a:effectLst/>
                <a:latin typeface="Times New Roman" panose="02020603050405020304" pitchFamily="18" charset="0"/>
                <a:cs typeface="Times New Roman" panose="02020603050405020304" pitchFamily="18" charset="0"/>
              </a:rPr>
              <a:t> had the absolute mean error for $1. </a:t>
            </a:r>
          </a:p>
          <a:p>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77299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FF43104-F524-418A-A0E3-3146340AB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323E5CD5-3226-4DDD-97AC-81C8F40E09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2" name="Picture 31">
              <a:extLst>
                <a:ext uri="{FF2B5EF4-FFF2-40B4-BE49-F238E27FC236}">
                  <a16:creationId xmlns:a16="http://schemas.microsoft.com/office/drawing/2014/main" id="{858B6703-6BCA-4414-A7FC-BA111255B1A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3" name="Rectangle 32">
              <a:extLst>
                <a:ext uri="{FF2B5EF4-FFF2-40B4-BE49-F238E27FC236}">
                  <a16:creationId xmlns:a16="http://schemas.microsoft.com/office/drawing/2014/main" id="{76826A85-B5BB-4A9B-819E-AF5A0B30A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4" name="Picture 33">
              <a:extLst>
                <a:ext uri="{FF2B5EF4-FFF2-40B4-BE49-F238E27FC236}">
                  <a16:creationId xmlns:a16="http://schemas.microsoft.com/office/drawing/2014/main" id="{B8A6C787-E24E-48D0-AF26-F35E43180E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5" name="Picture 34">
              <a:extLst>
                <a:ext uri="{FF2B5EF4-FFF2-40B4-BE49-F238E27FC236}">
                  <a16:creationId xmlns:a16="http://schemas.microsoft.com/office/drawing/2014/main" id="{E55A8260-917C-4DAC-A284-2A6E124FC9E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F2262712-0CCE-42D2-A453-673D8BA2A6C7}"/>
              </a:ext>
            </a:extLst>
          </p:cNvPr>
          <p:cNvSpPr>
            <a:spLocks noGrp="1"/>
          </p:cNvSpPr>
          <p:nvPr>
            <p:ph type="title"/>
          </p:nvPr>
        </p:nvSpPr>
        <p:spPr>
          <a:xfrm>
            <a:off x="4626508" y="982132"/>
            <a:ext cx="6270090" cy="1303867"/>
          </a:xfrm>
        </p:spPr>
        <p:txBody>
          <a:bodyPr>
            <a:normAutofit/>
          </a:bodyPr>
          <a:lstStyle/>
          <a:p>
            <a:r>
              <a:rPr lang="en-US" dirty="0"/>
              <a:t>Pricing Model</a:t>
            </a:r>
          </a:p>
        </p:txBody>
      </p:sp>
      <p:sp>
        <p:nvSpPr>
          <p:cNvPr id="37" name="Rectangle 36">
            <a:extLst>
              <a:ext uri="{FF2B5EF4-FFF2-40B4-BE49-F238E27FC236}">
                <a16:creationId xmlns:a16="http://schemas.microsoft.com/office/drawing/2014/main" id="{B6ABA3F9-ECC4-45D8-8538-B7EEC4D27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3072384" cy="453542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ECA7DF8-2B7B-4149-B0AC-58F43938AC4A}"/>
              </a:ext>
            </a:extLst>
          </p:cNvPr>
          <p:cNvPicPr>
            <a:picLocks noChangeAspect="1"/>
          </p:cNvPicPr>
          <p:nvPr/>
        </p:nvPicPr>
        <p:blipFill>
          <a:blip r:embed="rId5"/>
          <a:stretch>
            <a:fillRect/>
          </a:stretch>
        </p:blipFill>
        <p:spPr>
          <a:xfrm>
            <a:off x="1257236" y="1349406"/>
            <a:ext cx="2743200" cy="2010506"/>
          </a:xfrm>
          <a:prstGeom prst="rect">
            <a:avLst/>
          </a:prstGeom>
        </p:spPr>
      </p:pic>
      <p:cxnSp>
        <p:nvCxnSpPr>
          <p:cNvPr id="39" name="Straight Connector 38">
            <a:extLst>
              <a:ext uri="{FF2B5EF4-FFF2-40B4-BE49-F238E27FC236}">
                <a16:creationId xmlns:a16="http://schemas.microsoft.com/office/drawing/2014/main" id="{420C8890-1E3E-474D-9D1E-D3E3062B61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44033" y="2400639"/>
            <a:ext cx="6035040" cy="0"/>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BFCA0B2D-0C72-43F9-A826-FBBA7E9B0165}"/>
              </a:ext>
            </a:extLst>
          </p:cNvPr>
          <p:cNvPicPr>
            <a:picLocks noChangeAspect="1"/>
          </p:cNvPicPr>
          <p:nvPr/>
        </p:nvPicPr>
        <p:blipFill>
          <a:blip r:embed="rId6"/>
          <a:stretch>
            <a:fillRect/>
          </a:stretch>
        </p:blipFill>
        <p:spPr>
          <a:xfrm>
            <a:off x="1257236" y="3533308"/>
            <a:ext cx="2743200" cy="2094315"/>
          </a:xfrm>
          <a:prstGeom prst="rect">
            <a:avLst/>
          </a:prstGeom>
        </p:spPr>
      </p:pic>
      <p:sp>
        <p:nvSpPr>
          <p:cNvPr id="11" name="Content Placeholder 10">
            <a:extLst>
              <a:ext uri="{FF2B5EF4-FFF2-40B4-BE49-F238E27FC236}">
                <a16:creationId xmlns:a16="http://schemas.microsoft.com/office/drawing/2014/main" id="{35346B36-6F26-4492-8B41-8DC5BE1FD86A}"/>
              </a:ext>
            </a:extLst>
          </p:cNvPr>
          <p:cNvSpPr>
            <a:spLocks noGrp="1"/>
          </p:cNvSpPr>
          <p:nvPr>
            <p:ph idx="1"/>
          </p:nvPr>
        </p:nvSpPr>
        <p:spPr>
          <a:xfrm>
            <a:off x="4631496" y="2556932"/>
            <a:ext cx="6260114" cy="3318936"/>
          </a:xfrm>
        </p:spPr>
        <p:txBody>
          <a:bodyPr>
            <a:normAutofit/>
          </a:bodyPr>
          <a:lstStyle/>
          <a:p>
            <a:r>
              <a:rPr lang="en-US" sz="2200" dirty="0">
                <a:latin typeface="Times New Roman" panose="02020603050405020304" pitchFamily="18" charset="0"/>
                <a:cs typeface="Times New Roman" panose="02020603050405020304" pitchFamily="18" charset="0"/>
              </a:rPr>
              <a:t>The current ticket price for Big Mountain resort was $81</a:t>
            </a:r>
          </a:p>
          <a:p>
            <a:r>
              <a:rPr lang="en-US" sz="2200" dirty="0">
                <a:latin typeface="Times New Roman" panose="02020603050405020304" pitchFamily="18" charset="0"/>
                <a:cs typeface="Times New Roman" panose="02020603050405020304" pitchFamily="18" charset="0"/>
              </a:rPr>
              <a:t>Compared to resorts nation wide, Big Mountain was at higher end.</a:t>
            </a:r>
            <a:endParaRPr lang="en-US" sz="2200" b="0" i="0" dirty="0">
              <a:effectLst/>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Within Montana, Big mountain was the highest priced resort.</a:t>
            </a:r>
            <a:endParaRPr lang="en-US" sz="2200" b="0" i="0" dirty="0">
              <a:effectLst/>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2407074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395</TotalTime>
  <Words>701</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Garamond</vt:lpstr>
      <vt:lpstr>Times New Roman</vt:lpstr>
      <vt:lpstr>Organic</vt:lpstr>
      <vt:lpstr>Big Mountain Resort Pricing Model</vt:lpstr>
      <vt:lpstr>Overview </vt:lpstr>
      <vt:lpstr>Ski Resort Dataset</vt:lpstr>
      <vt:lpstr>Ticket price distributions</vt:lpstr>
      <vt:lpstr>Exploratory Data Analysis</vt:lpstr>
      <vt:lpstr>Exploratory Data Analysis </vt:lpstr>
      <vt:lpstr>Exploratory Data Analysis</vt:lpstr>
      <vt:lpstr>Model Selection</vt:lpstr>
      <vt:lpstr>Pricing Model</vt:lpstr>
      <vt:lpstr>Pricing Model</vt:lpstr>
      <vt:lpstr>Pricing Model</vt:lpstr>
      <vt:lpstr>Pricing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Pricing Model</dc:title>
  <dc:creator>Krishnamoorthy, Gayathri</dc:creator>
  <cp:lastModifiedBy>Krishnamoorthy, Gayathri</cp:lastModifiedBy>
  <cp:revision>27</cp:revision>
  <dcterms:created xsi:type="dcterms:W3CDTF">2021-05-31T12:41:30Z</dcterms:created>
  <dcterms:modified xsi:type="dcterms:W3CDTF">2021-05-31T19:17:23Z</dcterms:modified>
</cp:coreProperties>
</file>