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16"/>
  </p:notesMasterIdLst>
  <p:sldIdLst>
    <p:sldId id="256" r:id="rId2"/>
    <p:sldId id="257" r:id="rId3"/>
    <p:sldId id="258" r:id="rId4"/>
    <p:sldId id="259" r:id="rId5"/>
    <p:sldId id="260" r:id="rId6"/>
    <p:sldId id="261" r:id="rId7"/>
    <p:sldId id="263" r:id="rId8"/>
    <p:sldId id="265" r:id="rId9"/>
    <p:sldId id="267" r:id="rId10"/>
    <p:sldId id="268" r:id="rId11"/>
    <p:sldId id="269" r:id="rId12"/>
    <p:sldId id="262"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4" autoAdjust="0"/>
    <p:restoredTop sz="94598" autoAdjust="0"/>
  </p:normalViewPr>
  <p:slideViewPr>
    <p:cSldViewPr snapToGrid="0">
      <p:cViewPr varScale="1">
        <p:scale>
          <a:sx n="81" d="100"/>
          <a:sy n="81"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74A0E-7168-43A5-83FE-993EFFADCDA7}" type="datetimeFigureOut">
              <a:rPr lang="en-US" smtClean="0"/>
              <a:t>9/27/2021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89CE2D-3F96-415F-9F66-BEC12B7CC45E}" type="slidenum">
              <a:rPr lang="en-US" smtClean="0"/>
              <a:t>‹#›</a:t>
            </a:fld>
            <a:endParaRPr lang="en-US"/>
          </a:p>
        </p:txBody>
      </p:sp>
    </p:spTree>
    <p:extLst>
      <p:ext uri="{BB962C8B-B14F-4D97-AF65-F5344CB8AC3E}">
        <p14:creationId xmlns:p14="http://schemas.microsoft.com/office/powerpoint/2010/main" val="2298616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89CE2D-3F96-415F-9F66-BEC12B7CC45E}" type="slidenum">
              <a:rPr lang="en-US" smtClean="0"/>
              <a:t>7</a:t>
            </a:fld>
            <a:endParaRPr lang="en-US"/>
          </a:p>
        </p:txBody>
      </p:sp>
    </p:spTree>
    <p:extLst>
      <p:ext uri="{BB962C8B-B14F-4D97-AF65-F5344CB8AC3E}">
        <p14:creationId xmlns:p14="http://schemas.microsoft.com/office/powerpoint/2010/main" val="3596236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19736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248245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70323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18158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408573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12223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148846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282754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98986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59172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9/27/2021</a:t>
            </a:fld>
            <a:endParaRPr lang="en-US" dirty="0"/>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dirty="0"/>
          </a:p>
        </p:txBody>
      </p:sp>
    </p:spTree>
    <p:extLst>
      <p:ext uri="{BB962C8B-B14F-4D97-AF65-F5344CB8AC3E}">
        <p14:creationId xmlns:p14="http://schemas.microsoft.com/office/powerpoint/2010/main" val="3387998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9/27/2021</a:t>
            </a:fld>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3121943388"/>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sakshigoyal7/credit-card-customer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Textured blue background">
            <a:extLst>
              <a:ext uri="{FF2B5EF4-FFF2-40B4-BE49-F238E27FC236}">
                <a16:creationId xmlns:a16="http://schemas.microsoft.com/office/drawing/2014/main" id="{FC50AEB9-7E1F-469E-8589-F66CB158BE40}"/>
              </a:ext>
            </a:extLst>
          </p:cNvPr>
          <p:cNvPicPr>
            <a:picLocks noChangeAspect="1"/>
          </p:cNvPicPr>
          <p:nvPr/>
        </p:nvPicPr>
        <p:blipFill rotWithShape="1">
          <a:blip r:embed="rId2"/>
          <a:srcRect t="13020" b="3025"/>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2" name="Title 1">
            <a:extLst>
              <a:ext uri="{FF2B5EF4-FFF2-40B4-BE49-F238E27FC236}">
                <a16:creationId xmlns:a16="http://schemas.microsoft.com/office/drawing/2014/main" id="{994C5F58-D392-48A4-A4C2-A8CD414A880A}"/>
              </a:ext>
            </a:extLst>
          </p:cNvPr>
          <p:cNvSpPr>
            <a:spLocks noGrp="1"/>
          </p:cNvSpPr>
          <p:nvPr>
            <p:ph type="ctrTitle"/>
          </p:nvPr>
        </p:nvSpPr>
        <p:spPr>
          <a:xfrm>
            <a:off x="3578087" y="-2"/>
            <a:ext cx="9482380" cy="1908315"/>
          </a:xfrm>
        </p:spPr>
        <p:txBody>
          <a:bodyPr>
            <a:normAutofit/>
          </a:bodyPr>
          <a:lstStyle/>
          <a:p>
            <a:br>
              <a:rPr lang="en-US" sz="4400" dirty="0"/>
            </a:br>
            <a:r>
              <a:rPr lang="en-US" sz="4400" dirty="0"/>
              <a:t>Credit Card Customer Churn Prediction</a:t>
            </a:r>
          </a:p>
        </p:txBody>
      </p:sp>
      <p:sp>
        <p:nvSpPr>
          <p:cNvPr id="3" name="Subtitle 2">
            <a:extLst>
              <a:ext uri="{FF2B5EF4-FFF2-40B4-BE49-F238E27FC236}">
                <a16:creationId xmlns:a16="http://schemas.microsoft.com/office/drawing/2014/main" id="{8DE6ADB5-D2DE-4873-98EE-4EF60A47A1D3}"/>
              </a:ext>
            </a:extLst>
          </p:cNvPr>
          <p:cNvSpPr>
            <a:spLocks noGrp="1"/>
          </p:cNvSpPr>
          <p:nvPr>
            <p:ph type="subTitle" idx="1"/>
          </p:nvPr>
        </p:nvSpPr>
        <p:spPr>
          <a:xfrm>
            <a:off x="123289" y="6092687"/>
            <a:ext cx="4572000" cy="628788"/>
          </a:xfrm>
        </p:spPr>
        <p:txBody>
          <a:bodyPr anchor="b">
            <a:normAutofit/>
          </a:bodyPr>
          <a:lstStyle/>
          <a:p>
            <a:pPr algn="l"/>
            <a:r>
              <a:rPr lang="en-US" dirty="0"/>
              <a:t>Gayathri Krishnamoorthy</a:t>
            </a:r>
          </a:p>
        </p:txBody>
      </p:sp>
      <p:sp>
        <p:nvSpPr>
          <p:cNvPr id="8" name="Subtitle 2">
            <a:extLst>
              <a:ext uri="{FF2B5EF4-FFF2-40B4-BE49-F238E27FC236}">
                <a16:creationId xmlns:a16="http://schemas.microsoft.com/office/drawing/2014/main" id="{CF5C7FA0-61CB-4FBF-B209-B16A3B49625C}"/>
              </a:ext>
            </a:extLst>
          </p:cNvPr>
          <p:cNvSpPr txBox="1">
            <a:spLocks/>
          </p:cNvSpPr>
          <p:nvPr/>
        </p:nvSpPr>
        <p:spPr>
          <a:xfrm>
            <a:off x="7707579" y="5375137"/>
            <a:ext cx="4572000" cy="628788"/>
          </a:xfrm>
          <a:prstGeom prst="rect">
            <a:avLst/>
          </a:prstGeom>
        </p:spPr>
        <p:txBody>
          <a:bodyPr vert="horz" lIns="91440" tIns="45720" rIns="91440" bIns="45720" rtlCol="0" anchor="b">
            <a:normAutofit fontScale="77500" lnSpcReduction="20000"/>
          </a:bodyPr>
          <a:lstStyle>
            <a:lvl1pPr marL="0" indent="0" algn="ctr" defTabSz="914400" rtl="0" eaLnBrk="1" latinLnBrk="0" hangingPunct="1">
              <a:lnSpc>
                <a:spcPct val="125000"/>
              </a:lnSpc>
              <a:spcBef>
                <a:spcPts val="1000"/>
              </a:spcBef>
              <a:buFont typeface="Arial" panose="020B0604020202020204" pitchFamily="34" charset="0"/>
              <a:buNone/>
              <a:defRPr sz="2400" kern="1200">
                <a:solidFill>
                  <a:schemeClr val="tx1">
                    <a:alpha val="70000"/>
                  </a:schemeClr>
                </a:solidFill>
                <a:latin typeface="+mn-lt"/>
                <a:ea typeface="+mn-ea"/>
                <a:cs typeface="+mn-cs"/>
              </a:defRPr>
            </a:lvl1pPr>
            <a:lvl2pPr marL="457200" indent="0" algn="ctr" defTabSz="914400" rtl="0" eaLnBrk="1" latinLnBrk="0" hangingPunct="1">
              <a:lnSpc>
                <a:spcPct val="125000"/>
              </a:lnSpc>
              <a:spcBef>
                <a:spcPts val="500"/>
              </a:spcBef>
              <a:buFont typeface="Arial" panose="020B0604020202020204" pitchFamily="34" charset="0"/>
              <a:buNone/>
              <a:defRPr sz="2000" kern="1200">
                <a:solidFill>
                  <a:schemeClr val="tx1">
                    <a:alpha val="70000"/>
                  </a:schemeClr>
                </a:solidFill>
                <a:latin typeface="+mn-lt"/>
                <a:ea typeface="+mn-ea"/>
                <a:cs typeface="+mn-cs"/>
              </a:defRPr>
            </a:lvl2pPr>
            <a:lvl3pPr marL="914400" indent="0" algn="ctr" defTabSz="914400" rtl="0" eaLnBrk="1" latinLnBrk="0" hangingPunct="1">
              <a:lnSpc>
                <a:spcPct val="125000"/>
              </a:lnSpc>
              <a:spcBef>
                <a:spcPts val="500"/>
              </a:spcBef>
              <a:buFont typeface="Arial" panose="020B0604020202020204" pitchFamily="34" charset="0"/>
              <a:buNone/>
              <a:defRPr sz="1800" kern="1200">
                <a:solidFill>
                  <a:schemeClr val="tx1">
                    <a:alpha val="70000"/>
                  </a:schemeClr>
                </a:solidFill>
                <a:latin typeface="+mn-lt"/>
                <a:ea typeface="+mn-ea"/>
                <a:cs typeface="+mn-cs"/>
              </a:defRPr>
            </a:lvl3pPr>
            <a:lvl4pPr marL="1371600" indent="0" algn="ctr" defTabSz="914400" rtl="0" eaLnBrk="1" latinLnBrk="0" hangingPunct="1">
              <a:lnSpc>
                <a:spcPct val="125000"/>
              </a:lnSpc>
              <a:spcBef>
                <a:spcPts val="500"/>
              </a:spcBef>
              <a:buFont typeface="Arial" panose="020B0604020202020204" pitchFamily="34" charset="0"/>
              <a:buNone/>
              <a:defRPr sz="1600" kern="1200">
                <a:solidFill>
                  <a:schemeClr val="tx1">
                    <a:alpha val="70000"/>
                  </a:schemeClr>
                </a:solidFill>
                <a:latin typeface="+mn-lt"/>
                <a:ea typeface="+mn-ea"/>
                <a:cs typeface="+mn-cs"/>
              </a:defRPr>
            </a:lvl4pPr>
            <a:lvl5pPr marL="1828800" indent="0" algn="ctr" defTabSz="914400" rtl="0" eaLnBrk="1" latinLnBrk="0" hangingPunct="1">
              <a:lnSpc>
                <a:spcPct val="125000"/>
              </a:lnSpc>
              <a:spcBef>
                <a:spcPts val="500"/>
              </a:spcBef>
              <a:buFont typeface="Arial" panose="020B0604020202020204" pitchFamily="34" charset="0"/>
              <a:buNone/>
              <a:defRPr sz="1600" kern="1200">
                <a:solidFill>
                  <a:schemeClr val="tx1">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400" dirty="0">
                <a:solidFill>
                  <a:schemeClr val="tx1"/>
                </a:solidFill>
                <a:latin typeface="+mj-lt"/>
                <a:ea typeface="+mj-ea"/>
                <a:cs typeface="+mj-cs"/>
              </a:rPr>
              <a:t>Capstone Project</a:t>
            </a:r>
          </a:p>
        </p:txBody>
      </p:sp>
    </p:spTree>
    <p:extLst>
      <p:ext uri="{BB962C8B-B14F-4D97-AF65-F5344CB8AC3E}">
        <p14:creationId xmlns:p14="http://schemas.microsoft.com/office/powerpoint/2010/main" val="30100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8C03-9C85-4D23-AC12-0B3C4640F5C5}"/>
              </a:ext>
            </a:extLst>
          </p:cNvPr>
          <p:cNvSpPr>
            <a:spLocks noGrp="1"/>
          </p:cNvSpPr>
          <p:nvPr>
            <p:ph type="title"/>
          </p:nvPr>
        </p:nvSpPr>
        <p:spPr>
          <a:xfrm>
            <a:off x="762000" y="667732"/>
            <a:ext cx="7844672" cy="1255336"/>
          </a:xfrm>
        </p:spPr>
        <p:txBody>
          <a:bodyPr/>
          <a:lstStyle/>
          <a:p>
            <a:pPr marL="0" marR="0" indent="0" fontAlgn="base" latinLnBrk="1">
              <a:lnSpc>
                <a:spcPts val="145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Times New Roman" panose="02020603050405020304" pitchFamily="18" charset="0"/>
                <a:cs typeface="Times New Roman" panose="02020603050405020304" pitchFamily="18" charset="0"/>
              </a:rPr>
              <a:t>Modeling</a:t>
            </a:r>
            <a:br>
              <a:rPr lang="en-US" dirty="0"/>
            </a:br>
            <a:br>
              <a:rPr lang="en-US" sz="4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XGBoost </a:t>
            </a: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Classifier -</a:t>
            </a:r>
            <a:br>
              <a:rPr lang="en-US" sz="4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1B45669-CEFC-4922-99F2-A7F0C550BBD6}"/>
              </a:ext>
            </a:extLst>
          </p:cNvPr>
          <p:cNvSpPr>
            <a:spLocks noGrp="1"/>
          </p:cNvSpPr>
          <p:nvPr>
            <p:ph idx="1"/>
          </p:nvPr>
        </p:nvSpPr>
        <p:spPr>
          <a:xfrm>
            <a:off x="624075" y="1206631"/>
            <a:ext cx="10964944" cy="24712792"/>
          </a:xfrm>
        </p:spPr>
        <p:txBody>
          <a:bodyPr/>
          <a:lstStyle/>
          <a:p>
            <a:pPr marL="0" marR="0" indent="0" fontAlgn="base" latinLnBrk="1">
              <a:lnSpc>
                <a:spcPts val="145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PARAMS{'</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colsample_bytree</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learning_rate</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0.05,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max_depth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7,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150,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reg_alpha</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0.01}</a:t>
            </a: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on training data: 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on test data:     0.97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precision  recall  f1-score   support</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0       0.98      0.98      0.98      2516</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1       0.90      0.90      0.90       523</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accuracy                      	       0.97      3039</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macro avg     0.94   0.94      0.94     3039</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weighted avg   0.97   0.97      0.97      3039</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898843F-52A0-4A88-A757-EF0F4A33A405}"/>
              </a:ext>
            </a:extLst>
          </p:cNvPr>
          <p:cNvPicPr>
            <a:picLocks noChangeAspect="1"/>
          </p:cNvPicPr>
          <p:nvPr/>
        </p:nvPicPr>
        <p:blipFill>
          <a:blip r:embed="rId2">
            <a:alphaModFix/>
            <a:extLst>
              <a:ext uri="{BEBA8EAE-BF5A-486C-A8C5-ECC9F3942E4B}">
                <a14:imgProps xmlns:a14="http://schemas.microsoft.com/office/drawing/2010/main">
                  <a14:imgLayer r:embed="rId3">
                    <a14:imgEffect>
                      <a14:colorTemperature colorTemp="8800"/>
                    </a14:imgEffect>
                    <a14:imgEffect>
                      <a14:saturation sat="0"/>
                    </a14:imgEffect>
                  </a14:imgLayer>
                </a14:imgProps>
              </a:ext>
            </a:extLst>
          </a:blip>
          <a:stretch>
            <a:fillRect/>
          </a:stretch>
        </p:blipFill>
        <p:spPr>
          <a:xfrm>
            <a:off x="5816338" y="2647195"/>
            <a:ext cx="5772681" cy="4054805"/>
          </a:xfrm>
          <a:prstGeom prst="rect">
            <a:avLst/>
          </a:prstGeom>
          <a:solidFill>
            <a:schemeClr val="tx2"/>
          </a:solidFill>
          <a:ln>
            <a:solidFill>
              <a:srgbClr val="FFFFFF"/>
            </a:solidFill>
          </a:ln>
          <a:effectLst>
            <a:outerShdw blurRad="50800" dist="50800" dir="5400000" algn="ctr" rotWithShape="0">
              <a:schemeClr val="tx1">
                <a:lumMod val="50000"/>
              </a:schemeClr>
            </a:outerShdw>
          </a:effectLst>
        </p:spPr>
      </p:pic>
    </p:spTree>
    <p:extLst>
      <p:ext uri="{BB962C8B-B14F-4D97-AF65-F5344CB8AC3E}">
        <p14:creationId xmlns:p14="http://schemas.microsoft.com/office/powerpoint/2010/main" val="263138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8" name="Content Placeholder 7">
            <a:extLst>
              <a:ext uri="{FF2B5EF4-FFF2-40B4-BE49-F238E27FC236}">
                <a16:creationId xmlns:a16="http://schemas.microsoft.com/office/drawing/2014/main" id="{1DBB0E47-DDEC-4767-9F34-9B9FA6B1C254}"/>
              </a:ext>
            </a:extLst>
          </p:cNvPr>
          <p:cNvSpPr>
            <a:spLocks noGrp="1"/>
          </p:cNvSpPr>
          <p:nvPr>
            <p:ph idx="1"/>
          </p:nvPr>
        </p:nvSpPr>
        <p:spPr>
          <a:xfrm>
            <a:off x="64416" y="2285999"/>
            <a:ext cx="4696120" cy="3810001"/>
          </a:xfrm>
          <a:effectLst>
            <a:glow rad="127000">
              <a:schemeClr val="tx1"/>
            </a:glow>
          </a:effectLst>
        </p:spPr>
        <p:txBody>
          <a:bodyPr>
            <a:normAutofit/>
          </a:bodyPr>
          <a:lstStyle/>
          <a:p>
            <a:r>
              <a:rPr lang="en-US" sz="1800" dirty="0">
                <a:effectLst/>
                <a:latin typeface="Times New Roman" panose="02020603050405020304" pitchFamily="18" charset="0"/>
                <a:ea typeface="Calibri" panose="020F0502020204030204" pitchFamily="34" charset="0"/>
              </a:rPr>
              <a:t>The AUC score of 3 out of 4 model were above .91 as they have similar performance in predicting 0 and 1. </a:t>
            </a:r>
          </a:p>
          <a:p>
            <a:r>
              <a:rPr lang="en-US" sz="1800" dirty="0">
                <a:effectLst/>
                <a:latin typeface="Times New Roman" panose="02020603050405020304" pitchFamily="18" charset="0"/>
                <a:ea typeface="Calibri" panose="020F0502020204030204" pitchFamily="34" charset="0"/>
              </a:rPr>
              <a:t>The XGBoost classifier had the best performance with AUC score of almost .94. </a:t>
            </a:r>
            <a:endParaRPr lang="en-US" dirty="0"/>
          </a:p>
        </p:txBody>
      </p:sp>
      <p:sp>
        <p:nvSpPr>
          <p:cNvPr id="2" name="Title 1">
            <a:extLst>
              <a:ext uri="{FF2B5EF4-FFF2-40B4-BE49-F238E27FC236}">
                <a16:creationId xmlns:a16="http://schemas.microsoft.com/office/drawing/2014/main" id="{84713DEE-DA0C-45D4-8A37-969F5AB232D7}"/>
              </a:ext>
            </a:extLst>
          </p:cNvPr>
          <p:cNvSpPr>
            <a:spLocks noGrp="1"/>
          </p:cNvSpPr>
          <p:nvPr>
            <p:ph type="title"/>
          </p:nvPr>
        </p:nvSpPr>
        <p:spPr>
          <a:xfrm>
            <a:off x="762000" y="762000"/>
            <a:ext cx="5334000" cy="1524000"/>
          </a:xfrm>
        </p:spPr>
        <p:txBody>
          <a:bodyPr>
            <a:normAutofit/>
          </a:bodyPr>
          <a:lstStyle/>
          <a:p>
            <a:r>
              <a:rPr lang="en-US" sz="3200" dirty="0">
                <a:latin typeface="Times New Roman" panose="02020603050405020304" pitchFamily="18" charset="0"/>
                <a:cs typeface="Times New Roman" panose="02020603050405020304" pitchFamily="18" charset="0"/>
              </a:rPr>
              <a:t>Model Comparison</a:t>
            </a:r>
          </a:p>
        </p:txBody>
      </p:sp>
      <p:pic>
        <p:nvPicPr>
          <p:cNvPr id="4" name="Content Placeholder 3">
            <a:extLst>
              <a:ext uri="{FF2B5EF4-FFF2-40B4-BE49-F238E27FC236}">
                <a16:creationId xmlns:a16="http://schemas.microsoft.com/office/drawing/2014/main" id="{65E06036-789E-4D94-8C61-84E50A713057}"/>
              </a:ext>
            </a:extLst>
          </p:cNvPr>
          <p:cNvPicPr>
            <a:picLocks noChangeAspect="1"/>
          </p:cNvPicPr>
          <p:nvPr/>
        </p:nvPicPr>
        <p:blipFill>
          <a:blip r:embed="rId2"/>
          <a:stretch>
            <a:fillRect/>
          </a:stretch>
        </p:blipFill>
        <p:spPr>
          <a:xfrm>
            <a:off x="4760537" y="-153698"/>
            <a:ext cx="7431462" cy="7011698"/>
          </a:xfrm>
          <a:prstGeom prst="rect">
            <a:avLst/>
          </a:prstGeom>
          <a:pattFill prst="dashUpDiag">
            <a:fgClr>
              <a:schemeClr val="tx2"/>
            </a:fgClr>
            <a:bgClr>
              <a:schemeClr val="tx2"/>
            </a:bgClr>
          </a:patt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2526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A2D5-DAB8-4FE6-A2BF-9769E878DB8B}"/>
              </a:ext>
            </a:extLst>
          </p:cNvPr>
          <p:cNvSpPr>
            <a:spLocks noGrp="1"/>
          </p:cNvSpPr>
          <p:nvPr>
            <p:ph type="title"/>
          </p:nvPr>
        </p:nvSpPr>
        <p:spPr>
          <a:xfrm>
            <a:off x="341244" y="-20425"/>
            <a:ext cx="10668000" cy="1524000"/>
          </a:xfrm>
        </p:spPr>
        <p:txBody>
          <a:bodyPr/>
          <a:lstStyle/>
          <a:p>
            <a:r>
              <a:rPr lang="en-US" dirty="0">
                <a:latin typeface="Times New Roman" panose="02020603050405020304" pitchFamily="18" charset="0"/>
                <a:cs typeface="Times New Roman" panose="02020603050405020304" pitchFamily="18" charset="0"/>
              </a:rPr>
              <a:t>Model Comparison</a:t>
            </a:r>
          </a:p>
        </p:txBody>
      </p:sp>
      <p:graphicFrame>
        <p:nvGraphicFramePr>
          <p:cNvPr id="5" name="Table 5">
            <a:extLst>
              <a:ext uri="{FF2B5EF4-FFF2-40B4-BE49-F238E27FC236}">
                <a16:creationId xmlns:a16="http://schemas.microsoft.com/office/drawing/2014/main" id="{A15F5ACE-1EBA-4727-B589-2B32D2BD47DD}"/>
              </a:ext>
            </a:extLst>
          </p:cNvPr>
          <p:cNvGraphicFramePr>
            <a:graphicFrameLocks noGrp="1"/>
          </p:cNvGraphicFramePr>
          <p:nvPr>
            <p:ph sz="half" idx="1"/>
            <p:extLst>
              <p:ext uri="{D42A27DB-BD31-4B8C-83A1-F6EECF244321}">
                <p14:modId xmlns:p14="http://schemas.microsoft.com/office/powerpoint/2010/main" val="2904217628"/>
              </p:ext>
            </p:extLst>
          </p:nvPr>
        </p:nvGraphicFramePr>
        <p:xfrm>
          <a:off x="652649" y="1289469"/>
          <a:ext cx="5151120" cy="3068425"/>
        </p:xfrm>
        <a:graphic>
          <a:graphicData uri="http://schemas.openxmlformats.org/drawingml/2006/table">
            <a:tbl>
              <a:tblPr firstRow="1" bandRow="1">
                <a:tableStyleId>{073A0DAA-6AF3-43AB-8588-CEC1D06C72B9}</a:tableStyleId>
              </a:tblPr>
              <a:tblGrid>
                <a:gridCol w="2071447">
                  <a:extLst>
                    <a:ext uri="{9D8B030D-6E8A-4147-A177-3AD203B41FA5}">
                      <a16:colId xmlns:a16="http://schemas.microsoft.com/office/drawing/2014/main" val="2766828361"/>
                    </a:ext>
                  </a:extLst>
                </a:gridCol>
                <a:gridCol w="1362633">
                  <a:extLst>
                    <a:ext uri="{9D8B030D-6E8A-4147-A177-3AD203B41FA5}">
                      <a16:colId xmlns:a16="http://schemas.microsoft.com/office/drawing/2014/main" val="4201130053"/>
                    </a:ext>
                  </a:extLst>
                </a:gridCol>
                <a:gridCol w="1717040">
                  <a:extLst>
                    <a:ext uri="{9D8B030D-6E8A-4147-A177-3AD203B41FA5}">
                      <a16:colId xmlns:a16="http://schemas.microsoft.com/office/drawing/2014/main" val="1231483764"/>
                    </a:ext>
                  </a:extLst>
                </a:gridCol>
              </a:tblGrid>
              <a:tr h="613685">
                <a:tc>
                  <a:txBody>
                    <a:bodyPr/>
                    <a:lstStyle/>
                    <a:p>
                      <a:pPr algn="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Classifiers</a:t>
                      </a:r>
                    </a:p>
                  </a:txBody>
                  <a:tcPr marL="7620" marR="7620" marT="7620" marB="0" anchor="ctr"/>
                </a:tc>
                <a:tc>
                  <a:txBody>
                    <a:bodyPr/>
                    <a:lstStyle/>
                    <a:p>
                      <a:pPr algn="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Accuracy</a:t>
                      </a:r>
                    </a:p>
                  </a:txBody>
                  <a:tcPr marL="7620" marR="7620" marT="7620" marB="0" anchor="ctr"/>
                </a:tc>
                <a:tc>
                  <a:txBody>
                    <a:bodyPr/>
                    <a:lstStyle/>
                    <a:p>
                      <a:pPr algn="r" fontAlgn="ctr"/>
                      <a:r>
                        <a:rPr lang="en-US" sz="1600" b="1" i="0" u="none" strike="noStrike" dirty="0">
                          <a:solidFill>
                            <a:schemeClr val="tx1"/>
                          </a:solidFill>
                          <a:effectLst/>
                          <a:latin typeface="Times New Roman" panose="02020603050405020304" pitchFamily="18" charset="0"/>
                          <a:cs typeface="Times New Roman" panose="02020603050405020304" pitchFamily="18" charset="0"/>
                        </a:rPr>
                        <a:t>AUC</a:t>
                      </a:r>
                    </a:p>
                  </a:txBody>
                  <a:tcPr marL="7620" marR="7620" marT="7620" marB="0" anchor="ctr"/>
                </a:tc>
                <a:extLst>
                  <a:ext uri="{0D108BD9-81ED-4DB2-BD59-A6C34878D82A}">
                    <a16:rowId xmlns:a16="http://schemas.microsoft.com/office/drawing/2014/main" val="1847435600"/>
                  </a:ext>
                </a:extLst>
              </a:tr>
              <a:tr h="613685">
                <a:tc>
                  <a:txBody>
                    <a:bodyPr/>
                    <a:lstStyle/>
                    <a:p>
                      <a:pPr algn="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LogisticRegression</a:t>
                      </a:r>
                    </a:p>
                  </a:txBody>
                  <a:tcPr marL="7620" marR="7620" marT="7620" marB="0" anchor="ct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84.63</a:t>
                      </a:r>
                    </a:p>
                  </a:txBody>
                  <a:tcPr marL="7620" marR="7620" marT="7620" marB="0" anchor="ct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0.840552</a:t>
                      </a:r>
                    </a:p>
                  </a:txBody>
                  <a:tcPr marL="7620" marR="7620" marT="7620" marB="0" anchor="ctr"/>
                </a:tc>
                <a:extLst>
                  <a:ext uri="{0D108BD9-81ED-4DB2-BD59-A6C34878D82A}">
                    <a16:rowId xmlns:a16="http://schemas.microsoft.com/office/drawing/2014/main" val="3531128765"/>
                  </a:ext>
                </a:extLst>
              </a:tr>
              <a:tr h="613685">
                <a:tc>
                  <a:txBody>
                    <a:bodyPr/>
                    <a:lstStyle/>
                    <a:p>
                      <a:pPr algn="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RandomForest</a:t>
                      </a:r>
                    </a:p>
                  </a:txBody>
                  <a:tcPr marL="7620" marR="7620" marT="7620" marB="0" anchor="ct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95.39</a:t>
                      </a:r>
                    </a:p>
                  </a:txBody>
                  <a:tcPr marL="7620" marR="7620" marT="7620" marB="0" anchor="ct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0.916896</a:t>
                      </a:r>
                    </a:p>
                  </a:txBody>
                  <a:tcPr marL="7620" marR="7620" marT="7620" marB="0" anchor="ctr"/>
                </a:tc>
                <a:extLst>
                  <a:ext uri="{0D108BD9-81ED-4DB2-BD59-A6C34878D82A}">
                    <a16:rowId xmlns:a16="http://schemas.microsoft.com/office/drawing/2014/main" val="3981912840"/>
                  </a:ext>
                </a:extLst>
              </a:tr>
              <a:tr h="613685">
                <a:tc>
                  <a:txBody>
                    <a:bodyPr/>
                    <a:lstStyle/>
                    <a:p>
                      <a:pPr algn="r" fontAlgn="ctr"/>
                      <a:r>
                        <a:rPr lang="en-US" sz="1600" b="0" i="0" u="none" strike="noStrike">
                          <a:solidFill>
                            <a:srgbClr val="000000"/>
                          </a:solidFill>
                          <a:effectLst/>
                          <a:latin typeface="Times New Roman" panose="02020603050405020304" pitchFamily="18" charset="0"/>
                          <a:cs typeface="Times New Roman" panose="02020603050405020304" pitchFamily="18" charset="0"/>
                        </a:rPr>
                        <a:t>GradientBoosting</a:t>
                      </a:r>
                    </a:p>
                  </a:txBody>
                  <a:tcPr marL="7620" marR="7620" marT="7620" marB="0" anchor="ct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96.31</a:t>
                      </a:r>
                    </a:p>
                  </a:txBody>
                  <a:tcPr marL="7620" marR="7620" marT="7620" marB="0" anchor="ct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0.920945</a:t>
                      </a:r>
                    </a:p>
                  </a:txBody>
                  <a:tcPr marL="7620" marR="7620" marT="7620" marB="0" anchor="ctr"/>
                </a:tc>
                <a:extLst>
                  <a:ext uri="{0D108BD9-81ED-4DB2-BD59-A6C34878D82A}">
                    <a16:rowId xmlns:a16="http://schemas.microsoft.com/office/drawing/2014/main" val="1354484266"/>
                  </a:ext>
                </a:extLst>
              </a:tr>
              <a:tr h="613685">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XGBoost</a:t>
                      </a:r>
                    </a:p>
                  </a:txBody>
                  <a:tcPr marL="7620" marR="7620" marT="7620" marB="0" anchor="ct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96.58</a:t>
                      </a:r>
                    </a:p>
                  </a:txBody>
                  <a:tcPr marL="7620" marR="7620" marT="7620" marB="0" anchor="ctr"/>
                </a:tc>
                <a:tc>
                  <a:txBody>
                    <a:bodyPr/>
                    <a:lstStyle/>
                    <a:p>
                      <a:pPr algn="r" fontAlgn="ctr"/>
                      <a:r>
                        <a:rPr lang="en-US" sz="1600" b="0" i="0" u="none" strike="noStrike" dirty="0">
                          <a:solidFill>
                            <a:srgbClr val="000000"/>
                          </a:solidFill>
                          <a:effectLst/>
                          <a:latin typeface="Times New Roman" panose="02020603050405020304" pitchFamily="18" charset="0"/>
                          <a:cs typeface="Times New Roman" panose="02020603050405020304" pitchFamily="18" charset="0"/>
                        </a:rPr>
                        <a:t>0.939196</a:t>
                      </a:r>
                    </a:p>
                  </a:txBody>
                  <a:tcPr marL="7620" marR="7620" marT="7620" marB="0" anchor="ctr"/>
                </a:tc>
                <a:extLst>
                  <a:ext uri="{0D108BD9-81ED-4DB2-BD59-A6C34878D82A}">
                    <a16:rowId xmlns:a16="http://schemas.microsoft.com/office/drawing/2014/main" val="2427633073"/>
                  </a:ext>
                </a:extLst>
              </a:tr>
            </a:tbl>
          </a:graphicData>
        </a:graphic>
      </p:graphicFrame>
      <p:sp>
        <p:nvSpPr>
          <p:cNvPr id="4" name="Content Placeholder 3">
            <a:extLst>
              <a:ext uri="{FF2B5EF4-FFF2-40B4-BE49-F238E27FC236}">
                <a16:creationId xmlns:a16="http://schemas.microsoft.com/office/drawing/2014/main" id="{F733F89D-C2FD-4A68-BCAB-96DF288B51F7}"/>
              </a:ext>
            </a:extLst>
          </p:cNvPr>
          <p:cNvSpPr>
            <a:spLocks noGrp="1"/>
          </p:cNvSpPr>
          <p:nvPr>
            <p:ph sz="half" idx="2"/>
          </p:nvPr>
        </p:nvSpPr>
        <p:spPr>
          <a:xfrm>
            <a:off x="1108547" y="4600280"/>
            <a:ext cx="4377854" cy="2292920"/>
          </a:xfrm>
        </p:spPr>
        <p:txBody>
          <a:bodyPr>
            <a:normAutofit/>
          </a:bodyPr>
          <a:lstStyle/>
          <a:p>
            <a:endParaRPr lang="en-US" sz="2000" i="0" dirty="0">
              <a:solidFill>
                <a:schemeClr val="tx1"/>
              </a:solidFill>
              <a:effectLst/>
              <a:latin typeface="Times New Roman" panose="02020603050405020304" pitchFamily="18" charset="0"/>
              <a:cs typeface="Times New Roman" panose="02020603050405020304" pitchFamily="18" charset="0"/>
            </a:endParaRPr>
          </a:p>
          <a:p>
            <a:r>
              <a:rPr lang="en-US" sz="1600" i="0" dirty="0">
                <a:solidFill>
                  <a:schemeClr val="tx1"/>
                </a:solidFill>
                <a:effectLst/>
                <a:latin typeface="Times New Roman" panose="02020603050405020304" pitchFamily="18" charset="0"/>
                <a:cs typeface="Times New Roman" panose="02020603050405020304" pitchFamily="18" charset="0"/>
              </a:rPr>
              <a:t>XG Boost </a:t>
            </a:r>
            <a:r>
              <a:rPr lang="en-US" sz="1600" dirty="0">
                <a:solidFill>
                  <a:schemeClr val="tx1"/>
                </a:solidFill>
                <a:latin typeface="Times New Roman" panose="02020603050405020304" pitchFamily="18" charset="0"/>
                <a:cs typeface="Times New Roman" panose="02020603050405020304" pitchFamily="18" charset="0"/>
              </a:rPr>
              <a:t>was</a:t>
            </a:r>
            <a:r>
              <a:rPr lang="en-US" sz="1600" i="0" dirty="0">
                <a:solidFill>
                  <a:schemeClr val="tx1"/>
                </a:solidFill>
                <a:effectLst/>
                <a:latin typeface="Times New Roman" panose="02020603050405020304" pitchFamily="18" charset="0"/>
                <a:cs typeface="Times New Roman" panose="02020603050405020304" pitchFamily="18" charset="0"/>
              </a:rPr>
              <a:t> a good option for imbalanced datasets compared to other classifiers. </a:t>
            </a:r>
          </a:p>
          <a:p>
            <a:r>
              <a:rPr lang="en-US" sz="1600" dirty="0">
                <a:solidFill>
                  <a:schemeClr val="tx1"/>
                </a:solidFill>
                <a:latin typeface="Times New Roman" panose="02020603050405020304" pitchFamily="18" charset="0"/>
                <a:cs typeface="Times New Roman" panose="02020603050405020304" pitchFamily="18" charset="0"/>
              </a:rPr>
              <a:t>XGBoost performs well with smaller datasets</a:t>
            </a:r>
          </a:p>
          <a:p>
            <a:r>
              <a:rPr lang="en-US" sz="1600" dirty="0">
                <a:solidFill>
                  <a:schemeClr val="tx1"/>
                </a:solidFill>
                <a:latin typeface="Times New Roman" panose="02020603050405020304" pitchFamily="18" charset="0"/>
                <a:cs typeface="Times New Roman" panose="02020603050405020304" pitchFamily="18" charset="0"/>
              </a:rPr>
              <a:t>XGBoost classifer had the AUC score .94</a:t>
            </a:r>
          </a:p>
        </p:txBody>
      </p:sp>
      <p:pic>
        <p:nvPicPr>
          <p:cNvPr id="6" name="Picture 5">
            <a:extLst>
              <a:ext uri="{FF2B5EF4-FFF2-40B4-BE49-F238E27FC236}">
                <a16:creationId xmlns:a16="http://schemas.microsoft.com/office/drawing/2014/main" id="{BF44B405-D704-4FAC-9D56-5441AB3F8CD6}"/>
              </a:ext>
            </a:extLst>
          </p:cNvPr>
          <p:cNvPicPr>
            <a:picLocks noChangeAspect="1"/>
          </p:cNvPicPr>
          <p:nvPr/>
        </p:nvPicPr>
        <p:blipFill rotWithShape="1">
          <a:blip r:embed="rId2"/>
          <a:srcRect l="1906" t="2909" r="1547"/>
          <a:stretch/>
        </p:blipFill>
        <p:spPr>
          <a:xfrm>
            <a:off x="6278882" y="1143000"/>
            <a:ext cx="5693180" cy="5333214"/>
          </a:xfrm>
          <a:prstGeom prst="rect">
            <a:avLst/>
          </a:prstGeom>
        </p:spPr>
      </p:pic>
    </p:spTree>
    <p:extLst>
      <p:ext uri="{BB962C8B-B14F-4D97-AF65-F5344CB8AC3E}">
        <p14:creationId xmlns:p14="http://schemas.microsoft.com/office/powerpoint/2010/main" val="22468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17AF-9A69-4293-A0C6-1C3C3CA98F63}"/>
              </a:ext>
            </a:extLst>
          </p:cNvPr>
          <p:cNvSpPr>
            <a:spLocks noGrp="1"/>
          </p:cNvSpPr>
          <p:nvPr>
            <p:ph type="title"/>
          </p:nvPr>
        </p:nvSpPr>
        <p:spPr>
          <a:xfrm>
            <a:off x="0" y="445006"/>
            <a:ext cx="6193410" cy="1113934"/>
          </a:xfrm>
        </p:spPr>
        <p:txBody>
          <a:bodyPr>
            <a:normAutofit/>
          </a:bodyPr>
          <a:lstStyle/>
          <a:p>
            <a:r>
              <a:rPr lang="en-US" sz="4000" b="1" dirty="0">
                <a:latin typeface="Times New Roman" panose="02020603050405020304" pitchFamily="18" charset="0"/>
                <a:cs typeface="Times New Roman" panose="02020603050405020304" pitchFamily="18" charset="0"/>
              </a:rPr>
              <a:t>Feature Importance</a:t>
            </a:r>
          </a:p>
        </p:txBody>
      </p:sp>
      <p:pic>
        <p:nvPicPr>
          <p:cNvPr id="8" name="Content Placeholder 7">
            <a:extLst>
              <a:ext uri="{FF2B5EF4-FFF2-40B4-BE49-F238E27FC236}">
                <a16:creationId xmlns:a16="http://schemas.microsoft.com/office/drawing/2014/main" id="{307215B7-70F3-460C-819A-8D1AD3708FD1}"/>
              </a:ext>
            </a:extLst>
          </p:cNvPr>
          <p:cNvPicPr>
            <a:picLocks noGrp="1" noChangeAspect="1"/>
          </p:cNvPicPr>
          <p:nvPr>
            <p:ph idx="1"/>
          </p:nvPr>
        </p:nvPicPr>
        <p:blipFill rotWithShape="1">
          <a:blip r:embed="rId2">
            <a:alphaModFix amt="92000"/>
            <a:duotone>
              <a:schemeClr val="bg2">
                <a:shade val="45000"/>
                <a:satMod val="135000"/>
              </a:schemeClr>
              <a:prstClr val="white"/>
            </a:duotone>
          </a:blip>
          <a:srcRect l="10630"/>
          <a:stretch/>
        </p:blipFill>
        <p:spPr>
          <a:xfrm>
            <a:off x="6193410" y="445006"/>
            <a:ext cx="5912451" cy="6412993"/>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127000">
              <a:schemeClr val="tx1">
                <a:lumMod val="50000"/>
              </a:schemeClr>
            </a:glow>
          </a:effectLst>
        </p:spPr>
      </p:pic>
      <p:sp>
        <p:nvSpPr>
          <p:cNvPr id="4" name="Title 1">
            <a:extLst>
              <a:ext uri="{FF2B5EF4-FFF2-40B4-BE49-F238E27FC236}">
                <a16:creationId xmlns:a16="http://schemas.microsoft.com/office/drawing/2014/main" id="{D0EA774C-DA83-45B4-BF24-2082F0EF0032}"/>
              </a:ext>
            </a:extLst>
          </p:cNvPr>
          <p:cNvSpPr txBox="1">
            <a:spLocks/>
          </p:cNvSpPr>
          <p:nvPr/>
        </p:nvSpPr>
        <p:spPr>
          <a:xfrm>
            <a:off x="395139" y="1001973"/>
            <a:ext cx="5403131" cy="33524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total_Trans_ct</a:t>
            </a:r>
            <a:r>
              <a:rPr lang="en-US" sz="1800" dirty="0">
                <a:effectLst/>
                <a:latin typeface="Times New Roman" panose="02020603050405020304" pitchFamily="18" charset="0"/>
                <a:ea typeface="Calibri" panose="020F0502020204030204" pitchFamily="34" charset="0"/>
              </a:rPr>
              <a:t>  almost </a:t>
            </a:r>
            <a:r>
              <a:rPr lang="en-US" sz="1800" dirty="0" err="1">
                <a:effectLst/>
                <a:latin typeface="Times New Roman" panose="02020603050405020304" pitchFamily="18" charset="0"/>
                <a:ea typeface="Calibri" panose="020F0502020204030204" pitchFamily="34" charset="0"/>
              </a:rPr>
              <a:t>contibuted</a:t>
            </a:r>
            <a:r>
              <a:rPr lang="en-US" sz="1800" dirty="0">
                <a:effectLst/>
                <a:latin typeface="Times New Roman" panose="02020603050405020304" pitchFamily="18" charset="0"/>
                <a:ea typeface="Calibri" panose="020F0502020204030204" pitchFamily="34" charset="0"/>
              </a:rPr>
              <a:t> 100% and </a:t>
            </a:r>
            <a:r>
              <a:rPr lang="en-US" sz="1800" dirty="0" err="1">
                <a:effectLst/>
                <a:latin typeface="Times New Roman" panose="02020603050405020304" pitchFamily="18" charset="0"/>
                <a:ea typeface="Calibri" panose="020F0502020204030204" pitchFamily="34" charset="0"/>
              </a:rPr>
              <a:t>Total_relationship_count</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Total_trans_Amt</a:t>
            </a:r>
            <a:r>
              <a:rPr lang="en-US" sz="1800" dirty="0">
                <a:effectLst/>
                <a:latin typeface="Times New Roman" panose="02020603050405020304" pitchFamily="18" charset="0"/>
                <a:ea typeface="Calibri" panose="020F0502020204030204" pitchFamily="34" charset="0"/>
              </a:rPr>
              <a:t> was close to 40% in classifying the customers</a:t>
            </a:r>
          </a:p>
        </p:txBody>
      </p:sp>
    </p:spTree>
    <p:extLst>
      <p:ext uri="{BB962C8B-B14F-4D97-AF65-F5344CB8AC3E}">
        <p14:creationId xmlns:p14="http://schemas.microsoft.com/office/powerpoint/2010/main" val="947276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BB7A-539E-4822-AEF0-F8FE558B39AD}"/>
              </a:ext>
            </a:extLst>
          </p:cNvPr>
          <p:cNvSpPr>
            <a:spLocks noGrp="1"/>
          </p:cNvSpPr>
          <p:nvPr>
            <p:ph type="ctrTitle"/>
          </p:nvPr>
        </p:nvSpPr>
        <p:spPr>
          <a:xfrm>
            <a:off x="837414" y="1674829"/>
            <a:ext cx="6939699" cy="455629"/>
          </a:xfrm>
        </p:spPr>
        <p:txBody>
          <a:bodyPr>
            <a:normAutofit fontScale="90000"/>
          </a:bodyPr>
          <a:lstStyle/>
          <a:p>
            <a:pPr algn="l"/>
            <a:r>
              <a:rPr lang="en-US" sz="3600" dirty="0">
                <a:latin typeface="Times New Roman" panose="02020603050405020304" pitchFamily="18" charset="0"/>
                <a:cs typeface="Times New Roman" panose="02020603050405020304" pitchFamily="18" charset="0"/>
              </a:rPr>
              <a:t>Conclusion</a:t>
            </a:r>
            <a:br>
              <a:rPr lang="en-US" dirty="0"/>
            </a:br>
            <a:endParaRPr lang="en-US" dirty="0"/>
          </a:p>
        </p:txBody>
      </p:sp>
      <p:sp>
        <p:nvSpPr>
          <p:cNvPr id="3" name="Subtitle 2">
            <a:extLst>
              <a:ext uri="{FF2B5EF4-FFF2-40B4-BE49-F238E27FC236}">
                <a16:creationId xmlns:a16="http://schemas.microsoft.com/office/drawing/2014/main" id="{437281A7-EAA8-4D99-BA39-0EE8BC9A64E7}"/>
              </a:ext>
            </a:extLst>
          </p:cNvPr>
          <p:cNvSpPr>
            <a:spLocks noGrp="1"/>
          </p:cNvSpPr>
          <p:nvPr>
            <p:ph type="subTitle" idx="1"/>
          </p:nvPr>
        </p:nvSpPr>
        <p:spPr>
          <a:xfrm>
            <a:off x="988243" y="2026762"/>
            <a:ext cx="10668000" cy="3035432"/>
          </a:xfrm>
        </p:spPr>
        <p:txBody>
          <a:bodyPr>
            <a:normAutofit/>
          </a:bodyPr>
          <a:lstStyle/>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a:t>
            </a:r>
            <a:r>
              <a:rPr lang="en-US" sz="1800" dirty="0" err="1">
                <a:effectLst/>
                <a:latin typeface="Times New Roman" panose="02020603050405020304" pitchFamily="18" charset="0"/>
                <a:ea typeface="Calibri" panose="020F0502020204030204" pitchFamily="34" charset="0"/>
              </a:rPr>
              <a:t>Total_tran_ct</a:t>
            </a:r>
            <a:r>
              <a:rPr lang="en-US" sz="1800" dirty="0">
                <a:effectLst/>
                <a:latin typeface="Times New Roman" panose="02020603050405020304" pitchFamily="18" charset="0"/>
                <a:ea typeface="Calibri" panose="020F0502020204030204" pitchFamily="34" charset="0"/>
              </a:rPr>
              <a:t> was one of important feature from all the models. If a customer had not transacted in while with less total_trans_ct are more likely to chrun.  </a:t>
            </a:r>
          </a:p>
          <a:p>
            <a:pPr marL="285750" indent="-285750" algn="l">
              <a:buFont typeface="Arial" panose="020B0604020202020204" pitchFamily="34" charset="0"/>
              <a:buChar char="•"/>
            </a:pPr>
            <a:r>
              <a:rPr lang="en-US" sz="1800" dirty="0" err="1">
                <a:effectLst/>
                <a:latin typeface="Times New Roman" panose="02020603050405020304" pitchFamily="18" charset="0"/>
                <a:ea typeface="Calibri" panose="020F0502020204030204" pitchFamily="34" charset="0"/>
              </a:rPr>
              <a:t>Total_relationship_count</a:t>
            </a:r>
            <a:r>
              <a:rPr lang="en-US" sz="1800" dirty="0">
                <a:effectLst/>
                <a:latin typeface="Times New Roman" panose="02020603050405020304" pitchFamily="18" charset="0"/>
                <a:ea typeface="Calibri" panose="020F0502020204030204" pitchFamily="34" charset="0"/>
              </a:rPr>
              <a:t> was another important variable. </a:t>
            </a: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would be important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proactively reach out to those customers to improve a personalize customer experience.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Bank could collect more information about the customers as how long they are with the service </a:t>
            </a:r>
          </a:p>
          <a:p>
            <a:pPr marL="285750" indent="-285750" algn="l">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Collect data  based on  satisfaction survey about credit services</a:t>
            </a:r>
            <a:endParaRPr lang="en-US" sz="1800" dirty="0">
              <a:latin typeface="Times New Roman" panose="02020603050405020304" pitchFamily="18" charset="0"/>
              <a:ea typeface="Calibri" panose="020F0502020204030204" pitchFamily="34" charset="0"/>
            </a:endParaRP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86103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6B8E-A66B-4ED8-A81A-E1E54A833CB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A047F48-B541-4A88-AEB9-4A0B7CBB603F}"/>
              </a:ext>
            </a:extLst>
          </p:cNvPr>
          <p:cNvSpPr>
            <a:spLocks noGrp="1"/>
          </p:cNvSpPr>
          <p:nvPr>
            <p:ph idx="1"/>
          </p:nvPr>
        </p:nvSpPr>
        <p:spPr/>
        <p:txBody>
          <a:bodyPr>
            <a:normAutofit/>
          </a:bodyPr>
          <a:lstStyle/>
          <a:p>
            <a:pPr marL="0" indent="0">
              <a:buNone/>
            </a:pPr>
            <a:r>
              <a:rPr lang="en-US" b="1" dirty="0">
                <a:effectLst/>
                <a:latin typeface="Times New Roman" panose="02020603050405020304" pitchFamily="18" charset="0"/>
                <a:ea typeface="Calibri" panose="020F0502020204030204" pitchFamily="34" charset="0"/>
              </a:rPr>
              <a:t>Credit </a:t>
            </a:r>
            <a:r>
              <a:rPr lang="en-US" b="1" dirty="0">
                <a:latin typeface="Times New Roman" panose="02020603050405020304" pitchFamily="18" charset="0"/>
                <a:ea typeface="Calibri" panose="020F0502020204030204" pitchFamily="34" charset="0"/>
              </a:rPr>
              <a:t>Card </a:t>
            </a:r>
            <a:r>
              <a:rPr lang="en-US" b="1" dirty="0">
                <a:effectLst/>
                <a:latin typeface="Times New Roman" panose="02020603050405020304" pitchFamily="18" charset="0"/>
                <a:ea typeface="Calibri" panose="020F0502020204030204" pitchFamily="34" charset="0"/>
              </a:rPr>
              <a:t>Customer Churn is one of the most important and challenging problems with banks. </a:t>
            </a:r>
            <a:r>
              <a:rPr lang="en-US" b="1" dirty="0">
                <a:latin typeface="Times New Roman" panose="02020603050405020304" pitchFamily="18" charset="0"/>
              </a:rPr>
              <a:t>To support the bank, reduce churn rate, its crucial to predict customers that are high risk of churn. This could help the bank staffs to proactively follow up with them to turn their decision.</a:t>
            </a:r>
          </a:p>
          <a:p>
            <a:pPr marL="0" indent="0">
              <a:buNone/>
            </a:pPr>
            <a:endParaRPr lang="en-US" dirty="0"/>
          </a:p>
        </p:txBody>
      </p:sp>
    </p:spTree>
    <p:extLst>
      <p:ext uri="{BB962C8B-B14F-4D97-AF65-F5344CB8AC3E}">
        <p14:creationId xmlns:p14="http://schemas.microsoft.com/office/powerpoint/2010/main" val="104011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1B867-1262-4396-8448-FF202BBB8D07}"/>
              </a:ext>
            </a:extLst>
          </p:cNvPr>
          <p:cNvSpPr>
            <a:spLocks noGrp="1"/>
          </p:cNvSpPr>
          <p:nvPr>
            <p:ph type="title"/>
          </p:nvPr>
        </p:nvSpPr>
        <p:spPr>
          <a:xfrm>
            <a:off x="573157" y="424070"/>
            <a:ext cx="3809999" cy="1524000"/>
          </a:xfrm>
        </p:spPr>
        <p:txBody>
          <a:bodyPr/>
          <a:lstStyle/>
          <a:p>
            <a:r>
              <a:rPr lang="en-US" dirty="0"/>
              <a:t>Credit Card Customer Dataset</a:t>
            </a:r>
            <a:br>
              <a:rPr lang="en-US" dirty="0"/>
            </a:br>
            <a:endParaRPr lang="en-US" dirty="0"/>
          </a:p>
        </p:txBody>
      </p:sp>
      <p:sp>
        <p:nvSpPr>
          <p:cNvPr id="4" name="Text Placeholder 3">
            <a:extLst>
              <a:ext uri="{FF2B5EF4-FFF2-40B4-BE49-F238E27FC236}">
                <a16:creationId xmlns:a16="http://schemas.microsoft.com/office/drawing/2014/main" id="{D3978B75-651C-47EA-B250-EE0466DAEDBE}"/>
              </a:ext>
            </a:extLst>
          </p:cNvPr>
          <p:cNvSpPr>
            <a:spLocks noGrp="1"/>
          </p:cNvSpPr>
          <p:nvPr>
            <p:ph type="body" sz="half" idx="2"/>
          </p:nvPr>
        </p:nvSpPr>
        <p:spPr>
          <a:xfrm>
            <a:off x="762001" y="2286000"/>
            <a:ext cx="4469875" cy="3511485"/>
          </a:xfrm>
        </p:spPr>
        <p:txBody>
          <a:bodyPr/>
          <a:lstStyle/>
          <a:p>
            <a:pPr marL="285750" indent="-285750">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rPr>
              <a:t>The original dataset used in this project was from  </a:t>
            </a:r>
            <a:r>
              <a:rPr lang="en-US" sz="1800" u="none" strike="noStrike"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Kaggle datasets</a:t>
            </a:r>
            <a:r>
              <a:rPr lang="en-US" sz="1800" dirty="0">
                <a:solidFill>
                  <a:schemeClr val="tx1"/>
                </a:solidFill>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ea typeface="Calibri" panose="020F0502020204030204" pitchFamily="34" charset="0"/>
              </a:rPr>
              <a:t>The dataset had </a:t>
            </a:r>
            <a:r>
              <a:rPr lang="en-US" sz="1800" dirty="0">
                <a:solidFill>
                  <a:schemeClr val="tx1"/>
                </a:solidFill>
                <a:effectLst/>
                <a:latin typeface="Times New Roman" panose="02020603050405020304" pitchFamily="18" charset="0"/>
                <a:ea typeface="Calibri" panose="020F0502020204030204" pitchFamily="34" charset="0"/>
              </a:rPr>
              <a:t>10,000 customer records and 21 features</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rPr>
              <a:t>Target feature ‘</a:t>
            </a:r>
            <a:r>
              <a:rPr lang="en-US" sz="1800" dirty="0" err="1">
                <a:solidFill>
                  <a:schemeClr val="tx1"/>
                </a:solidFill>
                <a:latin typeface="Times New Roman" panose="02020603050405020304" pitchFamily="18" charset="0"/>
              </a:rPr>
              <a:t>Attrition_Flag</a:t>
            </a:r>
            <a:r>
              <a:rPr lang="en-US" sz="1800" dirty="0">
                <a:solidFill>
                  <a:schemeClr val="tx1"/>
                </a:solidFill>
                <a:latin typeface="Times New Roman" panose="02020603050405020304" pitchFamily="18" charset="0"/>
              </a:rPr>
              <a:t>’ had almost 84% of the record belonged to ‘Existing customer’ category and 16% was ‘Attired customer’ </a:t>
            </a:r>
          </a:p>
        </p:txBody>
      </p:sp>
      <p:graphicFrame>
        <p:nvGraphicFramePr>
          <p:cNvPr id="11" name="Table 11">
            <a:extLst>
              <a:ext uri="{FF2B5EF4-FFF2-40B4-BE49-F238E27FC236}">
                <a16:creationId xmlns:a16="http://schemas.microsoft.com/office/drawing/2014/main" id="{FA76EFBE-89D7-4C82-89DB-F5107E0D49F1}"/>
              </a:ext>
            </a:extLst>
          </p:cNvPr>
          <p:cNvGraphicFramePr>
            <a:graphicFrameLocks noGrp="1"/>
          </p:cNvGraphicFramePr>
          <p:nvPr>
            <p:extLst>
              <p:ext uri="{D42A27DB-BD31-4B8C-83A1-F6EECF244321}">
                <p14:modId xmlns:p14="http://schemas.microsoft.com/office/powerpoint/2010/main" val="1860874711"/>
              </p:ext>
            </p:extLst>
          </p:nvPr>
        </p:nvGraphicFramePr>
        <p:xfrm>
          <a:off x="5811591" y="224135"/>
          <a:ext cx="6021387" cy="5871865"/>
        </p:xfrm>
        <a:graphic>
          <a:graphicData uri="http://schemas.openxmlformats.org/drawingml/2006/table">
            <a:tbl>
              <a:tblPr firstRow="1" bandRow="1">
                <a:tableStyleId>{073A0DAA-6AF3-43AB-8588-CEC1D06C72B9}</a:tableStyleId>
              </a:tblPr>
              <a:tblGrid>
                <a:gridCol w="2990926">
                  <a:extLst>
                    <a:ext uri="{9D8B030D-6E8A-4147-A177-3AD203B41FA5}">
                      <a16:colId xmlns:a16="http://schemas.microsoft.com/office/drawing/2014/main" val="4166470879"/>
                    </a:ext>
                  </a:extLst>
                </a:gridCol>
                <a:gridCol w="3030461">
                  <a:extLst>
                    <a:ext uri="{9D8B030D-6E8A-4147-A177-3AD203B41FA5}">
                      <a16:colId xmlns:a16="http://schemas.microsoft.com/office/drawing/2014/main" val="2152213390"/>
                    </a:ext>
                  </a:extLst>
                </a:gridCol>
              </a:tblGrid>
              <a:tr h="351707">
                <a:tc>
                  <a:txBody>
                    <a:bodyPr/>
                    <a:lstStyle/>
                    <a:p>
                      <a:r>
                        <a:rPr lang="en-US" dirty="0"/>
                        <a:t>Columns</a:t>
                      </a:r>
                    </a:p>
                  </a:txBody>
                  <a:tcPr/>
                </a:tc>
                <a:tc>
                  <a:txBody>
                    <a:bodyPr/>
                    <a:lstStyle/>
                    <a:p>
                      <a:r>
                        <a:rPr lang="en-US"/>
                        <a:t>Description</a:t>
                      </a:r>
                      <a:endParaRPr lang="en-US" dirty="0"/>
                    </a:p>
                  </a:txBody>
                  <a:tcPr/>
                </a:tc>
                <a:extLst>
                  <a:ext uri="{0D108BD9-81ED-4DB2-BD59-A6C34878D82A}">
                    <a16:rowId xmlns:a16="http://schemas.microsoft.com/office/drawing/2014/main" val="3545052165"/>
                  </a:ext>
                </a:extLst>
              </a:tr>
              <a:tr h="226363">
                <a:tc>
                  <a:txBody>
                    <a:bodyPr/>
                    <a:lstStyle/>
                    <a:p>
                      <a:pPr algn="l" fontAlgn="b"/>
                      <a:r>
                        <a:rPr lang="en-US" sz="1200" b="0" i="0" u="none" strike="noStrike">
                          <a:solidFill>
                            <a:srgbClr val="000000"/>
                          </a:solidFill>
                          <a:effectLst/>
                          <a:latin typeface="Calibri" panose="020F0502020204030204" pitchFamily="34" charset="0"/>
                        </a:rPr>
                        <a:t>Clientnum - </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Customer id number</a:t>
                      </a:r>
                    </a:p>
                  </a:txBody>
                  <a:tcPr marL="7620" marR="7620" marT="7620" marB="0" anchor="b"/>
                </a:tc>
                <a:extLst>
                  <a:ext uri="{0D108BD9-81ED-4DB2-BD59-A6C34878D82A}">
                    <a16:rowId xmlns:a16="http://schemas.microsoft.com/office/drawing/2014/main" val="2486494335"/>
                  </a:ext>
                </a:extLst>
              </a:tr>
              <a:tr h="287303">
                <a:tc>
                  <a:txBody>
                    <a:bodyPr/>
                    <a:lstStyle/>
                    <a:p>
                      <a:pPr algn="l" fontAlgn="b"/>
                      <a:r>
                        <a:rPr lang="en-US" sz="1200" b="0" i="0" u="none" strike="noStrike">
                          <a:solidFill>
                            <a:srgbClr val="000000"/>
                          </a:solidFill>
                          <a:effectLst/>
                          <a:latin typeface="Calibri" panose="020F0502020204030204" pitchFamily="34" charset="0"/>
                        </a:rPr>
                        <a:t>Attrition_Flag -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Indicates Existing customer or Attired customer</a:t>
                      </a:r>
                    </a:p>
                  </a:txBody>
                  <a:tcPr marL="7620" marR="7620" marT="7620" marB="0" anchor="b"/>
                </a:tc>
                <a:extLst>
                  <a:ext uri="{0D108BD9-81ED-4DB2-BD59-A6C34878D82A}">
                    <a16:rowId xmlns:a16="http://schemas.microsoft.com/office/drawing/2014/main" val="4212026924"/>
                  </a:ext>
                </a:extLst>
              </a:tr>
              <a:tr h="226363">
                <a:tc>
                  <a:txBody>
                    <a:bodyPr/>
                    <a:lstStyle/>
                    <a:p>
                      <a:pPr algn="l" fontAlgn="b"/>
                      <a:r>
                        <a:rPr lang="en-US" sz="1200" b="0" i="0" u="none" strike="noStrike">
                          <a:solidFill>
                            <a:srgbClr val="000000"/>
                          </a:solidFill>
                          <a:effectLst/>
                          <a:latin typeface="Calibri" panose="020F0502020204030204" pitchFamily="34" charset="0"/>
                        </a:rPr>
                        <a:t>Customer_Age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 Customer's age in years</a:t>
                      </a:r>
                    </a:p>
                  </a:txBody>
                  <a:tcPr marL="7620" marR="7620" marT="7620" marB="0" anchor="b"/>
                </a:tc>
                <a:extLst>
                  <a:ext uri="{0D108BD9-81ED-4DB2-BD59-A6C34878D82A}">
                    <a16:rowId xmlns:a16="http://schemas.microsoft.com/office/drawing/2014/main" val="4101623334"/>
                  </a:ext>
                </a:extLst>
              </a:tr>
              <a:tr h="226363">
                <a:tc>
                  <a:txBody>
                    <a:bodyPr/>
                    <a:lstStyle/>
                    <a:p>
                      <a:pPr algn="l" fontAlgn="b"/>
                      <a:r>
                        <a:rPr lang="en-US" sz="1200" b="0" i="0" u="none" strike="noStrike">
                          <a:solidFill>
                            <a:srgbClr val="000000"/>
                          </a:solidFill>
                          <a:effectLst/>
                          <a:latin typeface="Calibri" panose="020F0502020204030204" pitchFamily="34" charset="0"/>
                        </a:rPr>
                        <a:t>Gender -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F=Female, M=Male</a:t>
                      </a:r>
                    </a:p>
                  </a:txBody>
                  <a:tcPr marL="7620" marR="7620" marT="7620" marB="0" anchor="b"/>
                </a:tc>
                <a:extLst>
                  <a:ext uri="{0D108BD9-81ED-4DB2-BD59-A6C34878D82A}">
                    <a16:rowId xmlns:a16="http://schemas.microsoft.com/office/drawing/2014/main" val="2508572385"/>
                  </a:ext>
                </a:extLst>
              </a:tr>
              <a:tr h="226363">
                <a:tc>
                  <a:txBody>
                    <a:bodyPr/>
                    <a:lstStyle/>
                    <a:p>
                      <a:pPr algn="l" fontAlgn="b"/>
                      <a:r>
                        <a:rPr lang="en-US" sz="1200" b="0" i="0" u="none" strike="noStrike">
                          <a:solidFill>
                            <a:srgbClr val="000000"/>
                          </a:solidFill>
                          <a:effectLst/>
                          <a:latin typeface="Calibri" panose="020F0502020204030204" pitchFamily="34" charset="0"/>
                        </a:rPr>
                        <a:t>Dependent_count -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Number of dependent families</a:t>
                      </a:r>
                    </a:p>
                  </a:txBody>
                  <a:tcPr marL="7620" marR="7620" marT="7620" marB="0" anchor="b"/>
                </a:tc>
                <a:extLst>
                  <a:ext uri="{0D108BD9-81ED-4DB2-BD59-A6C34878D82A}">
                    <a16:rowId xmlns:a16="http://schemas.microsoft.com/office/drawing/2014/main" val="2237720566"/>
                  </a:ext>
                </a:extLst>
              </a:tr>
              <a:tr h="359034">
                <a:tc>
                  <a:txBody>
                    <a:bodyPr/>
                    <a:lstStyle/>
                    <a:p>
                      <a:pPr algn="l" fontAlgn="b"/>
                      <a:r>
                        <a:rPr lang="en-US" sz="1200" b="0" i="0" u="none" strike="noStrike">
                          <a:solidFill>
                            <a:srgbClr val="000000"/>
                          </a:solidFill>
                          <a:effectLst/>
                          <a:latin typeface="Calibri" panose="020F0502020204030204" pitchFamily="34" charset="0"/>
                        </a:rPr>
                        <a:t>Education_Level: </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Uneducated, High School, College, Graduate, Post-Graduate, Unknown</a:t>
                      </a:r>
                    </a:p>
                  </a:txBody>
                  <a:tcPr marL="7620" marR="7620" marT="7620" marB="0" anchor="b"/>
                </a:tc>
                <a:extLst>
                  <a:ext uri="{0D108BD9-81ED-4DB2-BD59-A6C34878D82A}">
                    <a16:rowId xmlns:a16="http://schemas.microsoft.com/office/drawing/2014/main" val="1093525722"/>
                  </a:ext>
                </a:extLst>
              </a:tr>
              <a:tr h="226363">
                <a:tc>
                  <a:txBody>
                    <a:bodyPr/>
                    <a:lstStyle/>
                    <a:p>
                      <a:pPr algn="l" fontAlgn="b"/>
                      <a:r>
                        <a:rPr lang="en-US" sz="1200" b="0" i="0" u="none" strike="noStrike">
                          <a:solidFill>
                            <a:srgbClr val="000000"/>
                          </a:solidFill>
                          <a:effectLst/>
                          <a:latin typeface="Calibri" panose="020F0502020204030204" pitchFamily="34" charset="0"/>
                        </a:rPr>
                        <a:t>Marital_Status -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Married, Single, Divorced, Unknown</a:t>
                      </a:r>
                    </a:p>
                  </a:txBody>
                  <a:tcPr marL="7620" marR="7620" marT="7620" marB="0" anchor="b"/>
                </a:tc>
                <a:extLst>
                  <a:ext uri="{0D108BD9-81ED-4DB2-BD59-A6C34878D82A}">
                    <a16:rowId xmlns:a16="http://schemas.microsoft.com/office/drawing/2014/main" val="1338958237"/>
                  </a:ext>
                </a:extLst>
              </a:tr>
              <a:tr h="359034">
                <a:tc>
                  <a:txBody>
                    <a:bodyPr/>
                    <a:lstStyle/>
                    <a:p>
                      <a:pPr algn="l" fontAlgn="b"/>
                      <a:r>
                        <a:rPr lang="en-US" sz="1200" b="0" i="0" u="none" strike="noStrike">
                          <a:solidFill>
                            <a:srgbClr val="000000"/>
                          </a:solidFill>
                          <a:effectLst/>
                          <a:latin typeface="Calibri" panose="020F0502020204030204" pitchFamily="34" charset="0"/>
                        </a:rPr>
                        <a:t>Income_Category: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Less than $40K, $40K - $60K, $60K - $80K, $80K - $120K, $120K +, Unknown</a:t>
                      </a:r>
                    </a:p>
                  </a:txBody>
                  <a:tcPr marL="7620" marR="7620" marT="7620" marB="0" anchor="b"/>
                </a:tc>
                <a:extLst>
                  <a:ext uri="{0D108BD9-81ED-4DB2-BD59-A6C34878D82A}">
                    <a16:rowId xmlns:a16="http://schemas.microsoft.com/office/drawing/2014/main" val="1808220309"/>
                  </a:ext>
                </a:extLst>
              </a:tr>
              <a:tr h="226363">
                <a:tc>
                  <a:txBody>
                    <a:bodyPr/>
                    <a:lstStyle/>
                    <a:p>
                      <a:pPr algn="l" fontAlgn="b"/>
                      <a:r>
                        <a:rPr lang="en-US" sz="1200" b="0" i="0" u="none" strike="noStrike">
                          <a:solidFill>
                            <a:srgbClr val="000000"/>
                          </a:solidFill>
                          <a:effectLst/>
                          <a:latin typeface="Calibri" panose="020F0502020204030204" pitchFamily="34" charset="0"/>
                        </a:rPr>
                        <a:t>Card_Category: </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Blue, Silver, Gold, Platinum</a:t>
                      </a:r>
                    </a:p>
                  </a:txBody>
                  <a:tcPr marL="7620" marR="7620" marT="7620" marB="0" anchor="b"/>
                </a:tc>
                <a:extLst>
                  <a:ext uri="{0D108BD9-81ED-4DB2-BD59-A6C34878D82A}">
                    <a16:rowId xmlns:a16="http://schemas.microsoft.com/office/drawing/2014/main" val="3604117037"/>
                  </a:ext>
                </a:extLst>
              </a:tr>
              <a:tr h="226363">
                <a:tc>
                  <a:txBody>
                    <a:bodyPr/>
                    <a:lstStyle/>
                    <a:p>
                      <a:pPr algn="l" fontAlgn="b"/>
                      <a:r>
                        <a:rPr lang="en-US" sz="1200" b="0" i="0" u="none" strike="noStrike">
                          <a:solidFill>
                            <a:srgbClr val="000000"/>
                          </a:solidFill>
                          <a:effectLst/>
                          <a:latin typeface="Calibri" panose="020F0502020204030204" pitchFamily="34" charset="0"/>
                        </a:rPr>
                        <a:t>Months_on_book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 Months on book</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33808032"/>
                  </a:ext>
                </a:extLst>
              </a:tr>
              <a:tr h="287303">
                <a:tc>
                  <a:txBody>
                    <a:bodyPr/>
                    <a:lstStyle/>
                    <a:p>
                      <a:pPr algn="l" fontAlgn="b"/>
                      <a:r>
                        <a:rPr lang="en-US" sz="1200" b="0" i="0" u="none" strike="noStrike">
                          <a:solidFill>
                            <a:srgbClr val="000000"/>
                          </a:solidFill>
                          <a:effectLst/>
                          <a:latin typeface="Calibri" panose="020F0502020204030204" pitchFamily="34" charset="0"/>
                        </a:rPr>
                        <a:t>Total_Relationship_Count:</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 Total number of products held by the customer</a:t>
                      </a:r>
                    </a:p>
                  </a:txBody>
                  <a:tcPr marL="7620" marR="7620" marT="7620" marB="0" anchor="b"/>
                </a:tc>
                <a:extLst>
                  <a:ext uri="{0D108BD9-81ED-4DB2-BD59-A6C34878D82A}">
                    <a16:rowId xmlns:a16="http://schemas.microsoft.com/office/drawing/2014/main" val="652746602"/>
                  </a:ext>
                </a:extLst>
              </a:tr>
              <a:tr h="226363">
                <a:tc>
                  <a:txBody>
                    <a:bodyPr/>
                    <a:lstStyle/>
                    <a:p>
                      <a:pPr algn="l" fontAlgn="b"/>
                      <a:r>
                        <a:rPr lang="en-US" sz="1200" b="0" i="0" u="none" strike="noStrike">
                          <a:solidFill>
                            <a:srgbClr val="000000"/>
                          </a:solidFill>
                          <a:effectLst/>
                          <a:latin typeface="Calibri" panose="020F0502020204030204" pitchFamily="34" charset="0"/>
                        </a:rPr>
                        <a:t>Contacts_Count_12_mon:</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 Number of contacts in the last 12 months</a:t>
                      </a:r>
                    </a:p>
                  </a:txBody>
                  <a:tcPr marL="7620" marR="7620" marT="7620" marB="0" anchor="b"/>
                </a:tc>
                <a:extLst>
                  <a:ext uri="{0D108BD9-81ED-4DB2-BD59-A6C34878D82A}">
                    <a16:rowId xmlns:a16="http://schemas.microsoft.com/office/drawing/2014/main" val="3131436048"/>
                  </a:ext>
                </a:extLst>
              </a:tr>
              <a:tr h="359034">
                <a:tc>
                  <a:txBody>
                    <a:bodyPr/>
                    <a:lstStyle/>
                    <a:p>
                      <a:pPr algn="l" fontAlgn="b"/>
                      <a:r>
                        <a:rPr lang="en-US" sz="1200" b="0" i="0" u="none" strike="noStrike">
                          <a:solidFill>
                            <a:srgbClr val="000000"/>
                          </a:solidFill>
                          <a:effectLst/>
                          <a:latin typeface="Calibri" panose="020F0502020204030204" pitchFamily="34" charset="0"/>
                        </a:rPr>
                        <a:t>Months_Inactive_12_mon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 Number of months inactive in the last 12 months</a:t>
                      </a:r>
                    </a:p>
                  </a:txBody>
                  <a:tcPr marL="7620" marR="7620" marT="7620" marB="0" anchor="b"/>
                </a:tc>
                <a:extLst>
                  <a:ext uri="{0D108BD9-81ED-4DB2-BD59-A6C34878D82A}">
                    <a16:rowId xmlns:a16="http://schemas.microsoft.com/office/drawing/2014/main" val="4003013885"/>
                  </a:ext>
                </a:extLst>
              </a:tr>
              <a:tr h="226363">
                <a:tc>
                  <a:txBody>
                    <a:bodyPr/>
                    <a:lstStyle/>
                    <a:p>
                      <a:pPr algn="l" fontAlgn="b"/>
                      <a:r>
                        <a:rPr lang="en-US" sz="1200" b="0" i="0" u="none" strike="noStrike">
                          <a:solidFill>
                            <a:srgbClr val="000000"/>
                          </a:solidFill>
                          <a:effectLst/>
                          <a:latin typeface="Calibri" panose="020F0502020204030204" pitchFamily="34" charset="0"/>
                        </a:rPr>
                        <a:t>Credit_Limit:</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 Credit limit on the credit card</a:t>
                      </a:r>
                    </a:p>
                  </a:txBody>
                  <a:tcPr marL="7620" marR="7620" marT="7620" marB="0" anchor="b"/>
                </a:tc>
                <a:extLst>
                  <a:ext uri="{0D108BD9-81ED-4DB2-BD59-A6C34878D82A}">
                    <a16:rowId xmlns:a16="http://schemas.microsoft.com/office/drawing/2014/main" val="1186453522"/>
                  </a:ext>
                </a:extLst>
              </a:tr>
              <a:tr h="226363">
                <a:tc>
                  <a:txBody>
                    <a:bodyPr/>
                    <a:lstStyle/>
                    <a:p>
                      <a:pPr algn="l" fontAlgn="b"/>
                      <a:r>
                        <a:rPr lang="en-US" sz="1200" b="0" i="0" u="none" strike="noStrike">
                          <a:solidFill>
                            <a:srgbClr val="000000"/>
                          </a:solidFill>
                          <a:effectLst/>
                          <a:latin typeface="Calibri" panose="020F0502020204030204" pitchFamily="34" charset="0"/>
                        </a:rPr>
                        <a:t>Total_Revolving_Bal: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Total revolving balance on the credit card</a:t>
                      </a:r>
                    </a:p>
                  </a:txBody>
                  <a:tcPr marL="7620" marR="7620" marT="7620" marB="0" anchor="b"/>
                </a:tc>
                <a:extLst>
                  <a:ext uri="{0D108BD9-81ED-4DB2-BD59-A6C34878D82A}">
                    <a16:rowId xmlns:a16="http://schemas.microsoft.com/office/drawing/2014/main" val="2372082701"/>
                  </a:ext>
                </a:extLst>
              </a:tr>
              <a:tr h="359034">
                <a:tc>
                  <a:txBody>
                    <a:bodyPr/>
                    <a:lstStyle/>
                    <a:p>
                      <a:pPr algn="l" fontAlgn="b"/>
                      <a:r>
                        <a:rPr lang="en-US" sz="1200" b="0" i="0" u="none" strike="noStrike">
                          <a:solidFill>
                            <a:srgbClr val="000000"/>
                          </a:solidFill>
                          <a:effectLst/>
                          <a:latin typeface="Calibri" panose="020F0502020204030204" pitchFamily="34" charset="0"/>
                        </a:rPr>
                        <a:t>Avg_Open_To_Buy:</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 Average Open- To-Buy credit line in the last 12 months</a:t>
                      </a:r>
                    </a:p>
                  </a:txBody>
                  <a:tcPr marL="7620" marR="7620" marT="7620" marB="0" anchor="b"/>
                </a:tc>
                <a:extLst>
                  <a:ext uri="{0D108BD9-81ED-4DB2-BD59-A6C34878D82A}">
                    <a16:rowId xmlns:a16="http://schemas.microsoft.com/office/drawing/2014/main" val="2892830382"/>
                  </a:ext>
                </a:extLst>
              </a:tr>
              <a:tr h="287303">
                <a:tc>
                  <a:txBody>
                    <a:bodyPr/>
                    <a:lstStyle/>
                    <a:p>
                      <a:pPr algn="l" fontAlgn="b"/>
                      <a:r>
                        <a:rPr lang="en-US" sz="1200" b="0" i="0" u="none" strike="noStrike">
                          <a:solidFill>
                            <a:srgbClr val="000000"/>
                          </a:solidFill>
                          <a:effectLst/>
                          <a:latin typeface="Calibri" panose="020F0502020204030204" pitchFamily="34" charset="0"/>
                        </a:rPr>
                        <a:t>Total_Trans_Amt: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Total transaction amount in the last 12 months</a:t>
                      </a:r>
                      <a:endParaRPr lang="en-US" sz="1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95645036"/>
                  </a:ext>
                </a:extLst>
              </a:tr>
              <a:tr h="226363">
                <a:tc>
                  <a:txBody>
                    <a:bodyPr/>
                    <a:lstStyle/>
                    <a:p>
                      <a:pPr algn="l" fontAlgn="b"/>
                      <a:r>
                        <a:rPr lang="en-US" sz="1200" b="0" i="0" u="none" strike="noStrike">
                          <a:solidFill>
                            <a:srgbClr val="000000"/>
                          </a:solidFill>
                          <a:effectLst/>
                          <a:latin typeface="Calibri" panose="020F0502020204030204" pitchFamily="34" charset="0"/>
                        </a:rPr>
                        <a:t>Total_Ct_Chng_Q4_Q1: </a:t>
                      </a:r>
                    </a:p>
                  </a:txBody>
                  <a:tcPr marL="7620" marR="7620" marT="7620" marB="0" anchor="b"/>
                </a:tc>
                <a:tc>
                  <a:txBody>
                    <a:bodyPr/>
                    <a:lstStyle/>
                    <a:p>
                      <a:pPr algn="l" fontAlgn="b"/>
                      <a:r>
                        <a:rPr lang="en-US" sz="1200" b="0" i="0" u="none" strike="noStrike" dirty="0">
                          <a:solidFill>
                            <a:srgbClr val="000000"/>
                          </a:solidFill>
                          <a:effectLst/>
                          <a:latin typeface="Calibri" panose="020F0502020204030204" pitchFamily="34" charset="0"/>
                        </a:rPr>
                        <a:t>Change in transaction count (Q4 over Q1)</a:t>
                      </a:r>
                    </a:p>
                  </a:txBody>
                  <a:tcPr marL="7620" marR="7620" marT="7620" marB="0" anchor="b"/>
                </a:tc>
                <a:extLst>
                  <a:ext uri="{0D108BD9-81ED-4DB2-BD59-A6C34878D82A}">
                    <a16:rowId xmlns:a16="http://schemas.microsoft.com/office/drawing/2014/main" val="2940470099"/>
                  </a:ext>
                </a:extLst>
              </a:tr>
              <a:tr h="287303">
                <a:tc>
                  <a:txBody>
                    <a:bodyPr/>
                    <a:lstStyle/>
                    <a:p>
                      <a:pPr algn="l" fontAlgn="b"/>
                      <a:r>
                        <a:rPr lang="en-US" sz="1200" b="0" i="0" u="none" strike="noStrike">
                          <a:solidFill>
                            <a:srgbClr val="000000"/>
                          </a:solidFill>
                          <a:effectLst/>
                          <a:latin typeface="Calibri" panose="020F0502020204030204" pitchFamily="34" charset="0"/>
                        </a:rPr>
                        <a:t>Total_Amt_Chng_Q4_Q1: </a:t>
                      </a:r>
                    </a:p>
                  </a:txBody>
                  <a:tcPr marL="7620" marR="7620" marT="7620" marB="0" anchor="b"/>
                </a:tc>
                <a:tc>
                  <a:txBody>
                    <a:bodyPr/>
                    <a:lstStyle/>
                    <a:p>
                      <a:pPr algn="l" fontAlgn="b"/>
                      <a:r>
                        <a:rPr lang="en-US" sz="1200" b="0" i="0" u="none" strike="noStrike">
                          <a:solidFill>
                            <a:srgbClr val="000000"/>
                          </a:solidFill>
                          <a:effectLst/>
                          <a:latin typeface="Calibri" panose="020F0502020204030204" pitchFamily="34" charset="0"/>
                        </a:rPr>
                        <a:t>Change in transaction amount (Q4 over Q1)</a:t>
                      </a:r>
                    </a:p>
                  </a:txBody>
                  <a:tcPr marL="7620" marR="7620" marT="7620" marB="0" anchor="b"/>
                </a:tc>
                <a:extLst>
                  <a:ext uri="{0D108BD9-81ED-4DB2-BD59-A6C34878D82A}">
                    <a16:rowId xmlns:a16="http://schemas.microsoft.com/office/drawing/2014/main" val="3557504091"/>
                  </a:ext>
                </a:extLst>
              </a:tr>
              <a:tr h="359034">
                <a:tc>
                  <a:txBody>
                    <a:bodyPr/>
                    <a:lstStyle/>
                    <a:p>
                      <a:pPr algn="l" fontAlgn="b"/>
                      <a:r>
                        <a:rPr lang="en-US" sz="1200" b="0" i="0" u="none" strike="noStrike">
                          <a:solidFill>
                            <a:srgbClr val="000000"/>
                          </a:solidFill>
                          <a:effectLst/>
                          <a:latin typeface="Calibri" panose="020F0502020204030204" pitchFamily="34" charset="0"/>
                        </a:rPr>
                        <a:t>Avg_Utilization_Ratio</a:t>
                      </a:r>
                    </a:p>
                  </a:txBody>
                  <a:tcPr marL="7620" marR="7620" marT="7620" marB="0" anchor="b"/>
                </a:tc>
                <a:tc>
                  <a:txBody>
                    <a:bodyPr/>
                    <a:lstStyle/>
                    <a:p>
                      <a:pPr algn="l" fontAlgn="b"/>
                      <a:r>
                        <a:rPr lang="en-US" sz="1200" b="0" i="0" u="none" strike="noStrike" dirty="0">
                          <a:solidFill>
                            <a:srgbClr val="000000"/>
                          </a:solidFill>
                          <a:effectLst/>
                          <a:latin typeface="Calibri" panose="020F0502020204030204" pitchFamily="34" charset="0"/>
                        </a:rPr>
                        <a:t> Average ratio of credit card balances to credit card limit.</a:t>
                      </a:r>
                    </a:p>
                  </a:txBody>
                  <a:tcPr marL="7620" marR="7620" marT="7620" marB="0" anchor="b"/>
                </a:tc>
                <a:extLst>
                  <a:ext uri="{0D108BD9-81ED-4DB2-BD59-A6C34878D82A}">
                    <a16:rowId xmlns:a16="http://schemas.microsoft.com/office/drawing/2014/main" val="1361937112"/>
                  </a:ext>
                </a:extLst>
              </a:tr>
            </a:tbl>
          </a:graphicData>
        </a:graphic>
      </p:graphicFrame>
    </p:spTree>
    <p:extLst>
      <p:ext uri="{BB962C8B-B14F-4D97-AF65-F5344CB8AC3E}">
        <p14:creationId xmlns:p14="http://schemas.microsoft.com/office/powerpoint/2010/main" val="383574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2ADC-D6D2-4E7A-927B-749BCFBB3FB9}"/>
              </a:ext>
            </a:extLst>
          </p:cNvPr>
          <p:cNvSpPr>
            <a:spLocks noGrp="1"/>
          </p:cNvSpPr>
          <p:nvPr>
            <p:ph type="ctrTitle"/>
          </p:nvPr>
        </p:nvSpPr>
        <p:spPr>
          <a:xfrm>
            <a:off x="215578" y="86915"/>
            <a:ext cx="4107228" cy="1317679"/>
          </a:xfrm>
        </p:spPr>
        <p:txBody>
          <a:bodyPr>
            <a:normAutofit/>
          </a:bodyPr>
          <a:lstStyle/>
          <a:p>
            <a:pPr algn="l"/>
            <a:r>
              <a:rPr lang="en-US" sz="3200" b="1" dirty="0"/>
              <a:t>Distribution of  Categorical Features </a:t>
            </a:r>
          </a:p>
        </p:txBody>
      </p:sp>
      <p:sp>
        <p:nvSpPr>
          <p:cNvPr id="3" name="Subtitle 2">
            <a:extLst>
              <a:ext uri="{FF2B5EF4-FFF2-40B4-BE49-F238E27FC236}">
                <a16:creationId xmlns:a16="http://schemas.microsoft.com/office/drawing/2014/main" id="{577F1805-8B3B-43DD-A29A-C069A9A52288}"/>
              </a:ext>
            </a:extLst>
          </p:cNvPr>
          <p:cNvSpPr>
            <a:spLocks noGrp="1"/>
          </p:cNvSpPr>
          <p:nvPr>
            <p:ph type="subTitle" idx="1"/>
          </p:nvPr>
        </p:nvSpPr>
        <p:spPr>
          <a:xfrm>
            <a:off x="130403" y="1953705"/>
            <a:ext cx="4139938" cy="3363013"/>
          </a:xfrm>
        </p:spPr>
        <p:txBody>
          <a:bodyPr>
            <a:normAutofit fontScale="70000" lnSpcReduction="20000"/>
          </a:bodyPr>
          <a:lstStyle/>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Female customers churned more than male. Almost 9% of  churned customers were female and 7% were Male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6% of Churned customers were Graduate</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 of Churned customers were in Married Category</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Customers with income between 40K – 60K cancelled more.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of the churned customers were Blue card holders</a:t>
            </a:r>
          </a:p>
          <a:p>
            <a:pPr marL="342900"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2060" name="Picture 12">
            <a:extLst>
              <a:ext uri="{FF2B5EF4-FFF2-40B4-BE49-F238E27FC236}">
                <a16:creationId xmlns:a16="http://schemas.microsoft.com/office/drawing/2014/main" id="{42E4B91C-F144-49D3-B50A-BC10FFAEF1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0341" y="134163"/>
            <a:ext cx="4006295" cy="314529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a:extLst>
              <a:ext uri="{FF2B5EF4-FFF2-40B4-BE49-F238E27FC236}">
                <a16:creationId xmlns:a16="http://schemas.microsoft.com/office/drawing/2014/main" id="{0B712415-7587-49F8-A355-37305603A8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637" y="86916"/>
            <a:ext cx="3707740" cy="3247816"/>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7074C52A-D7FA-45DC-B3D6-E7BE9E70D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806" y="3277215"/>
            <a:ext cx="3901364" cy="3145295"/>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a:extLst>
              <a:ext uri="{FF2B5EF4-FFF2-40B4-BE49-F238E27FC236}">
                <a16:creationId xmlns:a16="http://schemas.microsoft.com/office/drawing/2014/main" id="{91F05880-9358-4DA5-BEE3-DAE2A8B183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71704" y="3136767"/>
            <a:ext cx="3930005" cy="32005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CA0B60D3-7880-4785-AB89-D1833C15182C}"/>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4.808927</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817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C555-1EDD-4994-93B2-766B34CBE01A}"/>
              </a:ext>
            </a:extLst>
          </p:cNvPr>
          <p:cNvSpPr>
            <a:spLocks noGrp="1"/>
          </p:cNvSpPr>
          <p:nvPr>
            <p:ph type="title"/>
          </p:nvPr>
        </p:nvSpPr>
        <p:spPr>
          <a:xfrm>
            <a:off x="165652" y="324679"/>
            <a:ext cx="5334000" cy="1524000"/>
          </a:xfrm>
        </p:spPr>
        <p:txBody>
          <a:bodyPr>
            <a:normAutofit/>
          </a:bodyPr>
          <a:lstStyle/>
          <a:p>
            <a:r>
              <a:rPr lang="en-US" sz="3200" b="1" dirty="0"/>
              <a:t>Distribution of  Numerical Features </a:t>
            </a:r>
          </a:p>
        </p:txBody>
      </p:sp>
      <p:sp>
        <p:nvSpPr>
          <p:cNvPr id="21" name="Content Placeholder 8">
            <a:extLst>
              <a:ext uri="{FF2B5EF4-FFF2-40B4-BE49-F238E27FC236}">
                <a16:creationId xmlns:a16="http://schemas.microsoft.com/office/drawing/2014/main" id="{BFD31244-926C-4554-99A1-2B307A81D06E}"/>
              </a:ext>
            </a:extLst>
          </p:cNvPr>
          <p:cNvSpPr>
            <a:spLocks noGrp="1"/>
          </p:cNvSpPr>
          <p:nvPr>
            <p:ph idx="1"/>
          </p:nvPr>
        </p:nvSpPr>
        <p:spPr>
          <a:xfrm>
            <a:off x="245165" y="2067339"/>
            <a:ext cx="5334000" cy="3810001"/>
          </a:xfrm>
        </p:spPr>
        <p:txBody>
          <a:bodyPr>
            <a:normAutofit/>
          </a:bodyPr>
          <a:lstStyle/>
          <a:p>
            <a:r>
              <a:rPr lang="en-US" sz="1800" b="0" i="0" dirty="0">
                <a:solidFill>
                  <a:schemeClr val="tx1"/>
                </a:solidFill>
                <a:effectLst/>
                <a:latin typeface="Times New Roman" panose="02020603050405020304" pitchFamily="18" charset="0"/>
                <a:cs typeface="Times New Roman" panose="02020603050405020304" pitchFamily="18" charset="0"/>
              </a:rPr>
              <a:t> Credit_limit, Avg_open_to_buy, total_amt_change_q4toq1, total_trans_amt, utilizaiton ratio all these columns had outliers in both categories.</a:t>
            </a:r>
          </a:p>
          <a:p>
            <a:r>
              <a:rPr lang="en-US" sz="1800" b="0" i="0" dirty="0">
                <a:solidFill>
                  <a:schemeClr val="tx1"/>
                </a:solidFill>
                <a:effectLst/>
                <a:latin typeface="Times New Roman" panose="02020603050405020304" pitchFamily="18" charset="0"/>
                <a:cs typeface="Times New Roman" panose="02020603050405020304" pitchFamily="18" charset="0"/>
              </a:rPr>
              <a:t>The contact_count_12_mon had wide range  Attired customers and it was  less for the existing customers.</a:t>
            </a:r>
          </a:p>
          <a:p>
            <a:r>
              <a:rPr lang="en-US" sz="1800" b="0" i="0" dirty="0">
                <a:solidFill>
                  <a:schemeClr val="tx1"/>
                </a:solidFill>
                <a:effectLst/>
                <a:latin typeface="Times New Roman" panose="02020603050405020304" pitchFamily="18" charset="0"/>
                <a:cs typeface="Times New Roman" panose="02020603050405020304" pitchFamily="18" charset="0"/>
              </a:rPr>
              <a:t>Months on book had similar distribution for both categories.</a:t>
            </a:r>
          </a:p>
          <a:p>
            <a:endParaRPr lang="en-US" sz="2400" dirty="0"/>
          </a:p>
        </p:txBody>
      </p:sp>
      <p:pic>
        <p:nvPicPr>
          <p:cNvPr id="3076" name="Picture 4">
            <a:extLst>
              <a:ext uri="{FF2B5EF4-FFF2-40B4-BE49-F238E27FC236}">
                <a16:creationId xmlns:a16="http://schemas.microsoft.com/office/drawing/2014/main" id="{DA6A1D60-3605-4DD0-8030-DCDA8D29E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652" y="310598"/>
            <a:ext cx="6732104" cy="658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46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7899F339-7AB0-44E9-8F59-E76598A80281}"/>
              </a:ext>
            </a:extLst>
          </p:cNvPr>
          <p:cNvSpPr txBox="1">
            <a:spLocks/>
          </p:cNvSpPr>
          <p:nvPr/>
        </p:nvSpPr>
        <p:spPr>
          <a:xfrm>
            <a:off x="586408" y="579783"/>
            <a:ext cx="3886201" cy="1109869"/>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ea typeface="Calibri" panose="020F0502020204030204" pitchFamily="34" charset="0"/>
                <a:cs typeface="Times New Roman" panose="02020603050405020304" pitchFamily="18" charset="0"/>
              </a:rPr>
              <a:t>Correlation Heat Map</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3626D78F-1B96-45A0-8756-DA535CF5563A}"/>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4751" t="1207" r="4212" b="1359"/>
          <a:stretch/>
        </p:blipFill>
        <p:spPr>
          <a:xfrm>
            <a:off x="4947700" y="333307"/>
            <a:ext cx="6657892" cy="5998247"/>
          </a:xfrm>
          <a:prstGeom prst="rect">
            <a:avLst/>
          </a:prstGeom>
          <a:solidFill>
            <a:schemeClr val="tx2"/>
          </a:solidFill>
        </p:spPr>
      </p:pic>
      <p:sp>
        <p:nvSpPr>
          <p:cNvPr id="13" name="TextBox 12">
            <a:extLst>
              <a:ext uri="{FF2B5EF4-FFF2-40B4-BE49-F238E27FC236}">
                <a16:creationId xmlns:a16="http://schemas.microsoft.com/office/drawing/2014/main" id="{E1A17174-E508-453E-912C-F1FD459546EB}"/>
              </a:ext>
            </a:extLst>
          </p:cNvPr>
          <p:cNvSpPr txBox="1"/>
          <p:nvPr/>
        </p:nvSpPr>
        <p:spPr>
          <a:xfrm>
            <a:off x="96625" y="2121277"/>
            <a:ext cx="4663911" cy="1477328"/>
          </a:xfrm>
          <a:prstGeom prst="rect">
            <a:avLst/>
          </a:prstGeom>
          <a:noFill/>
        </p:spPr>
        <p:txBody>
          <a:bodyPr wrap="square">
            <a:spAutoFit/>
          </a:bodyPr>
          <a:lstStyle/>
          <a:p>
            <a:pPr marL="285750" indent="-285750">
              <a:buFont typeface="Arial" panose="020B0604020202020204" pitchFamily="34" charset="0"/>
              <a:buChar char="•"/>
            </a:pPr>
            <a:r>
              <a:rPr lang="en-US" sz="18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Attrition_Flag</a:t>
            </a: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rPr>
              <a:t> had reasonable </a:t>
            </a:r>
            <a:r>
              <a:rPr lang="en-US" sz="18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corrleation</a:t>
            </a: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rPr>
              <a:t> with </a:t>
            </a:r>
            <a:r>
              <a:rPr lang="en-US" sz="1800" u="none" strike="noStrike" dirty="0" err="1">
                <a:effectLst/>
                <a:latin typeface="Times New Roman" panose="02020603050405020304" pitchFamily="18" charset="0"/>
                <a:ea typeface="Calibri" panose="020F0502020204030204" pitchFamily="34" charset="0"/>
                <a:cs typeface="Times New Roman" panose="02020603050405020304" pitchFamily="18" charset="0"/>
              </a:rPr>
              <a:t>Total_trans_ct</a:t>
            </a:r>
            <a:endPar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rPr>
              <a:t>Other variables didn’t have any reasonable correlation</a:t>
            </a:r>
            <a:br>
              <a:rPr lang="en-US" sz="1800" u="none" strike="noStrike" dirty="0">
                <a:effectLst/>
                <a:latin typeface="Times New Roman" panose="02020603050405020304" pitchFamily="18"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279227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8C03-9C85-4D23-AC12-0B3C4640F5C5}"/>
              </a:ext>
            </a:extLst>
          </p:cNvPr>
          <p:cNvSpPr>
            <a:spLocks noGrp="1"/>
          </p:cNvSpPr>
          <p:nvPr>
            <p:ph type="title"/>
          </p:nvPr>
        </p:nvSpPr>
        <p:spPr/>
        <p:txBody>
          <a:bodyPr>
            <a:normAutofit fontScale="90000"/>
          </a:bodyPr>
          <a:lstStyle/>
          <a:p>
            <a:r>
              <a:rPr lang="en-US" dirty="0"/>
              <a:t>Modeling</a:t>
            </a:r>
            <a:br>
              <a:rPr lang="en-US" dirty="0"/>
            </a:b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Logistic Regression Classifier -</a:t>
            </a:r>
            <a:br>
              <a:rPr lang="en-US" sz="4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1B45669-CEFC-4922-99F2-A7F0C550BBD6}"/>
              </a:ext>
            </a:extLst>
          </p:cNvPr>
          <p:cNvSpPr>
            <a:spLocks noGrp="1"/>
          </p:cNvSpPr>
          <p:nvPr>
            <p:ph idx="1"/>
          </p:nvPr>
        </p:nvSpPr>
        <p:spPr>
          <a:xfrm>
            <a:off x="762000" y="1945532"/>
            <a:ext cx="5940357" cy="24332109"/>
          </a:xfrm>
        </p:spPr>
        <p:txBody>
          <a:bodyPr/>
          <a:lstStyle/>
          <a:p>
            <a:pPr marL="0" marR="0" indent="0" fontAlgn="base" latinLnBrk="1">
              <a:lnSpc>
                <a:spcPts val="145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endParaRPr>
          </a:p>
          <a:p>
            <a:pPr marL="0" marR="0" indent="0" fontAlgn="base" latinLnBrk="1">
              <a:lnSpc>
                <a:spcPts val="145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PARAMS {'C': 0.1}</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on training data: 0.87</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on test data:     0.85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precision  recall  f1-score   support</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0       0.96      0.85      0.90      2516</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1       0.53      0.83      0.65       523</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accuracy                      	      0.85      3039</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macro avg    0.75    0.84      0.78      3039</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weighted avg   0.89   0.85      0.86      3039</a:t>
            </a:r>
          </a:p>
          <a:p>
            <a:pPr marL="0" indent="0">
              <a:buNone/>
            </a:pPr>
            <a:endParaRPr lang="en-US" dirty="0"/>
          </a:p>
        </p:txBody>
      </p:sp>
      <p:pic>
        <p:nvPicPr>
          <p:cNvPr id="5132" name="Picture 12">
            <a:extLst>
              <a:ext uri="{FF2B5EF4-FFF2-40B4-BE49-F238E27FC236}">
                <a16:creationId xmlns:a16="http://schemas.microsoft.com/office/drawing/2014/main" id="{69AE64FE-41EA-40C6-917C-22C38591226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4700"/>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907469" y="1798904"/>
            <a:ext cx="5432976" cy="3816192"/>
          </a:xfrm>
          <a:prstGeom prst="rect">
            <a:avLst/>
          </a:prstGeom>
          <a:solidFill>
            <a:schemeClr val="tx2"/>
          </a:solidFill>
          <a:effectLst>
            <a:glow rad="127000">
              <a:schemeClr val="tx1">
                <a:lumMod val="75000"/>
                <a:alpha val="99000"/>
              </a:schemeClr>
            </a:glow>
            <a:softEdge rad="12700"/>
          </a:effectLst>
        </p:spPr>
      </p:pic>
    </p:spTree>
    <p:extLst>
      <p:ext uri="{BB962C8B-B14F-4D97-AF65-F5344CB8AC3E}">
        <p14:creationId xmlns:p14="http://schemas.microsoft.com/office/powerpoint/2010/main" val="179189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8C03-9C85-4D23-AC12-0B3C4640F5C5}"/>
              </a:ext>
            </a:extLst>
          </p:cNvPr>
          <p:cNvSpPr>
            <a:spLocks noGrp="1"/>
          </p:cNvSpPr>
          <p:nvPr>
            <p:ph type="title"/>
          </p:nvPr>
        </p:nvSpPr>
        <p:spPr>
          <a:xfrm>
            <a:off x="582891" y="271806"/>
            <a:ext cx="4884655" cy="1524000"/>
          </a:xfrm>
        </p:spPr>
        <p:txBody>
          <a:bodyPr>
            <a:normAutofit fontScale="90000"/>
          </a:bodyPr>
          <a:lstStyle/>
          <a:p>
            <a:r>
              <a:rPr lang="en-US" dirty="0"/>
              <a:t>Modeling</a:t>
            </a:r>
            <a:br>
              <a:rPr lang="en-US" dirty="0"/>
            </a:br>
            <a:r>
              <a:rPr lang="en-US" sz="27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Random Forest Classifier -</a:t>
            </a:r>
            <a:br>
              <a:rPr lang="en-US" sz="4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1B45669-CEFC-4922-99F2-A7F0C550BBD6}"/>
              </a:ext>
            </a:extLst>
          </p:cNvPr>
          <p:cNvSpPr>
            <a:spLocks noGrp="1"/>
          </p:cNvSpPr>
          <p:nvPr>
            <p:ph idx="1"/>
          </p:nvPr>
        </p:nvSpPr>
        <p:spPr>
          <a:xfrm>
            <a:off x="524719" y="1395167"/>
            <a:ext cx="9107864" cy="24288585"/>
          </a:xfrm>
        </p:spPr>
        <p:txBody>
          <a:bodyPr/>
          <a:lstStyle/>
          <a:p>
            <a:pPr marL="0" marR="0" indent="0" fontAlgn="base" latinLnBrk="1">
              <a:lnSpc>
                <a:spcPts val="145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latin typeface="Courier New" panose="02070309020205020404" pitchFamily="49" charset="0"/>
              <a:ea typeface="Times New Roman" panose="02020603050405020304" pitchFamily="18" charset="0"/>
              <a:cs typeface="Times New Roman" panose="02020603050405020304" pitchFamily="18" charset="0"/>
            </a:endParaRPr>
          </a:p>
          <a:p>
            <a:pPr marL="0" marR="0" indent="0" fontAlgn="base" latinLnBrk="1">
              <a:lnSpc>
                <a:spcPts val="145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PARAMS {'criterion':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gini</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max_depth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15,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max_features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'sqrt',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on training data: 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on test data:     0.95</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precision  recall  f1-score   support</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0       0.97      0.97      0.97      2516</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1       0.86      0.85      0.85       523</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accuracy                      	       0.95      3039</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macro avg     0.91   0.91      0.91     3039</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weighted avg   0.95   0.95      0.95      3039</a:t>
            </a:r>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9AF4D6F-4081-4AB1-9A46-140070E1F8AE}"/>
              </a:ext>
            </a:extLst>
          </p:cNvPr>
          <p:cNvPicPr>
            <a:picLocks noChangeAspect="1"/>
          </p:cNvPicPr>
          <p:nvPr/>
        </p:nvPicPr>
        <p:blipFill>
          <a:blip r:embed="rId2">
            <a:alphaModFix/>
            <a:duotone>
              <a:prstClr val="black"/>
              <a:schemeClr val="tx2">
                <a:tint val="45000"/>
                <a:satMod val="400000"/>
              </a:schemeClr>
            </a:duotone>
            <a:extLst>
              <a:ext uri="{BEBA8EAE-BF5A-486C-A8C5-ECC9F3942E4B}">
                <a14:imgProps xmlns:a14="http://schemas.microsoft.com/office/drawing/2010/main">
                  <a14:imgLayer r:embed="rId3">
                    <a14:imgEffect>
                      <a14:colorTemperature colorTemp="7072"/>
                    </a14:imgEffect>
                    <a14:imgEffect>
                      <a14:saturation sat="0"/>
                    </a14:imgEffect>
                  </a14:imgLayer>
                </a14:imgProps>
              </a:ext>
            </a:extLst>
          </a:blip>
          <a:stretch>
            <a:fillRect/>
          </a:stretch>
        </p:blipFill>
        <p:spPr>
          <a:xfrm>
            <a:off x="5467546" y="2527495"/>
            <a:ext cx="6397697" cy="3937134"/>
          </a:xfrm>
          <a:prstGeom prst="rect">
            <a:avLst/>
          </a:prstGeom>
          <a:solidFill>
            <a:schemeClr val="tx1">
              <a:lumMod val="85000"/>
            </a:schemeClr>
          </a:solidFill>
        </p:spPr>
      </p:pic>
    </p:spTree>
    <p:extLst>
      <p:ext uri="{BB962C8B-B14F-4D97-AF65-F5344CB8AC3E}">
        <p14:creationId xmlns:p14="http://schemas.microsoft.com/office/powerpoint/2010/main" val="171540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8C03-9C85-4D23-AC12-0B3C4640F5C5}"/>
              </a:ext>
            </a:extLst>
          </p:cNvPr>
          <p:cNvSpPr>
            <a:spLocks noGrp="1"/>
          </p:cNvSpPr>
          <p:nvPr>
            <p:ph type="title"/>
          </p:nvPr>
        </p:nvSpPr>
        <p:spPr>
          <a:xfrm>
            <a:off x="762000" y="667732"/>
            <a:ext cx="7844672" cy="1255336"/>
          </a:xfrm>
        </p:spPr>
        <p:txBody>
          <a:bodyPr/>
          <a:lstStyle/>
          <a:p>
            <a:pPr marL="0" marR="0" indent="0" fontAlgn="base" latinLnBrk="1">
              <a:lnSpc>
                <a:spcPts val="145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t>Modeling</a:t>
            </a:r>
            <a:br>
              <a:rPr lang="en-US" dirty="0"/>
            </a:br>
            <a:br>
              <a:rPr lang="en-US" sz="4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4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Gradient Boosting Classifier -</a:t>
            </a:r>
            <a:br>
              <a:rPr lang="en-US" sz="44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1B45669-CEFC-4922-99F2-A7F0C550BBD6}"/>
              </a:ext>
            </a:extLst>
          </p:cNvPr>
          <p:cNvSpPr>
            <a:spLocks noGrp="1"/>
          </p:cNvSpPr>
          <p:nvPr>
            <p:ph idx="1"/>
          </p:nvPr>
        </p:nvSpPr>
        <p:spPr>
          <a:xfrm>
            <a:off x="762000" y="1564850"/>
            <a:ext cx="10964944" cy="24712792"/>
          </a:xfrm>
        </p:spPr>
        <p:txBody>
          <a:bodyPr/>
          <a:lstStyle/>
          <a:p>
            <a:pPr marL="0" marR="0" indent="0" fontAlgn="base" latinLnBrk="1">
              <a:lnSpc>
                <a:spcPts val="1455"/>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BEST PARAMS{'</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learning_rate</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0.5,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max_depth</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11,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max_features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'log2', '</a:t>
            </a:r>
            <a:r>
              <a:rPr lang="en-US"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n_estimators</a:t>
            </a: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100}</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on training data: 1.00</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latinLnBrk="1">
              <a:lnSpc>
                <a:spcPts val="1455"/>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on test data:     0.96</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precision  recall  f1-score   support</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0       0.97      0.98      0.98      2516</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1       0.92      0.87      0.89       523</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accuracy                      	       0.96      3039</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macro avg     0.95   0.93      0.94     3039</a:t>
            </a:r>
          </a:p>
          <a:p>
            <a:pPr marL="0" indent="0" fontAlgn="base" latinLnBrk="1">
              <a:lnSpc>
                <a:spcPts val="1455"/>
              </a:lnSpc>
              <a:spcBef>
                <a:spcPts val="0"/>
              </a:spcBef>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weighted avg   0.96   0.96      0.96      3039</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4898843F-52A0-4A88-A757-EF0F4A33A40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835301" y="2597085"/>
            <a:ext cx="5891643" cy="4138366"/>
          </a:xfrm>
          <a:prstGeom prst="rect">
            <a:avLst/>
          </a:prstGeom>
          <a:solidFill>
            <a:schemeClr val="tx2"/>
          </a:solidFill>
          <a:ln>
            <a:solidFill>
              <a:srgbClr val="FFFFFF"/>
            </a:solidFill>
          </a:ln>
        </p:spPr>
      </p:pic>
    </p:spTree>
    <p:extLst>
      <p:ext uri="{BB962C8B-B14F-4D97-AF65-F5344CB8AC3E}">
        <p14:creationId xmlns:p14="http://schemas.microsoft.com/office/powerpoint/2010/main" val="3887693615"/>
      </p:ext>
    </p:extLst>
  </p:cSld>
  <p:clrMapOvr>
    <a:masterClrMapping/>
  </p:clrMapOvr>
</p:sld>
</file>

<file path=ppt/theme/theme1.xml><?xml version="1.0" encoding="utf-8"?>
<a:theme xmlns:a="http://schemas.openxmlformats.org/drawingml/2006/main" name="PebbleVTI">
  <a:themeElements>
    <a:clrScheme name="AnalogousFromDarkSeedLeftStep">
      <a:dk1>
        <a:srgbClr val="000000"/>
      </a:dk1>
      <a:lt1>
        <a:srgbClr val="FFFFFF"/>
      </a:lt1>
      <a:dk2>
        <a:srgbClr val="1B2431"/>
      </a:dk2>
      <a:lt2>
        <a:srgbClr val="F0F3F1"/>
      </a:lt2>
      <a:accent1>
        <a:srgbClr val="E729B6"/>
      </a:accent1>
      <a:accent2>
        <a:srgbClr val="B717D5"/>
      </a:accent2>
      <a:accent3>
        <a:srgbClr val="7929E7"/>
      </a:accent3>
      <a:accent4>
        <a:srgbClr val="3736DA"/>
      </a:accent4>
      <a:accent5>
        <a:srgbClr val="2977E7"/>
      </a:accent5>
      <a:accent6>
        <a:srgbClr val="17B4D5"/>
      </a:accent6>
      <a:hlink>
        <a:srgbClr val="3F5EBF"/>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3819</TotalTime>
  <Words>1135</Words>
  <Application>Microsoft Office PowerPoint</Application>
  <PresentationFormat>Widescreen</PresentationFormat>
  <Paragraphs>167</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 LT Pro</vt:lpstr>
      <vt:lpstr>Avenir Next LT Pro Light</vt:lpstr>
      <vt:lpstr>Calibri</vt:lpstr>
      <vt:lpstr>Courier New</vt:lpstr>
      <vt:lpstr>Sitka Subheading</vt:lpstr>
      <vt:lpstr>Times New Roman</vt:lpstr>
      <vt:lpstr>PebbleVTI</vt:lpstr>
      <vt:lpstr> Credit Card Customer Churn Prediction</vt:lpstr>
      <vt:lpstr>Overview</vt:lpstr>
      <vt:lpstr>Credit Card Customer Dataset </vt:lpstr>
      <vt:lpstr>Distribution of  Categorical Features </vt:lpstr>
      <vt:lpstr>Distribution of  Numerical Features </vt:lpstr>
      <vt:lpstr>PowerPoint Presentation</vt:lpstr>
      <vt:lpstr>Modeling Logistic Regression Classifier - </vt:lpstr>
      <vt:lpstr>Modeling Random Forest Classifier - </vt:lpstr>
      <vt:lpstr>Modeling   Gradient Boosting Classifier - </vt:lpstr>
      <vt:lpstr>Modeling   XGBoost Classifier - </vt:lpstr>
      <vt:lpstr>Model Comparison</vt:lpstr>
      <vt:lpstr>Model Comparison</vt:lpstr>
      <vt:lpstr>Feature Importance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Credit Card Customer Churn Prediction</dc:title>
  <dc:creator>Gayathri Krishnamoorthy</dc:creator>
  <cp:lastModifiedBy>Krishnamoorthy, Gayathri</cp:lastModifiedBy>
  <cp:revision>35</cp:revision>
  <dcterms:created xsi:type="dcterms:W3CDTF">2021-09-24T19:34:53Z</dcterms:created>
  <dcterms:modified xsi:type="dcterms:W3CDTF">2021-09-28T22:39:19Z</dcterms:modified>
</cp:coreProperties>
</file>