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5" r:id="rId5"/>
    <p:sldId id="286" r:id="rId6"/>
    <p:sldId id="287" r:id="rId7"/>
    <p:sldId id="288" r:id="rId8"/>
    <p:sldId id="289" r:id="rId9"/>
    <p:sldId id="290" r:id="rId10"/>
    <p:sldId id="291" r:id="rId11"/>
    <p:sldId id="292" r:id="rId12"/>
    <p:sldId id="295" r:id="rId13"/>
    <p:sldId id="293" r:id="rId14"/>
    <p:sldId id="294" r:id="rId15"/>
    <p:sldId id="296" r:id="rId16"/>
    <p:sldId id="297" r:id="rId17"/>
    <p:sldId id="29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34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1/26/2022</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4141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1/26/2022</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838705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1/26/2022</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04277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1/26/2022</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24905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1/26/2022</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23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1/26/2022</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482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1/26/2022</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6209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1/26/2022</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95161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1/26/2022</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08942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1/26/2022</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1274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g"/><Relationship Id="rId1" Type="http://schemas.openxmlformats.org/officeDocument/2006/relationships/slideLayout" Target="../slideLayouts/slideLayout8.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kaggle.com/omkargurav/face-mask-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descr="An abstract connection in pale grey background">
            <a:extLst>
              <a:ext uri="{FF2B5EF4-FFF2-40B4-BE49-F238E27FC236}">
                <a16:creationId xmlns:a16="http://schemas.microsoft.com/office/drawing/2014/main" id="{88DDED97-1A76-48C5-90A2-AE7DEC159233}"/>
              </a:ext>
              <a:ext uri="{C183D7F6-B498-43B3-948B-1728B52AA6E4}">
                <adec:decorative xmlns:adec="http://schemas.microsoft.com/office/drawing/2017/decorative" val="1"/>
              </a:ext>
            </a:extLst>
          </p:cNvPr>
          <p:cNvPicPr>
            <a:picLocks noChangeAspect="1"/>
          </p:cNvPicPr>
          <p:nvPr/>
        </p:nvPicPr>
        <p:blipFill rotWithShape="1">
          <a:blip r:embed="rId3"/>
          <a:srcRect/>
          <a:stretch/>
        </p:blipFill>
        <p:spPr>
          <a:xfrm>
            <a:off x="-32" y="10"/>
            <a:ext cx="12192031" cy="6857990"/>
          </a:xfrm>
          <a:prstGeom prst="rect">
            <a:avLst/>
          </a:prstGeom>
        </p:spPr>
      </p:pic>
      <p:sp>
        <p:nvSpPr>
          <p:cNvPr id="39" name="Rectangle 38">
            <a:extLst>
              <a:ext uri="{FF2B5EF4-FFF2-40B4-BE49-F238E27FC236}">
                <a16:creationId xmlns:a16="http://schemas.microsoft.com/office/drawing/2014/main" id="{DFD57664-637D-40CA-83F2-B729A932BD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07" y="4915076"/>
            <a:ext cx="12188952" cy="1942924"/>
          </a:xfrm>
          <a:prstGeom prst="rect">
            <a:avLst/>
          </a:prstGeom>
          <a:gradFill>
            <a:gsLst>
              <a:gs pos="43000">
                <a:schemeClr val="tx1">
                  <a:alpha val="20000"/>
                </a:schemeClr>
              </a:gs>
              <a:gs pos="0">
                <a:schemeClr val="tx1">
                  <a:alpha val="0"/>
                </a:schemeClr>
              </a:gs>
              <a:gs pos="100000">
                <a:schemeClr val="tx1">
                  <a:alpha val="3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828675" y="5120639"/>
            <a:ext cx="7137263" cy="1280161"/>
          </a:xfrm>
        </p:spPr>
        <p:txBody>
          <a:bodyPr anchor="ctr">
            <a:normAutofit/>
          </a:bodyPr>
          <a:lstStyle/>
          <a:p>
            <a:pPr algn="r"/>
            <a:r>
              <a:rPr lang="en-US" sz="4100" dirty="0">
                <a:solidFill>
                  <a:schemeClr val="bg1"/>
                </a:solidFill>
              </a:rPr>
              <a:t>Face Mask Deduction with Deep Learning</a:t>
            </a:r>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8289580" y="5120639"/>
            <a:ext cx="3073745" cy="1280160"/>
          </a:xfrm>
        </p:spPr>
        <p:txBody>
          <a:bodyPr anchor="ctr">
            <a:normAutofit/>
          </a:bodyPr>
          <a:lstStyle/>
          <a:p>
            <a:r>
              <a:rPr lang="en-US" sz="1500" b="1" dirty="0">
                <a:solidFill>
                  <a:schemeClr val="bg1"/>
                </a:solidFill>
              </a:rPr>
              <a:t>Gayathri Krishnamoorthy</a:t>
            </a:r>
          </a:p>
        </p:txBody>
      </p:sp>
      <p:cxnSp>
        <p:nvCxnSpPr>
          <p:cNvPr id="41" name="Straight Connector 40">
            <a:extLst>
              <a:ext uri="{FF2B5EF4-FFF2-40B4-BE49-F238E27FC236}">
                <a16:creationId xmlns:a16="http://schemas.microsoft.com/office/drawing/2014/main" id="{D5B557D3-D7B4-404B-84A1-9BD182BE5B0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rot="16200000">
            <a:off x="7532813" y="5760720"/>
            <a:ext cx="1188720"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0338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4" name="Straight Connector 23">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24E4FB28-D425-4B2B-83EC-7F2C0FBDF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4585"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n abstract connection in pale grey background">
            <a:extLst>
              <a:ext uri="{FF2B5EF4-FFF2-40B4-BE49-F238E27FC236}">
                <a16:creationId xmlns:a16="http://schemas.microsoft.com/office/drawing/2014/main" id="{F7BF9BCD-64C6-4FF9-B28B-5A9904CDEEF0}"/>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l="14" r="50628"/>
          <a:stretch/>
        </p:blipFill>
        <p:spPr>
          <a:xfrm>
            <a:off x="20" y="3579"/>
            <a:ext cx="6014565" cy="6854421"/>
          </a:xfrm>
          <a:prstGeom prst="rect">
            <a:avLst/>
          </a:prstGeom>
        </p:spPr>
      </p:pic>
      <p:sp>
        <p:nvSpPr>
          <p:cNvPr id="2" name="Title 1">
            <a:extLst>
              <a:ext uri="{FF2B5EF4-FFF2-40B4-BE49-F238E27FC236}">
                <a16:creationId xmlns:a16="http://schemas.microsoft.com/office/drawing/2014/main" id="{F0EA3357-B4F4-4A9B-A43E-C14C1540DCD6}"/>
              </a:ext>
            </a:extLst>
          </p:cNvPr>
          <p:cNvSpPr>
            <a:spLocks noGrp="1"/>
          </p:cNvSpPr>
          <p:nvPr>
            <p:ph type="title"/>
          </p:nvPr>
        </p:nvSpPr>
        <p:spPr>
          <a:xfrm>
            <a:off x="1021543" y="1480782"/>
            <a:ext cx="3971498" cy="3896436"/>
          </a:xfrm>
        </p:spPr>
        <p:txBody>
          <a:bodyPr vert="horz" lIns="91440" tIns="45720" rIns="91440" bIns="45720" rtlCol="0" anchor="ctr">
            <a:normAutofit/>
          </a:bodyPr>
          <a:lstStyle/>
          <a:p>
            <a:pPr algn="ctr"/>
            <a:r>
              <a:rPr lang="en-US" sz="4800" dirty="0">
                <a:solidFill>
                  <a:schemeClr val="tx1"/>
                </a:solidFill>
              </a:rPr>
              <a:t>Training and Testing </a:t>
            </a:r>
          </a:p>
        </p:txBody>
      </p:sp>
      <p:sp>
        <p:nvSpPr>
          <p:cNvPr id="4" name="Text Placeholder 3">
            <a:extLst>
              <a:ext uri="{FF2B5EF4-FFF2-40B4-BE49-F238E27FC236}">
                <a16:creationId xmlns:a16="http://schemas.microsoft.com/office/drawing/2014/main" id="{BDBBADB1-B1FE-4128-8071-6CDDD2419CEA}"/>
              </a:ext>
            </a:extLst>
          </p:cNvPr>
          <p:cNvSpPr>
            <a:spLocks noGrp="1"/>
          </p:cNvSpPr>
          <p:nvPr>
            <p:ph type="body" sz="half" idx="2"/>
          </p:nvPr>
        </p:nvSpPr>
        <p:spPr>
          <a:xfrm>
            <a:off x="6643572" y="3937881"/>
            <a:ext cx="4744864" cy="2592227"/>
          </a:xfrm>
        </p:spPr>
        <p:txBody>
          <a:bodyPr vert="horz" lIns="0" tIns="45720" rIns="0" bIns="45720" rtlCol="0" anchor="t">
            <a:normAutofit fontScale="92500" lnSpcReduction="10000"/>
          </a:bodyPr>
          <a:lstStyle/>
          <a:p>
            <a:pPr marL="342900" indent="-342900">
              <a:lnSpc>
                <a:spcPct val="100000"/>
              </a:lnSpc>
              <a:buFont typeface="Arial" panose="020B0604020202020204" pitchFamily="34" charset="0"/>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From the above chart, the testing set was performing better than the training set</a:t>
            </a:r>
          </a:p>
          <a:p>
            <a:pPr marL="342900" indent="-342900">
              <a:lnSpc>
                <a:spcPct val="100000"/>
              </a:lnSpc>
              <a:buFont typeface="Arial" panose="020B0604020202020204" pitchFamily="34" charset="0"/>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Training loss was reduced at each epoch and the testing loss is lower than the training, it indicates the testing set might be easier to predict than training</a:t>
            </a:r>
          </a:p>
          <a:p>
            <a:pPr marL="342900" indent="-342900">
              <a:lnSpc>
                <a:spcPct val="100000"/>
              </a:lnSpc>
              <a:buFont typeface="Arial" panose="020B0604020202020204" pitchFamily="34" charset="0"/>
              <a:buChar char="•"/>
            </a:pPr>
            <a:r>
              <a:rPr lang="en-US" sz="2000" dirty="0">
                <a:solidFill>
                  <a:schemeClr val="tx1">
                    <a:lumMod val="75000"/>
                    <a:lumOff val="25000"/>
                  </a:schemeClr>
                </a:solidFill>
                <a:latin typeface="Times New Roman" panose="02020603050405020304" pitchFamily="18" charset="0"/>
                <a:cs typeface="Times New Roman" panose="02020603050405020304" pitchFamily="18" charset="0"/>
              </a:rPr>
              <a:t>The training and testing  accuracy of the model was around 89%</a:t>
            </a:r>
          </a:p>
          <a:p>
            <a:pPr>
              <a:lnSpc>
                <a:spcPct val="100000"/>
              </a:lnSpc>
            </a:pPr>
            <a:endParaRPr lang="en-US" sz="2000" dirty="0">
              <a:solidFill>
                <a:schemeClr val="tx1">
                  <a:lumMod val="75000"/>
                  <a:lumOff val="25000"/>
                </a:schemeClr>
              </a:solidFill>
            </a:endParaRPr>
          </a:p>
          <a:p>
            <a:pPr>
              <a:lnSpc>
                <a:spcPct val="100000"/>
              </a:lnSpc>
            </a:pPr>
            <a:endParaRPr lang="en-US" sz="2000" dirty="0">
              <a:solidFill>
                <a:schemeClr val="tx1">
                  <a:lumMod val="75000"/>
                  <a:lumOff val="25000"/>
                </a:schemeClr>
              </a:solidFill>
            </a:endParaRPr>
          </a:p>
        </p:txBody>
      </p:sp>
      <p:pic>
        <p:nvPicPr>
          <p:cNvPr id="23" name="Picture 22" descr="Chart, line chart&#10;&#10;Description automatically generated">
            <a:extLst>
              <a:ext uri="{FF2B5EF4-FFF2-40B4-BE49-F238E27FC236}">
                <a16:creationId xmlns:a16="http://schemas.microsoft.com/office/drawing/2014/main" id="{AF29F112-FD9D-4728-A5A7-2A36AEDBCA32}"/>
              </a:ext>
            </a:extLst>
          </p:cNvPr>
          <p:cNvPicPr>
            <a:picLocks noChangeAspect="1"/>
          </p:cNvPicPr>
          <p:nvPr/>
        </p:nvPicPr>
        <p:blipFill>
          <a:blip r:embed="rId3"/>
          <a:stretch>
            <a:fillRect/>
          </a:stretch>
        </p:blipFill>
        <p:spPr>
          <a:xfrm>
            <a:off x="6014564" y="0"/>
            <a:ext cx="6177416" cy="3521284"/>
          </a:xfrm>
          <a:prstGeom prst="rect">
            <a:avLst/>
          </a:prstGeom>
        </p:spPr>
      </p:pic>
    </p:spTree>
    <p:extLst>
      <p:ext uri="{BB962C8B-B14F-4D97-AF65-F5344CB8AC3E}">
        <p14:creationId xmlns:p14="http://schemas.microsoft.com/office/powerpoint/2010/main" val="3260568168"/>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FB61FFEA-D7C1-4A2E-B28E-37E8D2A55495}"/>
              </a:ext>
            </a:extLst>
          </p:cNvPr>
          <p:cNvSpPr>
            <a:spLocks noGrp="1"/>
          </p:cNvSpPr>
          <p:nvPr>
            <p:ph type="title"/>
          </p:nvPr>
        </p:nvSpPr>
        <p:spPr>
          <a:xfrm>
            <a:off x="643467" y="516835"/>
            <a:ext cx="3965478" cy="1666501"/>
          </a:xfrm>
        </p:spPr>
        <p:txBody>
          <a:bodyPr vert="horz" lIns="91440" tIns="45720" rIns="91440" bIns="45720" rtlCol="0" anchor="b">
            <a:normAutofit/>
          </a:bodyPr>
          <a:lstStyle/>
          <a:p>
            <a:r>
              <a:rPr lang="en-US" sz="2800" dirty="0"/>
              <a:t>Transfer Learning</a:t>
            </a:r>
          </a:p>
        </p:txBody>
      </p:sp>
      <p:cxnSp>
        <p:nvCxnSpPr>
          <p:cNvPr id="27" name="Straight Connector 2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E70F9352-CB9B-4E1C-B27A-3AF9B3629E8B}"/>
              </a:ext>
            </a:extLst>
          </p:cNvPr>
          <p:cNvSpPr>
            <a:spLocks noGrp="1"/>
          </p:cNvSpPr>
          <p:nvPr>
            <p:ph type="body" sz="half" idx="2"/>
          </p:nvPr>
        </p:nvSpPr>
        <p:spPr>
          <a:xfrm>
            <a:off x="643467" y="2546224"/>
            <a:ext cx="5452533" cy="4024833"/>
          </a:xfrm>
        </p:spPr>
        <p:txBody>
          <a:bodyPr vert="horz" lIns="0" tIns="45720" rIns="0" bIns="45720" rtlCol="0">
            <a:normAutofit lnSpcReduction="10000"/>
          </a:bodyPr>
          <a:lstStyle/>
          <a:p>
            <a:pPr marL="285750" indent="-285750">
              <a:lnSpc>
                <a:spcPct val="100000"/>
              </a:lnSpc>
              <a:buFont typeface="Arial" panose="020B0604020202020204" pitchFamily="34" charset="0"/>
              <a:buChar char="•"/>
            </a:pPr>
            <a:r>
              <a:rPr lang="en-US" sz="1800" dirty="0">
                <a:effectLst/>
                <a:latin typeface="Times New Roman" panose="02020603050405020304" pitchFamily="18" charset="0"/>
                <a:ea typeface="Calibri" panose="020F0502020204030204" pitchFamily="34" charset="0"/>
              </a:rPr>
              <a:t>Transfer learning is a technique by which we can use the model weights trained on standard datasets such as ImageNet to improve the efficiency</a:t>
            </a:r>
          </a:p>
          <a:p>
            <a:pPr marL="285750" indent="-285750">
              <a:lnSpc>
                <a:spcPct val="100000"/>
              </a:lnSpc>
              <a:buFont typeface="Arial" panose="020B0604020202020204" pitchFamily="34" charset="0"/>
              <a:buChar char="•"/>
            </a:pPr>
            <a:r>
              <a:rPr lang="en-US" sz="1800" dirty="0">
                <a:solidFill>
                  <a:schemeClr val="tx1"/>
                </a:solidFill>
                <a:effectLst/>
                <a:latin typeface="Times New Roman" panose="02020603050405020304" pitchFamily="18" charset="0"/>
                <a:ea typeface="Times New Roman" panose="02020603050405020304" pitchFamily="18" charset="0"/>
              </a:rPr>
              <a:t>To perform transfer learning import a pre-trained model using PyTorch, then freeze the weights for all the network except that of the final fully connected layer. This last fully connected layer is replaced with a new one with random weights and only this layer is trained</a:t>
            </a:r>
          </a:p>
          <a:p>
            <a:pPr>
              <a:lnSpc>
                <a:spcPct val="100000"/>
              </a:lnSpc>
            </a:pPr>
            <a:endParaRPr lang="en-US" dirty="0">
              <a:solidFill>
                <a:schemeClr val="tx1"/>
              </a:solidFill>
              <a:latin typeface="Times New Roman" panose="02020603050405020304" pitchFamily="18" charset="0"/>
              <a:ea typeface="Times New Roman" panose="02020603050405020304" pitchFamily="18" charset="0"/>
            </a:endParaRPr>
          </a:p>
          <a:p>
            <a:pPr>
              <a:lnSpc>
                <a:spcPct val="100000"/>
              </a:lnSpc>
            </a:pPr>
            <a:r>
              <a:rPr lang="en-US" dirty="0">
                <a:solidFill>
                  <a:schemeClr val="tx1"/>
                </a:solidFill>
                <a:latin typeface="Times New Roman" panose="02020603050405020304" pitchFamily="18" charset="0"/>
              </a:rPr>
              <a:t>The Pretraining model used in this project –</a:t>
            </a:r>
          </a:p>
          <a:p>
            <a:pPr marL="285750" indent="-285750">
              <a:lnSpc>
                <a:spcPct val="100000"/>
              </a:lnSpc>
              <a:buFont typeface="Arial" panose="020B0604020202020204" pitchFamily="34" charset="0"/>
              <a:buChar char="•"/>
            </a:pPr>
            <a:r>
              <a:rPr lang="en-US" dirty="0" err="1">
                <a:solidFill>
                  <a:schemeClr val="tx1"/>
                </a:solidFill>
                <a:latin typeface="Times New Roman" panose="02020603050405020304" pitchFamily="18" charset="0"/>
              </a:rPr>
              <a:t>ResNet</a:t>
            </a:r>
            <a:r>
              <a:rPr lang="en-US" dirty="0">
                <a:solidFill>
                  <a:schemeClr val="tx1"/>
                </a:solidFill>
                <a:latin typeface="Times New Roman" panose="02020603050405020304" pitchFamily="18" charset="0"/>
              </a:rPr>
              <a:t> 18</a:t>
            </a:r>
          </a:p>
          <a:p>
            <a:pPr marL="285750" indent="-285750">
              <a:lnSpc>
                <a:spcPct val="100000"/>
              </a:lnSpc>
              <a:buFont typeface="Arial" panose="020B0604020202020204" pitchFamily="34" charset="0"/>
              <a:buChar char="•"/>
            </a:pPr>
            <a:r>
              <a:rPr lang="en-US" dirty="0">
                <a:solidFill>
                  <a:schemeClr val="tx1"/>
                </a:solidFill>
                <a:latin typeface="Times New Roman" panose="02020603050405020304" pitchFamily="18" charset="0"/>
              </a:rPr>
              <a:t>VGG16</a:t>
            </a:r>
          </a:p>
        </p:txBody>
      </p:sp>
      <p:pic>
        <p:nvPicPr>
          <p:cNvPr id="5" name="Content Placeholder 4" descr="An abstract connection in pale grey background">
            <a:extLst>
              <a:ext uri="{FF2B5EF4-FFF2-40B4-BE49-F238E27FC236}">
                <a16:creationId xmlns:a16="http://schemas.microsoft.com/office/drawing/2014/main" id="{BB0D02E7-D4F0-4126-B6B7-35ABC74AAA90}"/>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r="38175"/>
          <a:stretch/>
        </p:blipFill>
        <p:spPr>
          <a:xfrm>
            <a:off x="6363855" y="10"/>
            <a:ext cx="5828144" cy="6857990"/>
          </a:xfrm>
          <a:prstGeom prst="rect">
            <a:avLst/>
          </a:prstGeom>
        </p:spPr>
      </p:pic>
    </p:spTree>
    <p:extLst>
      <p:ext uri="{BB962C8B-B14F-4D97-AF65-F5344CB8AC3E}">
        <p14:creationId xmlns:p14="http://schemas.microsoft.com/office/powerpoint/2010/main" val="786836391"/>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4E4FB28-D425-4B2B-83EC-7F2C0FBDF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4585"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n abstract connection in pale grey background">
            <a:extLst>
              <a:ext uri="{FF2B5EF4-FFF2-40B4-BE49-F238E27FC236}">
                <a16:creationId xmlns:a16="http://schemas.microsoft.com/office/drawing/2014/main" id="{410E042D-E9FF-4045-BE53-17EBCBC1E0A8}"/>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l="14" r="50628"/>
          <a:stretch/>
        </p:blipFill>
        <p:spPr>
          <a:xfrm>
            <a:off x="20" y="3579"/>
            <a:ext cx="6014565" cy="6854421"/>
          </a:xfrm>
          <a:prstGeom prst="rect">
            <a:avLst/>
          </a:prstGeom>
        </p:spPr>
      </p:pic>
      <p:sp>
        <p:nvSpPr>
          <p:cNvPr id="7" name="Title 6">
            <a:extLst>
              <a:ext uri="{FF2B5EF4-FFF2-40B4-BE49-F238E27FC236}">
                <a16:creationId xmlns:a16="http://schemas.microsoft.com/office/drawing/2014/main" id="{3E98CB91-C5CD-4F29-BE0D-D20BD811F93A}"/>
              </a:ext>
            </a:extLst>
          </p:cNvPr>
          <p:cNvSpPr>
            <a:spLocks noGrp="1"/>
          </p:cNvSpPr>
          <p:nvPr>
            <p:ph type="title"/>
          </p:nvPr>
        </p:nvSpPr>
        <p:spPr>
          <a:xfrm>
            <a:off x="57342" y="133351"/>
            <a:ext cx="3971498" cy="2121756"/>
          </a:xfrm>
        </p:spPr>
        <p:txBody>
          <a:bodyPr vert="horz" lIns="91440" tIns="45720" rIns="91440" bIns="45720" rtlCol="0" anchor="ctr">
            <a:normAutofit/>
          </a:bodyPr>
          <a:lstStyle/>
          <a:p>
            <a:pPr algn="ctr"/>
            <a:r>
              <a:rPr lang="en-US" sz="4800" dirty="0">
                <a:solidFill>
                  <a:schemeClr val="tx1"/>
                </a:solidFill>
              </a:rPr>
              <a:t>Modeling Results</a:t>
            </a:r>
          </a:p>
        </p:txBody>
      </p:sp>
      <p:sp>
        <p:nvSpPr>
          <p:cNvPr id="4" name="Text Placeholder 3">
            <a:extLst>
              <a:ext uri="{FF2B5EF4-FFF2-40B4-BE49-F238E27FC236}">
                <a16:creationId xmlns:a16="http://schemas.microsoft.com/office/drawing/2014/main" id="{FFEBF55B-CC09-4653-93FD-858B14915A67}"/>
              </a:ext>
            </a:extLst>
          </p:cNvPr>
          <p:cNvSpPr>
            <a:spLocks noGrp="1"/>
          </p:cNvSpPr>
          <p:nvPr>
            <p:ph type="body" sz="half" idx="2"/>
          </p:nvPr>
        </p:nvSpPr>
        <p:spPr>
          <a:xfrm>
            <a:off x="126033" y="2792292"/>
            <a:ext cx="1218516" cy="457200"/>
          </a:xfrm>
        </p:spPr>
        <p:txBody>
          <a:bodyPr vert="horz" lIns="0" tIns="45720" rIns="0" bIns="45720" rtlCol="0" anchor="t">
            <a:normAutofit/>
          </a:bodyPr>
          <a:lstStyle/>
          <a:p>
            <a:pPr>
              <a:lnSpc>
                <a:spcPct val="100000"/>
              </a:lnSpc>
            </a:pPr>
            <a:r>
              <a:rPr lang="en-US" sz="2000" dirty="0" err="1">
                <a:solidFill>
                  <a:schemeClr val="tx1">
                    <a:lumMod val="75000"/>
                    <a:lumOff val="25000"/>
                  </a:schemeClr>
                </a:solidFill>
              </a:rPr>
              <a:t>ResNet</a:t>
            </a:r>
            <a:r>
              <a:rPr lang="en-US" sz="2000" dirty="0">
                <a:solidFill>
                  <a:schemeClr val="tx1">
                    <a:lumMod val="75000"/>
                    <a:lumOff val="25000"/>
                  </a:schemeClr>
                </a:solidFill>
              </a:rPr>
              <a:t> 18</a:t>
            </a:r>
          </a:p>
        </p:txBody>
      </p:sp>
      <p:pic>
        <p:nvPicPr>
          <p:cNvPr id="17" name="Picture 16">
            <a:extLst>
              <a:ext uri="{FF2B5EF4-FFF2-40B4-BE49-F238E27FC236}">
                <a16:creationId xmlns:a16="http://schemas.microsoft.com/office/drawing/2014/main" id="{B0AC7CE5-5ED0-49C5-821A-7D32E36C6215}"/>
              </a:ext>
            </a:extLst>
          </p:cNvPr>
          <p:cNvPicPr>
            <a:picLocks noChangeAspect="1"/>
          </p:cNvPicPr>
          <p:nvPr/>
        </p:nvPicPr>
        <p:blipFill>
          <a:blip r:embed="rId3"/>
          <a:stretch>
            <a:fillRect/>
          </a:stretch>
        </p:blipFill>
        <p:spPr>
          <a:xfrm>
            <a:off x="57342" y="3269894"/>
            <a:ext cx="5838825" cy="3524250"/>
          </a:xfrm>
          <a:prstGeom prst="rect">
            <a:avLst/>
          </a:prstGeom>
        </p:spPr>
      </p:pic>
      <p:pic>
        <p:nvPicPr>
          <p:cNvPr id="19" name="Picture 18">
            <a:extLst>
              <a:ext uri="{FF2B5EF4-FFF2-40B4-BE49-F238E27FC236}">
                <a16:creationId xmlns:a16="http://schemas.microsoft.com/office/drawing/2014/main" id="{547F9D8B-E24C-426F-9E71-76825A4109EE}"/>
              </a:ext>
            </a:extLst>
          </p:cNvPr>
          <p:cNvPicPr>
            <a:picLocks noChangeAspect="1"/>
          </p:cNvPicPr>
          <p:nvPr/>
        </p:nvPicPr>
        <p:blipFill>
          <a:blip r:embed="rId4"/>
          <a:stretch>
            <a:fillRect/>
          </a:stretch>
        </p:blipFill>
        <p:spPr>
          <a:xfrm>
            <a:off x="6006709" y="357501"/>
            <a:ext cx="5838825" cy="3696594"/>
          </a:xfrm>
          <a:prstGeom prst="rect">
            <a:avLst/>
          </a:prstGeom>
        </p:spPr>
      </p:pic>
      <p:sp>
        <p:nvSpPr>
          <p:cNvPr id="28" name="TextBox 27">
            <a:extLst>
              <a:ext uri="{FF2B5EF4-FFF2-40B4-BE49-F238E27FC236}">
                <a16:creationId xmlns:a16="http://schemas.microsoft.com/office/drawing/2014/main" id="{CA613ECB-58ED-440D-B15C-A4A8739248E3}"/>
              </a:ext>
            </a:extLst>
          </p:cNvPr>
          <p:cNvSpPr txBox="1"/>
          <p:nvPr/>
        </p:nvSpPr>
        <p:spPr>
          <a:xfrm>
            <a:off x="6068752" y="0"/>
            <a:ext cx="3297382" cy="369332"/>
          </a:xfrm>
          <a:prstGeom prst="rect">
            <a:avLst/>
          </a:prstGeom>
          <a:noFill/>
        </p:spPr>
        <p:txBody>
          <a:bodyPr wrap="square" rtlCol="0">
            <a:spAutoFit/>
          </a:bodyPr>
          <a:lstStyle/>
          <a:p>
            <a:r>
              <a:rPr lang="en-US" dirty="0"/>
              <a:t>VGG 16</a:t>
            </a:r>
          </a:p>
        </p:txBody>
      </p:sp>
      <p:sp>
        <p:nvSpPr>
          <p:cNvPr id="29" name="TextBox 28">
            <a:extLst>
              <a:ext uri="{FF2B5EF4-FFF2-40B4-BE49-F238E27FC236}">
                <a16:creationId xmlns:a16="http://schemas.microsoft.com/office/drawing/2014/main" id="{D6595DD3-DE5F-46AA-8D0D-09EB8FD082BF}"/>
              </a:ext>
            </a:extLst>
          </p:cNvPr>
          <p:cNvSpPr txBox="1"/>
          <p:nvPr/>
        </p:nvSpPr>
        <p:spPr>
          <a:xfrm>
            <a:off x="6809538" y="4244086"/>
            <a:ext cx="4772862" cy="2554545"/>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Train loss for both the models dropped at 7 epoch and loss has become a straight line</a:t>
            </a:r>
          </a:p>
          <a:p>
            <a:pPr marL="285750" indent="-285750">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 both the models test loss started below 0.1 and stayed mostly constant</a:t>
            </a:r>
          </a:p>
          <a:p>
            <a:pPr marL="285750" indent="-285750">
              <a:buFont typeface="Arial" panose="020B0604020202020204" pitchFamily="34" charset="0"/>
              <a:buChar char="•"/>
            </a:pPr>
            <a:endParaRPr lang="en-US" sz="1600" b="0" i="0" dirty="0">
              <a:effectLst/>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Testing</a:t>
            </a:r>
            <a:r>
              <a:rPr lang="en-US" sz="1600" b="0" i="0" dirty="0">
                <a:effectLst/>
                <a:latin typeface="Times New Roman" panose="02020603050405020304" pitchFamily="18" charset="0"/>
                <a:cs typeface="Times New Roman" panose="02020603050405020304" pitchFamily="18" charset="0"/>
              </a:rPr>
              <a:t> loss seems to be lower than the training loss. In this case, it indicates that the validation dataset may be easier for the model to predict than the training dataset.</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114552"/>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7" name="Straight Connector 16">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6736A50-1155-4100-86CC-B5ADF658584F}"/>
              </a:ext>
            </a:extLst>
          </p:cNvPr>
          <p:cNvSpPr>
            <a:spLocks noGrp="1"/>
          </p:cNvSpPr>
          <p:nvPr>
            <p:ph type="body" sz="half" idx="2"/>
          </p:nvPr>
        </p:nvSpPr>
        <p:spPr>
          <a:xfrm>
            <a:off x="0" y="-18621"/>
            <a:ext cx="2404533" cy="561444"/>
          </a:xfrm>
        </p:spPr>
        <p:txBody>
          <a:bodyPr vert="horz" lIns="0" tIns="45720" rIns="0" bIns="45720" rtlCol="0">
            <a:normAutofit/>
          </a:bodyPr>
          <a:lstStyle/>
          <a:p>
            <a:pPr>
              <a:lnSpc>
                <a:spcPct val="100000"/>
              </a:lnSpc>
            </a:pPr>
            <a:r>
              <a:rPr lang="en-US" b="1" dirty="0">
                <a:latin typeface="Times New Roman" panose="02020603050405020304" pitchFamily="18" charset="0"/>
                <a:cs typeface="Times New Roman" panose="02020603050405020304" pitchFamily="18" charset="0"/>
              </a:rPr>
              <a:t>ResNet18</a:t>
            </a:r>
          </a:p>
        </p:txBody>
      </p:sp>
      <p:pic>
        <p:nvPicPr>
          <p:cNvPr id="6" name="Content Placeholder 4" descr="An abstract connection in pale grey background">
            <a:extLst>
              <a:ext uri="{FF2B5EF4-FFF2-40B4-BE49-F238E27FC236}">
                <a16:creationId xmlns:a16="http://schemas.microsoft.com/office/drawing/2014/main" id="{863168F4-0A84-44C0-8AAE-10145521D6E6}"/>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r="38175"/>
          <a:stretch/>
        </p:blipFill>
        <p:spPr>
          <a:xfrm>
            <a:off x="5612497" y="-18621"/>
            <a:ext cx="6619993" cy="6857990"/>
          </a:xfrm>
          <a:prstGeom prst="rect">
            <a:avLst/>
          </a:prstGeom>
        </p:spPr>
      </p:pic>
      <p:pic>
        <p:nvPicPr>
          <p:cNvPr id="8" name="Picture 7">
            <a:extLst>
              <a:ext uri="{FF2B5EF4-FFF2-40B4-BE49-F238E27FC236}">
                <a16:creationId xmlns:a16="http://schemas.microsoft.com/office/drawing/2014/main" id="{326410C3-EE08-4A57-BA3B-47159B94BA42}"/>
              </a:ext>
            </a:extLst>
          </p:cNvPr>
          <p:cNvPicPr>
            <a:picLocks noChangeAspect="1"/>
          </p:cNvPicPr>
          <p:nvPr/>
        </p:nvPicPr>
        <p:blipFill>
          <a:blip r:embed="rId3"/>
          <a:stretch>
            <a:fillRect/>
          </a:stretch>
        </p:blipFill>
        <p:spPr>
          <a:xfrm>
            <a:off x="0" y="263497"/>
            <a:ext cx="5611186" cy="3681326"/>
          </a:xfrm>
          <a:prstGeom prst="rect">
            <a:avLst/>
          </a:prstGeom>
        </p:spPr>
      </p:pic>
      <p:pic>
        <p:nvPicPr>
          <p:cNvPr id="10" name="Picture 9">
            <a:extLst>
              <a:ext uri="{FF2B5EF4-FFF2-40B4-BE49-F238E27FC236}">
                <a16:creationId xmlns:a16="http://schemas.microsoft.com/office/drawing/2014/main" id="{C1DA3032-245D-4CCE-9CDA-7B10BBAD8311}"/>
              </a:ext>
            </a:extLst>
          </p:cNvPr>
          <p:cNvPicPr>
            <a:picLocks noChangeAspect="1"/>
          </p:cNvPicPr>
          <p:nvPr/>
        </p:nvPicPr>
        <p:blipFill>
          <a:blip r:embed="rId4"/>
          <a:stretch>
            <a:fillRect/>
          </a:stretch>
        </p:blipFill>
        <p:spPr>
          <a:xfrm>
            <a:off x="5611185" y="3317989"/>
            <a:ext cx="6499835" cy="3540001"/>
          </a:xfrm>
          <a:prstGeom prst="rect">
            <a:avLst/>
          </a:prstGeom>
        </p:spPr>
      </p:pic>
      <p:sp>
        <p:nvSpPr>
          <p:cNvPr id="16" name="Text Placeholder 3">
            <a:extLst>
              <a:ext uri="{FF2B5EF4-FFF2-40B4-BE49-F238E27FC236}">
                <a16:creationId xmlns:a16="http://schemas.microsoft.com/office/drawing/2014/main" id="{593B4B1A-F2F6-4D36-BA23-289E6EACDE72}"/>
              </a:ext>
            </a:extLst>
          </p:cNvPr>
          <p:cNvSpPr txBox="1">
            <a:spLocks/>
          </p:cNvSpPr>
          <p:nvPr/>
        </p:nvSpPr>
        <p:spPr>
          <a:xfrm>
            <a:off x="5713266" y="2926463"/>
            <a:ext cx="2299083" cy="511037"/>
          </a:xfrm>
          <a:prstGeom prst="rect">
            <a:avLst/>
          </a:prstGeom>
        </p:spPr>
        <p:txBody>
          <a:bodyPr vert="horz" lIns="0" tIns="45720" rIns="0" bIns="45720" rtlCol="0">
            <a:normAutofit/>
          </a:bodyPr>
          <a:lstStyle>
            <a:lvl1pPr marL="0" indent="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None/>
              <a:defRPr sz="1800" kern="1200">
                <a:solidFill>
                  <a:srgbClr val="FFFFFF"/>
                </a:solidFill>
                <a:latin typeface="+mn-lt"/>
                <a:ea typeface="+mn-ea"/>
                <a:cs typeface="+mn-cs"/>
              </a:defRPr>
            </a:lvl1pPr>
            <a:lvl2pPr marL="457200" indent="0" algn="l" defTabSz="914400" rtl="0" eaLnBrk="1" latinLnBrk="0" hangingPunct="1">
              <a:lnSpc>
                <a:spcPct val="100000"/>
              </a:lnSpc>
              <a:spcBef>
                <a:spcPts val="200"/>
              </a:spcBef>
              <a:spcAft>
                <a:spcPts val="400"/>
              </a:spcAft>
              <a:buClrTx/>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100000"/>
              </a:lnSpc>
              <a:spcBef>
                <a:spcPts val="200"/>
              </a:spcBef>
              <a:spcAft>
                <a:spcPts val="400"/>
              </a:spcAft>
              <a:buClrTx/>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100000"/>
              </a:lnSpc>
              <a:spcBef>
                <a:spcPts val="200"/>
              </a:spcBef>
              <a:spcAft>
                <a:spcPts val="400"/>
              </a:spcAft>
              <a:buClrTx/>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nSpc>
                <a:spcPct val="100000"/>
              </a:lnSpc>
            </a:pPr>
            <a:r>
              <a:rPr lang="en-US" b="1" dirty="0">
                <a:latin typeface="Times New Roman" panose="02020603050405020304" pitchFamily="18" charset="0"/>
                <a:cs typeface="Times New Roman" panose="02020603050405020304" pitchFamily="18" charset="0"/>
              </a:rPr>
              <a:t>VGG 16</a:t>
            </a:r>
          </a:p>
        </p:txBody>
      </p:sp>
      <p:sp>
        <p:nvSpPr>
          <p:cNvPr id="14" name="TextBox 13">
            <a:extLst>
              <a:ext uri="{FF2B5EF4-FFF2-40B4-BE49-F238E27FC236}">
                <a16:creationId xmlns:a16="http://schemas.microsoft.com/office/drawing/2014/main" id="{7AFEA736-80D0-41E9-AC91-8F4E851C10AE}"/>
              </a:ext>
            </a:extLst>
          </p:cNvPr>
          <p:cNvSpPr txBox="1"/>
          <p:nvPr/>
        </p:nvSpPr>
        <p:spPr>
          <a:xfrm>
            <a:off x="858982" y="3995543"/>
            <a:ext cx="4671223" cy="3139321"/>
          </a:xfrm>
          <a:prstGeom prst="rect">
            <a:avLst/>
          </a:prstGeom>
          <a:noFill/>
        </p:spPr>
        <p:txBody>
          <a:bodyPr wrap="square" rtlCol="0">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of </a:t>
            </a:r>
            <a:r>
              <a:rPr lang="en-US" dirty="0" err="1">
                <a:latin typeface="Times New Roman" panose="02020603050405020304" pitchFamily="18" charset="0"/>
                <a:cs typeface="Times New Roman" panose="02020603050405020304" pitchFamily="18" charset="0"/>
              </a:rPr>
              <a:t>ResNet</a:t>
            </a:r>
            <a:r>
              <a:rPr lang="en-US" dirty="0">
                <a:latin typeface="Times New Roman" panose="02020603050405020304" pitchFamily="18" charset="0"/>
                <a:cs typeface="Times New Roman" panose="02020603050405020304" pitchFamily="18" charset="0"/>
              </a:rPr>
              <a:t> 18 was 98%</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Accuracy of VGG 16 was 99%. </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accuracy was pretty good for both the models</a:t>
            </a:r>
          </a:p>
          <a:p>
            <a:pPr marL="285750" indent="-285750">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above </a:t>
            </a:r>
            <a:r>
              <a:rPr lang="en-US" dirty="0">
                <a:latin typeface="Times New Roman" panose="02020603050405020304" pitchFamily="18" charset="0"/>
                <a:cs typeface="Times New Roman" panose="02020603050405020304" pitchFamily="18" charset="0"/>
              </a:rPr>
              <a:t>accuracy chart </a:t>
            </a:r>
            <a:r>
              <a:rPr lang="en-US" b="0" i="0" dirty="0">
                <a:effectLst/>
                <a:latin typeface="Times New Roman" panose="02020603050405020304" pitchFamily="18" charset="0"/>
                <a:cs typeface="Times New Roman" panose="02020603050405020304" pitchFamily="18" charset="0"/>
              </a:rPr>
              <a:t> indicates that the validation dataset may be easier for the model to predict than the training dataset.</a:t>
            </a:r>
            <a:endParaRPr lang="en-US" dirty="0">
              <a:latin typeface="Times New Roman" panose="02020603050405020304" pitchFamily="18" charset="0"/>
              <a:cs typeface="Times New Roman" panose="02020603050405020304" pitchFamily="18" charset="0"/>
            </a:endParaRP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334052946"/>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A2551F0D-4A11-4E22-B352-A5C6FA55B6A2}"/>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4000"/>
              <a:t>Conclusion</a:t>
            </a:r>
          </a:p>
        </p:txBody>
      </p:sp>
      <p:cxnSp>
        <p:nvCxnSpPr>
          <p:cNvPr id="25"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770C7704-4827-40A9-AA3B-D86439731B19}"/>
              </a:ext>
            </a:extLst>
          </p:cNvPr>
          <p:cNvSpPr>
            <a:spLocks noGrp="1"/>
          </p:cNvSpPr>
          <p:nvPr>
            <p:ph type="body" sz="half" idx="2"/>
          </p:nvPr>
        </p:nvSpPr>
        <p:spPr>
          <a:xfrm>
            <a:off x="643467" y="2546224"/>
            <a:ext cx="3614497" cy="3794941"/>
          </a:xfrm>
        </p:spPr>
        <p:txBody>
          <a:bodyPr vert="horz" lIns="0" tIns="45720" rIns="0" bIns="45720" rtlCol="0">
            <a:normAutofit/>
          </a:bodyPr>
          <a:lstStyle/>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VGG16 Deep learning Model could be useful in classifying the images with mask and with out mask</a:t>
            </a:r>
          </a:p>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transfer learning allows to the model to perform well even with limited dataset</a:t>
            </a:r>
          </a:p>
          <a:p>
            <a:pPr marL="285750" indent="-285750">
              <a:lnSpc>
                <a:spcPct val="10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model could be used in classifying the images in real time</a:t>
            </a:r>
          </a:p>
        </p:txBody>
      </p:sp>
      <p:pic>
        <p:nvPicPr>
          <p:cNvPr id="5" name="Content Placeholder 4" descr="An abstract connection in pale grey background">
            <a:extLst>
              <a:ext uri="{FF2B5EF4-FFF2-40B4-BE49-F238E27FC236}">
                <a16:creationId xmlns:a16="http://schemas.microsoft.com/office/drawing/2014/main" id="{4A75ADD1-A166-44CD-A4BE-12D53217C73E}"/>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r="38175"/>
          <a:stretch/>
        </p:blipFill>
        <p:spPr>
          <a:xfrm>
            <a:off x="4654297" y="0"/>
            <a:ext cx="7537703" cy="6857990"/>
          </a:xfrm>
          <a:prstGeom prst="rect">
            <a:avLst/>
          </a:prstGeom>
        </p:spPr>
      </p:pic>
    </p:spTree>
    <p:extLst>
      <p:ext uri="{BB962C8B-B14F-4D97-AF65-F5344CB8AC3E}">
        <p14:creationId xmlns:p14="http://schemas.microsoft.com/office/powerpoint/2010/main" val="3805465395"/>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6" name="Rectangle 47">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43467" y="516835"/>
            <a:ext cx="3448259" cy="1666501"/>
          </a:xfrm>
        </p:spPr>
        <p:txBody>
          <a:bodyPr>
            <a:normAutofit/>
          </a:bodyPr>
          <a:lstStyle/>
          <a:p>
            <a:r>
              <a:rPr lang="en-US" sz="4000">
                <a:solidFill>
                  <a:srgbClr val="FFFFFF"/>
                </a:solidFill>
              </a:rPr>
              <a:t>Overview</a:t>
            </a:r>
          </a:p>
        </p:txBody>
      </p:sp>
      <p:cxnSp>
        <p:nvCxnSpPr>
          <p:cNvPr id="57" name="Straight Connector 49">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BE957131-C832-4DCC-B552-582EFF52EABA}"/>
              </a:ext>
            </a:extLst>
          </p:cNvPr>
          <p:cNvSpPr>
            <a:spLocks noGrp="1"/>
          </p:cNvSpPr>
          <p:nvPr>
            <p:ph idx="1"/>
          </p:nvPr>
        </p:nvSpPr>
        <p:spPr>
          <a:xfrm>
            <a:off x="643467" y="2546224"/>
            <a:ext cx="3891588" cy="3365045"/>
          </a:xfrm>
        </p:spPr>
        <p:txBody>
          <a:bodyPr>
            <a:normAutofit/>
          </a:bodyPr>
          <a:lstStyle/>
          <a:p>
            <a:r>
              <a:rPr lang="en-US" sz="1800" dirty="0">
                <a:solidFill>
                  <a:srgbClr val="FFFFFF"/>
                </a:solidFill>
                <a:effectLst/>
                <a:latin typeface="Times New Roman" panose="02020603050405020304" pitchFamily="18" charset="0"/>
                <a:ea typeface="Calibri" panose="020F0502020204030204" pitchFamily="34" charset="0"/>
                <a:cs typeface="Times New Roman" panose="02020603050405020304" pitchFamily="18" charset="0"/>
              </a:rPr>
              <a:t>Due to Covid worldwide, Face Mask has become mandatory for everyone. People around the world are wearing masks as a precautionary measure to prevent the spread of infection.  In this project, a face mask detection model that can accurately detect whether a person is wearing a mask or not is proposed.</a:t>
            </a:r>
            <a:endPar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solidFill>
                <a:srgbClr val="FFFFFF"/>
              </a:solidFill>
            </a:endParaRPr>
          </a:p>
        </p:txBody>
      </p:sp>
      <p:pic>
        <p:nvPicPr>
          <p:cNvPr id="20" name="Picture 19" descr="An abstract connection in pale grey background">
            <a:extLst>
              <a:ext uri="{FF2B5EF4-FFF2-40B4-BE49-F238E27FC236}">
                <a16:creationId xmlns:a16="http://schemas.microsoft.com/office/drawing/2014/main" id="{3E9C1470-CDA3-481D-BF3C-13CA8832FBA7}"/>
              </a:ext>
              <a:ext uri="{C183D7F6-B498-43B3-948B-1728B52AA6E4}">
                <adec:decorative xmlns:adec="http://schemas.microsoft.com/office/drawing/2017/decorative" val="1"/>
              </a:ext>
            </a:extLst>
          </p:cNvPr>
          <p:cNvPicPr>
            <a:picLocks noChangeAspect="1"/>
          </p:cNvPicPr>
          <p:nvPr/>
        </p:nvPicPr>
        <p:blipFill rotWithShape="1">
          <a:blip r:embed="rId2"/>
          <a:srcRect r="38175"/>
          <a:stretch/>
        </p:blipFill>
        <p:spPr>
          <a:xfrm>
            <a:off x="4654296" y="10"/>
            <a:ext cx="7537703" cy="6857990"/>
          </a:xfrm>
          <a:prstGeom prst="rect">
            <a:avLst/>
          </a:prstGeom>
        </p:spPr>
      </p:pic>
    </p:spTree>
    <p:extLst>
      <p:ext uri="{BB962C8B-B14F-4D97-AF65-F5344CB8AC3E}">
        <p14:creationId xmlns:p14="http://schemas.microsoft.com/office/powerpoint/2010/main" val="1292513021"/>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643467" y="516835"/>
            <a:ext cx="3448259" cy="1666501"/>
          </a:xfrm>
        </p:spPr>
        <p:txBody>
          <a:bodyPr>
            <a:normAutofit/>
          </a:bodyPr>
          <a:lstStyle/>
          <a:p>
            <a:r>
              <a:rPr lang="en-US" sz="4000">
                <a:solidFill>
                  <a:srgbClr val="FFFFFF"/>
                </a:solidFill>
                <a:latin typeface="Times New Roman" panose="02020603050405020304" pitchFamily="18" charset="0"/>
                <a:cs typeface="Times New Roman" panose="02020603050405020304" pitchFamily="18" charset="0"/>
              </a:rPr>
              <a:t>Image Dataset</a:t>
            </a:r>
          </a:p>
        </p:txBody>
      </p:sp>
      <p:cxnSp>
        <p:nvCxnSpPr>
          <p:cNvPr id="21" name="Straight Connector 20">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3">
            <a:extLst>
              <a:ext uri="{FF2B5EF4-FFF2-40B4-BE49-F238E27FC236}">
                <a16:creationId xmlns:a16="http://schemas.microsoft.com/office/drawing/2014/main" id="{BE957131-C832-4DCC-B552-582EFF52EABA}"/>
              </a:ext>
            </a:extLst>
          </p:cNvPr>
          <p:cNvSpPr>
            <a:spLocks noGrp="1"/>
          </p:cNvSpPr>
          <p:nvPr>
            <p:ph idx="1"/>
          </p:nvPr>
        </p:nvSpPr>
        <p:spPr>
          <a:xfrm>
            <a:off x="643467" y="2546224"/>
            <a:ext cx="3448259" cy="3342747"/>
          </a:xfrm>
        </p:spPr>
        <p:txBody>
          <a:bodyPr>
            <a:normAutofit/>
          </a:bodyPr>
          <a:lstStyle/>
          <a:p>
            <a:pPr marL="0" indent="0">
              <a:buNone/>
            </a:pPr>
            <a:endParaRPr lang="en-US" sz="180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2">
              <a:buFont typeface="Arial" panose="020B0604020202020204" pitchFamily="34" charset="0"/>
              <a:buChar char="•"/>
            </a:pPr>
            <a:r>
              <a:rPr lang="en-US" sz="1800" dirty="0">
                <a:solidFill>
                  <a:srgbClr val="FFFFFF"/>
                </a:solidFill>
                <a:latin typeface="Times New Roman" panose="02020603050405020304" pitchFamily="18" charset="0"/>
              </a:rPr>
              <a:t>The Image dataset  was from </a:t>
            </a:r>
            <a:r>
              <a:rPr lang="en-US" sz="1800" u="sng"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hlinkClick r:id="rId2"/>
              </a:rPr>
              <a:t>Kaggle Dataset</a:t>
            </a:r>
            <a:endParaRPr lang="en-US" sz="1800" u="sng"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p>
            <a:pPr lvl="2">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Data set consists of 7553 images with 3(RGB) channels in 2 folders as </a:t>
            </a:r>
            <a:r>
              <a:rPr lang="en-US" sz="1800" dirty="0" err="1">
                <a:solidFill>
                  <a:srgbClr val="FFFFFF"/>
                </a:solidFill>
                <a:effectLst/>
                <a:latin typeface="Times New Roman" panose="02020603050405020304" pitchFamily="18" charset="0"/>
                <a:ea typeface="Calibri" panose="020F0502020204030204" pitchFamily="34" charset="0"/>
              </a:rPr>
              <a:t>with_mask</a:t>
            </a:r>
            <a:r>
              <a:rPr lang="en-US" sz="1800" dirty="0">
                <a:solidFill>
                  <a:srgbClr val="FFFFFF"/>
                </a:solidFill>
                <a:effectLst/>
                <a:latin typeface="Times New Roman" panose="02020603050405020304" pitchFamily="18" charset="0"/>
                <a:ea typeface="Calibri" panose="020F0502020204030204" pitchFamily="34" charset="0"/>
              </a:rPr>
              <a:t> and </a:t>
            </a:r>
            <a:r>
              <a:rPr lang="en-US" sz="1800" dirty="0" err="1">
                <a:solidFill>
                  <a:srgbClr val="FFFFFF"/>
                </a:solidFill>
                <a:effectLst/>
                <a:latin typeface="Times New Roman" panose="02020603050405020304" pitchFamily="18" charset="0"/>
                <a:ea typeface="Calibri" panose="020F0502020204030204" pitchFamily="34" charset="0"/>
              </a:rPr>
              <a:t>without_mask</a:t>
            </a:r>
            <a:r>
              <a:rPr lang="en-US" sz="1800" dirty="0">
                <a:solidFill>
                  <a:srgbClr val="FFFFFF"/>
                </a:solidFill>
                <a:effectLst/>
                <a:latin typeface="Times New Roman" panose="02020603050405020304" pitchFamily="18" charset="0"/>
                <a:ea typeface="Calibri" panose="020F0502020204030204" pitchFamily="34" charset="0"/>
              </a:rPr>
              <a:t>.</a:t>
            </a:r>
          </a:p>
          <a:p>
            <a:pPr lvl="2">
              <a:buFont typeface="Arial" panose="020B0604020202020204" pitchFamily="34" charset="0"/>
              <a:buChar char="•"/>
            </a:pPr>
            <a:r>
              <a:rPr lang="en-US" sz="1800" dirty="0">
                <a:solidFill>
                  <a:srgbClr val="FFFFFF"/>
                </a:solidFill>
                <a:effectLst/>
                <a:latin typeface="Times New Roman" panose="02020603050405020304" pitchFamily="18" charset="0"/>
                <a:ea typeface="Calibri" panose="020F0502020204030204" pitchFamily="34" charset="0"/>
              </a:rPr>
              <a:t>There were 3725 images of faces </a:t>
            </a:r>
            <a:r>
              <a:rPr lang="en-US" sz="1800" dirty="0" err="1">
                <a:solidFill>
                  <a:srgbClr val="FFFFFF"/>
                </a:solidFill>
                <a:effectLst/>
                <a:latin typeface="Times New Roman" panose="02020603050405020304" pitchFamily="18" charset="0"/>
                <a:ea typeface="Calibri" panose="020F0502020204030204" pitchFamily="34" charset="0"/>
              </a:rPr>
              <a:t>with_mask</a:t>
            </a:r>
            <a:r>
              <a:rPr lang="en-US" sz="1800" dirty="0">
                <a:solidFill>
                  <a:srgbClr val="FFFFFF"/>
                </a:solidFill>
                <a:effectLst/>
                <a:latin typeface="Times New Roman" panose="02020603050405020304" pitchFamily="18" charset="0"/>
                <a:ea typeface="Calibri" panose="020F0502020204030204" pitchFamily="34" charset="0"/>
              </a:rPr>
              <a:t> and 3828 images of faces </a:t>
            </a:r>
            <a:r>
              <a:rPr lang="en-US" sz="1800" dirty="0" err="1">
                <a:solidFill>
                  <a:srgbClr val="FFFFFF"/>
                </a:solidFill>
                <a:effectLst/>
                <a:latin typeface="Times New Roman" panose="02020603050405020304" pitchFamily="18" charset="0"/>
                <a:ea typeface="Calibri" panose="020F0502020204030204" pitchFamily="34" charset="0"/>
              </a:rPr>
              <a:t>without_mask</a:t>
            </a:r>
            <a:r>
              <a:rPr lang="en-US" sz="1800" dirty="0">
                <a:solidFill>
                  <a:srgbClr val="FFFFFF"/>
                </a:solidFill>
                <a:effectLst/>
                <a:latin typeface="Times New Roman" panose="02020603050405020304" pitchFamily="18" charset="0"/>
                <a:ea typeface="Calibri" panose="020F0502020204030204" pitchFamily="34" charset="0"/>
              </a:rPr>
              <a:t>. </a:t>
            </a:r>
            <a:endParaRPr lang="en-US" sz="1800" dirty="0">
              <a:solidFill>
                <a:srgbClr val="FFFFFF"/>
              </a:solidFill>
            </a:endParaRPr>
          </a:p>
        </p:txBody>
      </p:sp>
      <p:pic>
        <p:nvPicPr>
          <p:cNvPr id="7" name="Picture 6" descr="An abstract connection in pale grey background">
            <a:extLst>
              <a:ext uri="{FF2B5EF4-FFF2-40B4-BE49-F238E27FC236}">
                <a16:creationId xmlns:a16="http://schemas.microsoft.com/office/drawing/2014/main" id="{190FDAD1-2C69-48D9-A0B3-58F155FD7EFA}"/>
              </a:ext>
              <a:ext uri="{C183D7F6-B498-43B3-948B-1728B52AA6E4}">
                <adec:decorative xmlns:adec="http://schemas.microsoft.com/office/drawing/2017/decorative" val="1"/>
              </a:ext>
            </a:extLst>
          </p:cNvPr>
          <p:cNvPicPr>
            <a:picLocks noChangeAspect="1"/>
          </p:cNvPicPr>
          <p:nvPr/>
        </p:nvPicPr>
        <p:blipFill rotWithShape="1">
          <a:blip r:embed="rId3"/>
          <a:srcRect r="38175"/>
          <a:stretch/>
        </p:blipFill>
        <p:spPr>
          <a:xfrm>
            <a:off x="4654296" y="10"/>
            <a:ext cx="7537703" cy="6857990"/>
          </a:xfrm>
          <a:prstGeom prst="rect">
            <a:avLst/>
          </a:prstGeom>
        </p:spPr>
      </p:pic>
    </p:spTree>
    <p:extLst>
      <p:ext uri="{BB962C8B-B14F-4D97-AF65-F5344CB8AC3E}">
        <p14:creationId xmlns:p14="http://schemas.microsoft.com/office/powerpoint/2010/main" val="561429991"/>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85000"/>
            <a:lumOff val="1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102542" y="790206"/>
            <a:ext cx="4242569" cy="1127238"/>
          </a:xfrm>
        </p:spPr>
        <p:txBody>
          <a:bodyPr>
            <a:normAutofit fontScale="90000"/>
          </a:bodyPr>
          <a:lstStyle/>
          <a:p>
            <a:r>
              <a:rPr lang="en-US" sz="31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Exploratory Data Analysis</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E957131-C832-4DCC-B552-582EFF52EABA}"/>
              </a:ext>
            </a:extLst>
          </p:cNvPr>
          <p:cNvSpPr>
            <a:spLocks noGrp="1"/>
          </p:cNvSpPr>
          <p:nvPr>
            <p:ph idx="1"/>
          </p:nvPr>
        </p:nvSpPr>
        <p:spPr>
          <a:xfrm>
            <a:off x="366375" y="2121352"/>
            <a:ext cx="6015953" cy="3642139"/>
          </a:xfrm>
        </p:spPr>
        <p:txBody>
          <a:bodyPr>
            <a:normAutofit/>
          </a:bodyPr>
          <a:lstStyle/>
          <a:p>
            <a:pPr marL="0" indent="0">
              <a:lnSpc>
                <a:spcPct val="100000"/>
              </a:lnSpc>
              <a:buNone/>
            </a:pPr>
            <a:r>
              <a:rPr lang="en-US" sz="2000" dirty="0">
                <a:solidFill>
                  <a:schemeClr val="bg1"/>
                </a:solidFill>
                <a:effectLst/>
                <a:latin typeface="Times New Roman" panose="02020603050405020304" pitchFamily="18" charset="0"/>
                <a:ea typeface="Calibri" panose="020F0502020204030204" pitchFamily="34" charset="0"/>
              </a:rPr>
              <a:t> </a:t>
            </a:r>
            <a:endParaRPr lang="en-US" sz="2000" dirty="0">
              <a:solidFill>
                <a:schemeClr val="bg1"/>
              </a:solidFill>
            </a:endParaRPr>
          </a:p>
        </p:txBody>
      </p:sp>
      <p:pic>
        <p:nvPicPr>
          <p:cNvPr id="5" name="Picture 4">
            <a:extLst>
              <a:ext uri="{FF2B5EF4-FFF2-40B4-BE49-F238E27FC236}">
                <a16:creationId xmlns:a16="http://schemas.microsoft.com/office/drawing/2014/main" id="{2B9E0384-5399-4141-A25D-78FDA0DA62DD}"/>
              </a:ext>
            </a:extLst>
          </p:cNvPr>
          <p:cNvPicPr>
            <a:picLocks noChangeAspect="1"/>
          </p:cNvPicPr>
          <p:nvPr/>
        </p:nvPicPr>
        <p:blipFill>
          <a:blip r:embed="rId2"/>
          <a:stretch>
            <a:fillRect/>
          </a:stretch>
        </p:blipFill>
        <p:spPr>
          <a:xfrm>
            <a:off x="942205" y="3248590"/>
            <a:ext cx="4563245" cy="3101814"/>
          </a:xfrm>
          <a:prstGeom prst="rect">
            <a:avLst/>
          </a:prstGeom>
        </p:spPr>
      </p:pic>
      <p:sp>
        <p:nvSpPr>
          <p:cNvPr id="7" name="TextBox 6">
            <a:extLst>
              <a:ext uri="{FF2B5EF4-FFF2-40B4-BE49-F238E27FC236}">
                <a16:creationId xmlns:a16="http://schemas.microsoft.com/office/drawing/2014/main" id="{8C875840-FB30-4756-A38E-A4F236B7AABC}"/>
              </a:ext>
            </a:extLst>
          </p:cNvPr>
          <p:cNvSpPr txBox="1"/>
          <p:nvPr/>
        </p:nvSpPr>
        <p:spPr>
          <a:xfrm>
            <a:off x="840509" y="2121352"/>
            <a:ext cx="6096000" cy="923330"/>
          </a:xfrm>
          <a:prstGeom prst="rect">
            <a:avLst/>
          </a:prstGeom>
          <a:noFill/>
        </p:spPr>
        <p:txBody>
          <a:bodyPr wrap="square">
            <a:spAutoFit/>
          </a:bodyPr>
          <a:lstStyle/>
          <a:p>
            <a:r>
              <a:rPr lang="en-US" sz="1800" dirty="0">
                <a:solidFill>
                  <a:schemeClr val="bg1"/>
                </a:solidFill>
                <a:effectLst/>
                <a:latin typeface="Times New Roman" panose="02020603050405020304" pitchFamily="18" charset="0"/>
                <a:ea typeface="Calibri" panose="020F0502020204030204" pitchFamily="34" charset="0"/>
              </a:rPr>
              <a:t>The image dimensions were 350 * 525, and the number of channels were 3.  The below picture was  randomly selected image from the data set. </a:t>
            </a:r>
            <a:endParaRPr lang="en-US" dirty="0">
              <a:solidFill>
                <a:schemeClr val="bg1"/>
              </a:solidFill>
            </a:endParaRPr>
          </a:p>
        </p:txBody>
      </p:sp>
      <p:pic>
        <p:nvPicPr>
          <p:cNvPr id="10" name="Picture 9" descr="An abstract connection in pale grey background">
            <a:extLst>
              <a:ext uri="{FF2B5EF4-FFF2-40B4-BE49-F238E27FC236}">
                <a16:creationId xmlns:a16="http://schemas.microsoft.com/office/drawing/2014/main" id="{434CDA57-67B3-48FC-965F-88CDDA21331C}"/>
              </a:ext>
              <a:ext uri="{C183D7F6-B498-43B3-948B-1728B52AA6E4}">
                <adec:decorative xmlns:adec="http://schemas.microsoft.com/office/drawing/2017/decorative" val="1"/>
              </a:ext>
            </a:extLst>
          </p:cNvPr>
          <p:cNvPicPr>
            <a:picLocks noChangeAspect="1"/>
          </p:cNvPicPr>
          <p:nvPr/>
        </p:nvPicPr>
        <p:blipFill rotWithShape="1">
          <a:blip r:embed="rId3"/>
          <a:srcRect r="38175"/>
          <a:stretch/>
        </p:blipFill>
        <p:spPr>
          <a:xfrm>
            <a:off x="6493164" y="10"/>
            <a:ext cx="5698835" cy="6857990"/>
          </a:xfrm>
          <a:prstGeom prst="rect">
            <a:avLst/>
          </a:prstGeom>
        </p:spPr>
      </p:pic>
    </p:spTree>
    <p:extLst>
      <p:ext uri="{BB962C8B-B14F-4D97-AF65-F5344CB8AC3E}">
        <p14:creationId xmlns:p14="http://schemas.microsoft.com/office/powerpoint/2010/main" val="1128613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717357" y="883278"/>
            <a:ext cx="3873693" cy="421647"/>
          </a:xfrm>
        </p:spPr>
        <p:txBody>
          <a:bodyPr>
            <a:normAutofit fontScale="90000"/>
          </a:bodyPr>
          <a:lstStyle/>
          <a:p>
            <a:r>
              <a:rPr lang="en-US" sz="3200"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Data Preprocessing</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3600" dirty="0">
              <a:solidFill>
                <a:srgbClr val="FFFFFF"/>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BE957131-C832-4DCC-B552-582EFF52EABA}"/>
              </a:ext>
            </a:extLst>
          </p:cNvPr>
          <p:cNvSpPr>
            <a:spLocks noGrp="1"/>
          </p:cNvSpPr>
          <p:nvPr>
            <p:ph idx="1"/>
          </p:nvPr>
        </p:nvSpPr>
        <p:spPr>
          <a:xfrm>
            <a:off x="366375" y="956296"/>
            <a:ext cx="6015953" cy="4022104"/>
          </a:xfrm>
        </p:spPr>
        <p:txBody>
          <a:bodyPr>
            <a:normAutofit fontScale="85000" lnSpcReduction="10000"/>
          </a:bodyPr>
          <a:lstStyle/>
          <a:p>
            <a:pPr marL="201168" lvl="1" indent="0">
              <a:buNone/>
            </a:pPr>
            <a:r>
              <a:rPr lang="en-US" sz="1900" dirty="0">
                <a:solidFill>
                  <a:schemeClr val="bg1"/>
                </a:solidFill>
                <a:latin typeface="Times New Roman" panose="02020603050405020304" pitchFamily="18" charset="0"/>
                <a:cs typeface="Times New Roman" panose="02020603050405020304" pitchFamily="18" charset="0"/>
              </a:rPr>
              <a:t>Normalizing Image Inputs</a:t>
            </a:r>
          </a:p>
          <a:p>
            <a:pPr lvl="1">
              <a:buFont typeface="Arial" panose="020B0604020202020204" pitchFamily="34" charset="0"/>
              <a:buChar char="•"/>
            </a:pPr>
            <a:r>
              <a:rPr lang="en-US" sz="1900" dirty="0">
                <a:solidFill>
                  <a:schemeClr val="bg1"/>
                </a:solidFill>
                <a:latin typeface="Times New Roman" panose="02020603050405020304" pitchFamily="18" charset="0"/>
              </a:rPr>
              <a:t>Data normalization is an important step which ensures that each input parameter (pixel, in this case) has a similar data distribution. This makes convergence faster while training the network </a:t>
            </a:r>
          </a:p>
          <a:p>
            <a:pPr lvl="1">
              <a:buFont typeface="Arial" panose="020B0604020202020204" pitchFamily="34" charset="0"/>
              <a:buChar char="•"/>
            </a:pPr>
            <a:r>
              <a:rPr lang="en-US" sz="1900" dirty="0">
                <a:solidFill>
                  <a:schemeClr val="bg1"/>
                </a:solidFill>
                <a:latin typeface="Times New Roman" panose="02020603050405020304" pitchFamily="18" charset="0"/>
              </a:rPr>
              <a:t>Data normalization is done by subtracting the mean from each pixel and then dividing the result by the standard deviation </a:t>
            </a:r>
          </a:p>
          <a:p>
            <a:pPr lvl="1">
              <a:buFont typeface="Arial" panose="020B0604020202020204" pitchFamily="34" charset="0"/>
              <a:buChar char="•"/>
            </a:pPr>
            <a:r>
              <a:rPr lang="en-US" sz="1900" dirty="0">
                <a:solidFill>
                  <a:schemeClr val="bg1"/>
                </a:solidFill>
                <a:latin typeface="Times New Roman" panose="02020603050405020304" pitchFamily="18" charset="0"/>
              </a:rPr>
              <a:t> For image inputs we need the pixel numbers to be positive, so we might choose to scale the normalized data in the range [0,1] </a:t>
            </a:r>
          </a:p>
          <a:p>
            <a:pPr lvl="1">
              <a:buFont typeface="Arial" panose="020B0604020202020204" pitchFamily="34" charset="0"/>
              <a:buChar char="•"/>
            </a:pPr>
            <a:r>
              <a:rPr lang="en-US" sz="1900" dirty="0">
                <a:solidFill>
                  <a:schemeClr val="bg1"/>
                </a:solidFill>
                <a:latin typeface="Times New Roman" panose="02020603050405020304" pitchFamily="18" charset="0"/>
                <a:ea typeface="Calibri" panose="020F0502020204030204" pitchFamily="34" charset="0"/>
              </a:rPr>
              <a:t>I</a:t>
            </a:r>
            <a:r>
              <a:rPr lang="en-US" sz="1900" dirty="0">
                <a:solidFill>
                  <a:schemeClr val="bg1"/>
                </a:solidFill>
                <a:effectLst/>
                <a:latin typeface="Times New Roman" panose="02020603050405020304" pitchFamily="18" charset="0"/>
                <a:ea typeface="Calibri" panose="020F0502020204030204" pitchFamily="34" charset="0"/>
              </a:rPr>
              <a:t>mages needed to be scaled to size of 224 * 224 before modeling.</a:t>
            </a:r>
          </a:p>
          <a:p>
            <a:pPr lvl="1">
              <a:buFont typeface="Arial" panose="020B0604020202020204" pitchFamily="34" charset="0"/>
              <a:buChar char="•"/>
            </a:pPr>
            <a:r>
              <a:rPr lang="en-US" sz="1900" dirty="0">
                <a:solidFill>
                  <a:schemeClr val="bg1"/>
                </a:solidFill>
                <a:latin typeface="Times New Roman" panose="02020603050405020304" pitchFamily="18" charset="0"/>
              </a:rPr>
              <a:t>When splitting the data into training, validation and testing sets, the normalization statistics (mean and standard deviation) should come from the training Data</a:t>
            </a:r>
          </a:p>
          <a:p>
            <a:pPr lvl="1">
              <a:buFont typeface="Arial" panose="020B0604020202020204" pitchFamily="34" charset="0"/>
              <a:buChar char="•"/>
            </a:pPr>
            <a:r>
              <a:rPr lang="en-US" sz="1900" dirty="0">
                <a:solidFill>
                  <a:schemeClr val="bg1"/>
                </a:solidFill>
                <a:latin typeface="Times New Roman" panose="02020603050405020304" pitchFamily="18" charset="0"/>
                <a:ea typeface="Calibri" panose="020F0502020204030204" pitchFamily="34" charset="0"/>
              </a:rPr>
              <a:t>The </a:t>
            </a:r>
            <a:r>
              <a:rPr lang="en-US" sz="1900" dirty="0">
                <a:solidFill>
                  <a:schemeClr val="bg1"/>
                </a:solidFill>
                <a:effectLst/>
                <a:latin typeface="Times New Roman" panose="02020603050405020304" pitchFamily="18" charset="0"/>
                <a:ea typeface="Calibri" panose="020F0502020204030204" pitchFamily="34" charset="0"/>
              </a:rPr>
              <a:t> shape of  final tensor was (3,224,224)</a:t>
            </a:r>
          </a:p>
          <a:p>
            <a:pPr lvl="1">
              <a:buFont typeface="Arial" panose="020B0604020202020204" pitchFamily="34" charset="0"/>
              <a:buChar char="•"/>
            </a:pPr>
            <a:r>
              <a:rPr lang="en-US" sz="1900" dirty="0">
                <a:solidFill>
                  <a:schemeClr val="bg1"/>
                </a:solidFill>
                <a:effectLst/>
                <a:latin typeface="Times New Roman" panose="02020603050405020304" pitchFamily="18" charset="0"/>
                <a:ea typeface="Calibri" panose="020F0502020204030204" pitchFamily="34" charset="0"/>
              </a:rPr>
              <a:t>The batch_size argument was set as 4 in Dataloader, as 4 images were passed at every iteration of training the network.</a:t>
            </a:r>
          </a:p>
          <a:p>
            <a:pPr lvl="1">
              <a:buFont typeface="Arial" panose="020B0604020202020204" pitchFamily="34" charset="0"/>
              <a:buChar char="•"/>
            </a:pPr>
            <a:endParaRPr lang="en-US" sz="1800" dirty="0">
              <a:solidFill>
                <a:schemeClr val="bg1"/>
              </a:solidFill>
            </a:endParaRPr>
          </a:p>
        </p:txBody>
      </p:sp>
      <p:pic>
        <p:nvPicPr>
          <p:cNvPr id="9" name="Picture 8" descr="Graphical user interface, application&#10;&#10;Description automatically generated">
            <a:extLst>
              <a:ext uri="{FF2B5EF4-FFF2-40B4-BE49-F238E27FC236}">
                <a16:creationId xmlns:a16="http://schemas.microsoft.com/office/drawing/2014/main" id="{92B1D807-3568-481B-862C-03B1FC073F08}"/>
              </a:ext>
            </a:extLst>
          </p:cNvPr>
          <p:cNvPicPr>
            <a:picLocks noChangeAspect="1"/>
          </p:cNvPicPr>
          <p:nvPr/>
        </p:nvPicPr>
        <p:blipFill>
          <a:blip r:embed="rId2"/>
          <a:stretch>
            <a:fillRect/>
          </a:stretch>
        </p:blipFill>
        <p:spPr>
          <a:xfrm>
            <a:off x="120133" y="5076994"/>
            <a:ext cx="6908740" cy="1795455"/>
          </a:xfrm>
          <a:prstGeom prst="rect">
            <a:avLst/>
          </a:prstGeom>
        </p:spPr>
      </p:pic>
      <p:pic>
        <p:nvPicPr>
          <p:cNvPr id="10" name="Picture 9" descr="An abstract connection in pale grey background">
            <a:extLst>
              <a:ext uri="{FF2B5EF4-FFF2-40B4-BE49-F238E27FC236}">
                <a16:creationId xmlns:a16="http://schemas.microsoft.com/office/drawing/2014/main" id="{60C01004-E41A-40E0-B2DB-8D6447C624CA}"/>
              </a:ext>
              <a:ext uri="{C183D7F6-B498-43B3-948B-1728B52AA6E4}">
                <adec:decorative xmlns:adec="http://schemas.microsoft.com/office/drawing/2017/decorative" val="1"/>
              </a:ext>
            </a:extLst>
          </p:cNvPr>
          <p:cNvPicPr>
            <a:picLocks noChangeAspect="1"/>
          </p:cNvPicPr>
          <p:nvPr/>
        </p:nvPicPr>
        <p:blipFill rotWithShape="1">
          <a:blip r:embed="rId3"/>
          <a:srcRect r="38175"/>
          <a:stretch/>
        </p:blipFill>
        <p:spPr>
          <a:xfrm>
            <a:off x="7028873" y="10"/>
            <a:ext cx="5163126" cy="6857990"/>
          </a:xfrm>
          <a:prstGeom prst="rect">
            <a:avLst/>
          </a:prstGeom>
        </p:spPr>
      </p:pic>
    </p:spTree>
    <p:extLst>
      <p:ext uri="{BB962C8B-B14F-4D97-AF65-F5344CB8AC3E}">
        <p14:creationId xmlns:p14="http://schemas.microsoft.com/office/powerpoint/2010/main" val="1829424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24E4FB28-D425-4B2B-83EC-7F2C0FBDF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8" name="Picture 7" descr="An abstract connection in pale grey background">
            <a:extLst>
              <a:ext uri="{FF2B5EF4-FFF2-40B4-BE49-F238E27FC236}">
                <a16:creationId xmlns:a16="http://schemas.microsoft.com/office/drawing/2014/main" id="{122BE638-FE2A-41AD-B975-F5F9CDED2327}"/>
              </a:ext>
              <a:ext uri="{C183D7F6-B498-43B3-948B-1728B52AA6E4}">
                <adec:decorative xmlns:adec="http://schemas.microsoft.com/office/drawing/2017/decorative" val="1"/>
              </a:ext>
            </a:extLst>
          </p:cNvPr>
          <p:cNvPicPr>
            <a:picLocks noChangeAspect="1"/>
          </p:cNvPicPr>
          <p:nvPr/>
        </p:nvPicPr>
        <p:blipFill rotWithShape="1">
          <a:blip r:embed="rId2"/>
          <a:srcRect l="14" r="50628"/>
          <a:stretch/>
        </p:blipFill>
        <p:spPr>
          <a:xfrm>
            <a:off x="20" y="3579"/>
            <a:ext cx="6014565" cy="6854421"/>
          </a:xfrm>
          <a:prstGeom prst="rect">
            <a:avLst/>
          </a:prstGeom>
        </p:spPr>
      </p:pic>
      <p:sp>
        <p:nvSpPr>
          <p:cNvPr id="36" name="Rectangle 35">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4585"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AE422CB-EBC9-4703-870C-8981A495893A}"/>
              </a:ext>
            </a:extLst>
          </p:cNvPr>
          <p:cNvSpPr>
            <a:spLocks noGrp="1"/>
          </p:cNvSpPr>
          <p:nvPr>
            <p:ph type="title"/>
          </p:nvPr>
        </p:nvSpPr>
        <p:spPr>
          <a:xfrm>
            <a:off x="1021543" y="1480782"/>
            <a:ext cx="3971498" cy="3896436"/>
          </a:xfrm>
        </p:spPr>
        <p:txBody>
          <a:bodyPr anchor="ctr">
            <a:normAutofit/>
          </a:bodyPr>
          <a:lstStyle/>
          <a:p>
            <a:pPr algn="ctr"/>
            <a:r>
              <a:rPr lang="en-US">
                <a:solidFill>
                  <a:schemeClr val="tx1"/>
                </a:solidFill>
              </a:rPr>
              <a:t>Modeling</a:t>
            </a:r>
            <a:endParaRPr lang="en-US" dirty="0">
              <a:solidFill>
                <a:schemeClr val="tx1"/>
              </a:solidFill>
            </a:endParaRPr>
          </a:p>
        </p:txBody>
      </p:sp>
      <p:sp>
        <p:nvSpPr>
          <p:cNvPr id="5" name="Content Placeholder 4">
            <a:extLst>
              <a:ext uri="{FF2B5EF4-FFF2-40B4-BE49-F238E27FC236}">
                <a16:creationId xmlns:a16="http://schemas.microsoft.com/office/drawing/2014/main" id="{4A9AE972-3CD7-4E21-81C5-7EC4D2C991F5}"/>
              </a:ext>
            </a:extLst>
          </p:cNvPr>
          <p:cNvSpPr>
            <a:spLocks noGrp="1"/>
          </p:cNvSpPr>
          <p:nvPr>
            <p:ph idx="1"/>
          </p:nvPr>
        </p:nvSpPr>
        <p:spPr>
          <a:xfrm>
            <a:off x="6426200" y="724424"/>
            <a:ext cx="5146964" cy="1889467"/>
          </a:xfrm>
        </p:spPr>
        <p:txBody>
          <a:bodyPr anchor="t">
            <a:normAutofit/>
          </a:bodyPr>
          <a:lstStyle/>
          <a:p>
            <a:r>
              <a:rPr lang="en-US" sz="2000" dirty="0"/>
              <a:t>CNN Model –</a:t>
            </a:r>
          </a:p>
          <a:p>
            <a:r>
              <a:rPr lang="en-US" sz="1600" dirty="0">
                <a:effectLst/>
                <a:latin typeface="Times New Roman" panose="02020603050405020304" pitchFamily="18" charset="0"/>
                <a:ea typeface="Calibri" panose="020F0502020204030204" pitchFamily="34" charset="0"/>
              </a:rPr>
              <a:t>A Convolutional Neural Network (CNN) is a Deep Learning algorithm which can take in an input image, assign importance (learnable weights and biases) to various objects in the image and be able to differentiate one from the other.</a:t>
            </a:r>
            <a:endParaRPr lang="en-US" sz="1600" dirty="0"/>
          </a:p>
        </p:txBody>
      </p:sp>
      <p:pic>
        <p:nvPicPr>
          <p:cNvPr id="25" name="Picture 24" descr="Diagram&#10;&#10;Description automatically generated">
            <a:extLst>
              <a:ext uri="{FF2B5EF4-FFF2-40B4-BE49-F238E27FC236}">
                <a16:creationId xmlns:a16="http://schemas.microsoft.com/office/drawing/2014/main" id="{2487E41F-50B6-41C7-BDDD-EE203021792C}"/>
              </a:ext>
            </a:extLst>
          </p:cNvPr>
          <p:cNvPicPr>
            <a:picLocks noChangeAspect="1"/>
          </p:cNvPicPr>
          <p:nvPr/>
        </p:nvPicPr>
        <p:blipFill>
          <a:blip r:embed="rId3"/>
          <a:stretch>
            <a:fillRect/>
          </a:stretch>
        </p:blipFill>
        <p:spPr>
          <a:xfrm>
            <a:off x="6177417" y="2826327"/>
            <a:ext cx="5824083" cy="3149600"/>
          </a:xfrm>
          <a:prstGeom prst="rect">
            <a:avLst/>
          </a:prstGeom>
        </p:spPr>
      </p:pic>
    </p:spTree>
    <p:extLst>
      <p:ext uri="{BB962C8B-B14F-4D97-AF65-F5344CB8AC3E}">
        <p14:creationId xmlns:p14="http://schemas.microsoft.com/office/powerpoint/2010/main" val="1466057620"/>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3" name="Straight Connector 2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4E4FB28-D425-4B2B-83EC-7F2C0FBDF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8" y="0"/>
            <a:ext cx="12191985"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96EEF187-8434-4B76-BE40-006EEBB263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14585" cy="6858000"/>
          </a:xfrm>
          <a:prstGeom prst="rect">
            <a:avLst/>
          </a:prstGeom>
          <a:solidFill>
            <a:schemeClr val="bg1">
              <a:lumMod val="95000"/>
              <a:lumOff val="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An abstract connection in pale grey background">
            <a:extLst>
              <a:ext uri="{FF2B5EF4-FFF2-40B4-BE49-F238E27FC236}">
                <a16:creationId xmlns:a16="http://schemas.microsoft.com/office/drawing/2014/main" id="{58FA88DB-2C64-4720-A1D9-CD6CA1E42EA8}"/>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l="14" r="50628"/>
          <a:stretch/>
        </p:blipFill>
        <p:spPr>
          <a:xfrm>
            <a:off x="20" y="3579"/>
            <a:ext cx="6014565" cy="6854421"/>
          </a:xfrm>
          <a:prstGeom prst="rect">
            <a:avLst/>
          </a:prstGeom>
        </p:spPr>
      </p:pic>
      <p:sp>
        <p:nvSpPr>
          <p:cNvPr id="2" name="Title 1">
            <a:extLst>
              <a:ext uri="{FF2B5EF4-FFF2-40B4-BE49-F238E27FC236}">
                <a16:creationId xmlns:a16="http://schemas.microsoft.com/office/drawing/2014/main" id="{CE34AA11-C1F5-4BC9-9CCB-987E553EA5EC}"/>
              </a:ext>
            </a:extLst>
          </p:cNvPr>
          <p:cNvSpPr>
            <a:spLocks noGrp="1"/>
          </p:cNvSpPr>
          <p:nvPr>
            <p:ph type="title"/>
          </p:nvPr>
        </p:nvSpPr>
        <p:spPr>
          <a:xfrm>
            <a:off x="1021543" y="1480782"/>
            <a:ext cx="3971498" cy="3896436"/>
          </a:xfrm>
        </p:spPr>
        <p:txBody>
          <a:bodyPr vert="horz" lIns="91440" tIns="45720" rIns="91440" bIns="45720" rtlCol="0" anchor="ctr">
            <a:normAutofit/>
          </a:bodyPr>
          <a:lstStyle/>
          <a:p>
            <a:pPr algn="ctr"/>
            <a:r>
              <a:rPr lang="en-US" sz="4800" dirty="0">
                <a:solidFill>
                  <a:schemeClr val="tx1"/>
                </a:solidFill>
                <a:effectLst/>
              </a:rPr>
              <a:t>‘Net’ class for the CNN model</a:t>
            </a:r>
            <a:endParaRPr lang="en-US" sz="4800" dirty="0">
              <a:solidFill>
                <a:schemeClr val="tx1"/>
              </a:solidFill>
            </a:endParaRPr>
          </a:p>
        </p:txBody>
      </p:sp>
      <p:sp>
        <p:nvSpPr>
          <p:cNvPr id="4" name="Text Placeholder 3">
            <a:extLst>
              <a:ext uri="{FF2B5EF4-FFF2-40B4-BE49-F238E27FC236}">
                <a16:creationId xmlns:a16="http://schemas.microsoft.com/office/drawing/2014/main" id="{ABCDCC37-91B2-4D98-8500-0553592843FF}"/>
              </a:ext>
            </a:extLst>
          </p:cNvPr>
          <p:cNvSpPr>
            <a:spLocks noGrp="1"/>
          </p:cNvSpPr>
          <p:nvPr>
            <p:ph type="body" sz="half" idx="2"/>
          </p:nvPr>
        </p:nvSpPr>
        <p:spPr>
          <a:xfrm>
            <a:off x="6883401" y="3676052"/>
            <a:ext cx="4516920" cy="2375756"/>
          </a:xfrm>
        </p:spPr>
        <p:txBody>
          <a:bodyPr vert="horz" lIns="0" tIns="45720" rIns="0" bIns="45720" rtlCol="0" anchor="t">
            <a:normAutofit/>
          </a:bodyPr>
          <a:lstStyle/>
          <a:p>
            <a:pPr>
              <a:lnSpc>
                <a:spcPct val="100000"/>
              </a:lnSpc>
            </a:pPr>
            <a:r>
              <a:rPr lang="en-US" sz="2000" dirty="0">
                <a:solidFill>
                  <a:schemeClr val="tx1">
                    <a:lumMod val="75000"/>
                    <a:lumOff val="25000"/>
                  </a:schemeClr>
                </a:solidFill>
              </a:rPr>
              <a:t> The proposed CNN model </a:t>
            </a:r>
          </a:p>
          <a:p>
            <a:pPr marL="342900" indent="-342900">
              <a:lnSpc>
                <a:spcPct val="100000"/>
              </a:lnSpc>
              <a:buFont typeface="Arial" panose="020B0604020202020204" pitchFamily="34" charset="0"/>
              <a:buChar char="•"/>
            </a:pPr>
            <a:r>
              <a:rPr lang="en-US" sz="2000" dirty="0">
                <a:solidFill>
                  <a:schemeClr val="tx1">
                    <a:lumMod val="75000"/>
                    <a:lumOff val="25000"/>
                  </a:schemeClr>
                </a:solidFill>
              </a:rPr>
              <a:t>Three Convolution Layer</a:t>
            </a:r>
          </a:p>
          <a:p>
            <a:pPr marL="342900" indent="-342900">
              <a:lnSpc>
                <a:spcPct val="100000"/>
              </a:lnSpc>
              <a:buFont typeface="Arial" panose="020B0604020202020204" pitchFamily="34" charset="0"/>
              <a:buChar char="•"/>
            </a:pPr>
            <a:r>
              <a:rPr lang="en-US" sz="2000" dirty="0">
                <a:solidFill>
                  <a:schemeClr val="tx1">
                    <a:lumMod val="75000"/>
                    <a:lumOff val="25000"/>
                  </a:schemeClr>
                </a:solidFill>
              </a:rPr>
              <a:t>Maxpooling for dimensionality reduction</a:t>
            </a:r>
          </a:p>
          <a:p>
            <a:pPr marL="342900" indent="-342900">
              <a:lnSpc>
                <a:spcPct val="100000"/>
              </a:lnSpc>
              <a:buFont typeface="Arial" panose="020B0604020202020204" pitchFamily="34" charset="0"/>
              <a:buChar char="•"/>
            </a:pPr>
            <a:r>
              <a:rPr lang="en-US" sz="2000" dirty="0">
                <a:solidFill>
                  <a:schemeClr val="tx1">
                    <a:lumMod val="75000"/>
                    <a:lumOff val="25000"/>
                  </a:schemeClr>
                </a:solidFill>
              </a:rPr>
              <a:t>Fully connect layer with ReLu function</a:t>
            </a:r>
          </a:p>
          <a:p>
            <a:pPr>
              <a:lnSpc>
                <a:spcPct val="100000"/>
              </a:lnSpc>
            </a:pPr>
            <a:endParaRPr lang="en-US" sz="2000" dirty="0">
              <a:solidFill>
                <a:schemeClr val="tx1">
                  <a:lumMod val="75000"/>
                  <a:lumOff val="25000"/>
                </a:schemeClr>
              </a:solidFill>
            </a:endParaRPr>
          </a:p>
          <a:p>
            <a:pPr>
              <a:lnSpc>
                <a:spcPct val="100000"/>
              </a:lnSpc>
            </a:pPr>
            <a:endParaRPr lang="en-US" sz="2000" dirty="0">
              <a:solidFill>
                <a:schemeClr val="tx1">
                  <a:lumMod val="75000"/>
                  <a:lumOff val="25000"/>
                </a:schemeClr>
              </a:solidFill>
            </a:endParaRPr>
          </a:p>
          <a:p>
            <a:pPr>
              <a:lnSpc>
                <a:spcPct val="100000"/>
              </a:lnSpc>
            </a:pPr>
            <a:endParaRPr lang="en-US" sz="2000" dirty="0">
              <a:solidFill>
                <a:schemeClr val="tx1">
                  <a:lumMod val="75000"/>
                  <a:lumOff val="25000"/>
                </a:schemeClr>
              </a:solidFill>
            </a:endParaRPr>
          </a:p>
          <a:p>
            <a:pPr>
              <a:lnSpc>
                <a:spcPct val="100000"/>
              </a:lnSpc>
            </a:pPr>
            <a:endParaRPr lang="en-US" sz="2000" dirty="0">
              <a:solidFill>
                <a:schemeClr val="tx1">
                  <a:lumMod val="75000"/>
                  <a:lumOff val="25000"/>
                </a:schemeClr>
              </a:solidFill>
            </a:endParaRPr>
          </a:p>
        </p:txBody>
      </p:sp>
      <p:pic>
        <p:nvPicPr>
          <p:cNvPr id="15" name="Picture 14" descr="Text, letter&#10;&#10;Description automatically generated">
            <a:extLst>
              <a:ext uri="{FF2B5EF4-FFF2-40B4-BE49-F238E27FC236}">
                <a16:creationId xmlns:a16="http://schemas.microsoft.com/office/drawing/2014/main" id="{9C4A4525-6747-437B-8364-CCF8F5B0F9C7}"/>
              </a:ext>
            </a:extLst>
          </p:cNvPr>
          <p:cNvPicPr>
            <a:picLocks noChangeAspect="1"/>
          </p:cNvPicPr>
          <p:nvPr/>
        </p:nvPicPr>
        <p:blipFill>
          <a:blip r:embed="rId3"/>
          <a:stretch>
            <a:fillRect/>
          </a:stretch>
        </p:blipFill>
        <p:spPr>
          <a:xfrm>
            <a:off x="6177417" y="955820"/>
            <a:ext cx="5610044" cy="2371240"/>
          </a:xfrm>
          <a:prstGeom prst="rect">
            <a:avLst/>
          </a:prstGeom>
        </p:spPr>
      </p:pic>
    </p:spTree>
    <p:extLst>
      <p:ext uri="{BB962C8B-B14F-4D97-AF65-F5344CB8AC3E}">
        <p14:creationId xmlns:p14="http://schemas.microsoft.com/office/powerpoint/2010/main" val="98318093"/>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0EA83511-A501-4EC1-9120-9618F6D84821}"/>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n-US" sz="20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Loss function</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sz="4000" dirty="0"/>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A10ABE72-C26A-411E-9043-80EB89B54C07}"/>
              </a:ext>
            </a:extLst>
          </p:cNvPr>
          <p:cNvSpPr>
            <a:spLocks noGrp="1"/>
          </p:cNvSpPr>
          <p:nvPr>
            <p:ph type="body" sz="half" idx="2"/>
          </p:nvPr>
        </p:nvSpPr>
        <p:spPr>
          <a:xfrm>
            <a:off x="643467" y="2546224"/>
            <a:ext cx="4695150" cy="3854575"/>
          </a:xfrm>
        </p:spPr>
        <p:txBody>
          <a:bodyPr vert="horz" lIns="0" tIns="45720" rIns="0" bIns="45720" rtlCol="0">
            <a:noAutofit/>
          </a:bodyPr>
          <a:lstStyle/>
          <a:p>
            <a:pPr>
              <a:lnSpc>
                <a:spcPct val="100000"/>
              </a:lnSpc>
            </a:pPr>
            <a:r>
              <a:rPr lang="en-US" sz="1600" dirty="0">
                <a:latin typeface="Times New Roman" panose="02020603050405020304" pitchFamily="18" charset="0"/>
                <a:cs typeface="Times New Roman" panose="02020603050405020304" pitchFamily="18" charset="0"/>
              </a:rPr>
              <a:t>Loss ( error between predictions and actual values) </a:t>
            </a: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want to reduce loss at each step</a:t>
            </a: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means predictions are getting better</a:t>
            </a:r>
          </a:p>
          <a:p>
            <a:pPr>
              <a:lnSpc>
                <a:spcPct val="100000"/>
              </a:lnSpc>
            </a:pPr>
            <a:r>
              <a:rPr lang="en-US" sz="1600" dirty="0">
                <a:latin typeface="Times New Roman" panose="02020603050405020304" pitchFamily="18" charset="0"/>
                <a:cs typeface="Times New Roman" panose="02020603050405020304" pitchFamily="18" charset="0"/>
              </a:rPr>
              <a:t>Loss Function </a:t>
            </a: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Categorical Cross Entropy was the loss function used (function used for multiple category problems) to calculate the loss and derivative (to minimize the loss) </a:t>
            </a:r>
          </a:p>
          <a:p>
            <a:pPr marL="285750" indent="-285750">
              <a:lnSpc>
                <a:spcPct val="10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activation used on the output layer of the network is SoftMax (used to get probabilities for each class)</a:t>
            </a:r>
            <a:endParaRPr lang="en-US" sz="16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5" name="Content Placeholder 4" descr="An abstract connection in pale grey background">
            <a:extLst>
              <a:ext uri="{FF2B5EF4-FFF2-40B4-BE49-F238E27FC236}">
                <a16:creationId xmlns:a16="http://schemas.microsoft.com/office/drawing/2014/main" id="{0B55E76A-E0B4-44E5-A6EE-C757F6C748A0}"/>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r="38175"/>
          <a:stretch/>
        </p:blipFill>
        <p:spPr>
          <a:xfrm>
            <a:off x="5652655" y="10"/>
            <a:ext cx="6539344" cy="6857990"/>
          </a:xfrm>
          <a:prstGeom prst="rect">
            <a:avLst/>
          </a:prstGeom>
        </p:spPr>
      </p:pic>
    </p:spTree>
    <p:extLst>
      <p:ext uri="{BB962C8B-B14F-4D97-AF65-F5344CB8AC3E}">
        <p14:creationId xmlns:p14="http://schemas.microsoft.com/office/powerpoint/2010/main" val="373137037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84667644-43F4-43E8-B535-0D0728E56D2C}"/>
              </a:ext>
            </a:extLst>
          </p:cNvPr>
          <p:cNvSpPr>
            <a:spLocks noGrp="1"/>
          </p:cNvSpPr>
          <p:nvPr>
            <p:ph type="title"/>
          </p:nvPr>
        </p:nvSpPr>
        <p:spPr>
          <a:xfrm>
            <a:off x="6214063" y="175262"/>
            <a:ext cx="5977937" cy="1666501"/>
          </a:xfrm>
        </p:spPr>
        <p:txBody>
          <a:bodyPr vert="horz" lIns="91440" tIns="45720" rIns="91440" bIns="45720" rtlCol="0" anchor="b">
            <a:normAutofit/>
          </a:bodyPr>
          <a:lstStyle/>
          <a:p>
            <a:r>
              <a:rPr lang="en-US" sz="4000" dirty="0"/>
              <a:t>Optimizer</a:t>
            </a:r>
          </a:p>
        </p:txBody>
      </p:sp>
      <p:pic>
        <p:nvPicPr>
          <p:cNvPr id="5" name="Content Placeholder 4" descr="An abstract connection in pale grey background">
            <a:extLst>
              <a:ext uri="{FF2B5EF4-FFF2-40B4-BE49-F238E27FC236}">
                <a16:creationId xmlns:a16="http://schemas.microsoft.com/office/drawing/2014/main" id="{478117D4-3FAF-443B-B9A6-0CC765A20A3E}"/>
              </a:ext>
              <a:ext uri="{C183D7F6-B498-43B3-948B-1728B52AA6E4}">
                <adec:decorative xmlns:adec="http://schemas.microsoft.com/office/drawing/2017/decorative" val="1"/>
              </a:ext>
            </a:extLst>
          </p:cNvPr>
          <p:cNvPicPr>
            <a:picLocks noGrp="1" noChangeAspect="1"/>
          </p:cNvPicPr>
          <p:nvPr>
            <p:ph idx="1"/>
          </p:nvPr>
        </p:nvPicPr>
        <p:blipFill rotWithShape="1">
          <a:blip r:embed="rId2"/>
          <a:srcRect l="5910" r="56524"/>
          <a:stretch/>
        </p:blipFill>
        <p:spPr>
          <a:xfrm>
            <a:off x="20" y="-644071"/>
            <a:ext cx="5200828" cy="7502071"/>
          </a:xfrm>
          <a:prstGeom prst="rect">
            <a:avLst/>
          </a:prstGeom>
        </p:spPr>
      </p:pic>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00864" y="2353592"/>
            <a:ext cx="5669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 Placeholder 3">
            <a:extLst>
              <a:ext uri="{FF2B5EF4-FFF2-40B4-BE49-F238E27FC236}">
                <a16:creationId xmlns:a16="http://schemas.microsoft.com/office/drawing/2014/main" id="{B8F9B614-99F8-4ED1-825F-1030A748C580}"/>
              </a:ext>
            </a:extLst>
          </p:cNvPr>
          <p:cNvSpPr>
            <a:spLocks noGrp="1"/>
          </p:cNvSpPr>
          <p:nvPr>
            <p:ph type="body" sz="half" idx="2"/>
          </p:nvPr>
        </p:nvSpPr>
        <p:spPr>
          <a:xfrm>
            <a:off x="5864562" y="2546224"/>
            <a:ext cx="5005582" cy="2736976"/>
          </a:xfrm>
        </p:spPr>
        <p:txBody>
          <a:bodyPr vert="horz" lIns="0" tIns="45720" rIns="0" bIns="45720" rtlCol="0">
            <a:normAutofit/>
          </a:bodyPr>
          <a:lstStyle/>
          <a:p>
            <a:pPr marL="285750" indent="-28575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Optimizers are algorithms or methods used to  change the attributes of neural network such as weights and learning rate in order to reduce the losses [minimize loss and maximize learning] </a:t>
            </a:r>
          </a:p>
          <a:p>
            <a:pPr marL="285750" indent="-285750">
              <a:lnSpc>
                <a:spcPct val="90000"/>
              </a:lnSpc>
              <a:buFont typeface="Arial" panose="020B0604020202020204" pitchFamily="34" charset="0"/>
              <a:buChar char="•"/>
            </a:pPr>
            <a:r>
              <a:rPr lang="en-US" dirty="0">
                <a:effectLst/>
                <a:latin typeface="Times New Roman" panose="02020603050405020304" pitchFamily="18" charset="0"/>
                <a:cs typeface="Times New Roman" panose="02020603050405020304" pitchFamily="18" charset="0"/>
              </a:rPr>
              <a:t>Stochastic Gradient Descent (SGD) was used in implementing gradient descent </a:t>
            </a:r>
            <a:endParaRPr lang="en-US" dirty="0">
              <a:latin typeface="Times New Roman" panose="02020603050405020304" pitchFamily="18" charset="0"/>
              <a:cs typeface="Times New Roman" panose="02020603050405020304" pitchFamily="18" charset="0"/>
            </a:endParaRPr>
          </a:p>
          <a:p>
            <a:pPr marL="285750" indent="-285750">
              <a:lnSpc>
                <a:spcPct val="9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was not necessary to modify the default settings on the </a:t>
            </a:r>
            <a:r>
              <a:rPr lang="en-US" dirty="0" err="1">
                <a:latin typeface="Times New Roman" panose="02020603050405020304" pitchFamily="18" charset="0"/>
                <a:cs typeface="Times New Roman" panose="02020603050405020304" pitchFamily="18" charset="0"/>
              </a:rPr>
              <a:t>lr</a:t>
            </a:r>
            <a:r>
              <a:rPr lang="en-US" dirty="0">
                <a:latin typeface="Times New Roman" panose="02020603050405020304" pitchFamily="18" charset="0"/>
                <a:cs typeface="Times New Roman" panose="02020603050405020304" pitchFamily="18" charset="0"/>
              </a:rPr>
              <a:t> (learning rate=0.001)</a:t>
            </a:r>
          </a:p>
          <a:p>
            <a:pPr>
              <a:lnSpc>
                <a:spcPct val="90000"/>
              </a:lnSpc>
            </a:pPr>
            <a:endParaRPr lang="en-US" sz="1500" dirty="0"/>
          </a:p>
          <a:p>
            <a:pPr>
              <a:lnSpc>
                <a:spcPct val="90000"/>
              </a:lnSpc>
            </a:pPr>
            <a:endParaRPr lang="en-US" sz="1500" dirty="0"/>
          </a:p>
        </p:txBody>
      </p:sp>
    </p:spTree>
    <p:extLst>
      <p:ext uri="{BB962C8B-B14F-4D97-AF65-F5344CB8AC3E}">
        <p14:creationId xmlns:p14="http://schemas.microsoft.com/office/powerpoint/2010/main" val="2329298115"/>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A26AAF5-6CFC-4C52-B7DF-08410EDE67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E5ECA37-C458-4BA2-A090-D7A19E07B434}">
  <ds:schemaRefs>
    <ds:schemaRef ds:uri="http://schemas.microsoft.com/sharepoint/v3/contenttype/forms"/>
  </ds:schemaRefs>
</ds:datastoreItem>
</file>

<file path=customXml/itemProps3.xml><?xml version="1.0" encoding="utf-8"?>
<ds:datastoreItem xmlns:ds="http://schemas.openxmlformats.org/officeDocument/2006/customXml" ds:itemID="{84F503EC-3FFF-4193-A86F-39150E2BAC7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{E2BD5BEB-5DF8-4197-90EB-765599B8C409}tf11429527_win32</Template>
  <TotalTime>4607</TotalTime>
  <Words>832</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Bookman Old Style</vt:lpstr>
      <vt:lpstr>Calibri</vt:lpstr>
      <vt:lpstr>Franklin Gothic Book</vt:lpstr>
      <vt:lpstr>Times New Roman</vt:lpstr>
      <vt:lpstr>1_RetrospectVTI</vt:lpstr>
      <vt:lpstr>Face Mask Deduction with Deep Learning</vt:lpstr>
      <vt:lpstr>Overview</vt:lpstr>
      <vt:lpstr>Image Dataset</vt:lpstr>
      <vt:lpstr>Exploratory Data Analysis </vt:lpstr>
      <vt:lpstr>Data Preprocessing </vt:lpstr>
      <vt:lpstr>Modeling</vt:lpstr>
      <vt:lpstr>‘Net’ class for the CNN model</vt:lpstr>
      <vt:lpstr>Loss function </vt:lpstr>
      <vt:lpstr>Optimizer</vt:lpstr>
      <vt:lpstr>Training and Testing </vt:lpstr>
      <vt:lpstr>Transfer Learning</vt:lpstr>
      <vt:lpstr>Modeling Results</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Deduction with Deep Learning</dc:title>
  <dc:creator>Krishnamoorthy, Gayathri</dc:creator>
  <cp:lastModifiedBy>Gayathri Krishnamoorthy</cp:lastModifiedBy>
  <cp:revision>26</cp:revision>
  <dcterms:created xsi:type="dcterms:W3CDTF">2021-12-03T22:48:58Z</dcterms:created>
  <dcterms:modified xsi:type="dcterms:W3CDTF">2022-01-26T19:50:50Z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