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95" r:id="rId3"/>
    <p:sldId id="296" r:id="rId4"/>
    <p:sldId id="291" r:id="rId5"/>
    <p:sldId id="297" r:id="rId6"/>
    <p:sldId id="29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ivyanka\Transit%20Intelligence\BMTC\Schedule%20sbs1k%20(20th%20Sep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ivyanka\Transit%20Intelligence\BMTC\Indicators%20for%20performance%20evaluation%20wo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Dutch801 Rm BT" panose="02020603060505020304" pitchFamily="18" charset="0"/>
                <a:ea typeface="+mn-ea"/>
                <a:cs typeface="+mn-cs"/>
              </a:defRPr>
            </a:pPr>
            <a:r>
              <a:rPr lang="en-IN" sz="1400"/>
              <a:t>Scheduled vs Actual trip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utch801 Rm BT" panose="0202060306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'Planned vs actual trips'!$AL$5</c:f>
              <c:strCache>
                <c:ptCount val="1"/>
                <c:pt idx="0">
                  <c:v>Scheduled trips</c:v>
                </c:pt>
              </c:strCache>
            </c:strRef>
          </c:tx>
          <c:spPr>
            <a:solidFill>
              <a:srgbClr val="6ED100"/>
            </a:solidFill>
            <a:ln>
              <a:noFill/>
            </a:ln>
            <a:effectLst/>
          </c:spPr>
          <c:invertIfNegative val="0"/>
          <c:cat>
            <c:strRef>
              <c:f>'Planned vs actual trips'!$AK$6:$AK$14</c:f>
              <c:strCache>
                <c:ptCount val="9"/>
                <c:pt idx="0">
                  <c:v>05:00 to 06:59</c:v>
                </c:pt>
                <c:pt idx="1">
                  <c:v>07:00 to 08:59</c:v>
                </c:pt>
                <c:pt idx="2">
                  <c:v>09:00 to 10:59</c:v>
                </c:pt>
                <c:pt idx="3">
                  <c:v>11:00 to 12:59</c:v>
                </c:pt>
                <c:pt idx="4">
                  <c:v>13:00 to 14:59</c:v>
                </c:pt>
                <c:pt idx="5">
                  <c:v>15:00 to 16:59</c:v>
                </c:pt>
                <c:pt idx="6">
                  <c:v>17:00 to 18:59</c:v>
                </c:pt>
                <c:pt idx="7">
                  <c:v>19:00 to 20:59</c:v>
                </c:pt>
                <c:pt idx="8">
                  <c:v>21:00 to 22:59</c:v>
                </c:pt>
              </c:strCache>
            </c:strRef>
          </c:cat>
          <c:val>
            <c:numRef>
              <c:f>'Planned vs actual trips'!$AL$6:$AL$14</c:f>
              <c:numCache>
                <c:formatCode>General</c:formatCode>
                <c:ptCount val="9"/>
                <c:pt idx="0">
                  <c:v>8</c:v>
                </c:pt>
                <c:pt idx="1">
                  <c:v>18</c:v>
                </c:pt>
                <c:pt idx="2">
                  <c:v>14</c:v>
                </c:pt>
                <c:pt idx="3">
                  <c:v>12</c:v>
                </c:pt>
                <c:pt idx="4">
                  <c:v>11</c:v>
                </c:pt>
                <c:pt idx="5">
                  <c:v>20</c:v>
                </c:pt>
                <c:pt idx="6">
                  <c:v>19</c:v>
                </c:pt>
                <c:pt idx="7">
                  <c:v>8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F-4AE1-B18A-27D76B9ED82E}"/>
            </c:ext>
          </c:extLst>
        </c:ser>
        <c:ser>
          <c:idx val="1"/>
          <c:order val="1"/>
          <c:tx>
            <c:strRef>
              <c:f>'Planned vs actual trips'!$AM$5</c:f>
              <c:strCache>
                <c:ptCount val="1"/>
                <c:pt idx="0">
                  <c:v>Actual Trips</c:v>
                </c:pt>
              </c:strCache>
            </c:strRef>
          </c:tx>
          <c:spPr>
            <a:solidFill>
              <a:srgbClr val="4F9600"/>
            </a:solidFill>
            <a:ln>
              <a:noFill/>
            </a:ln>
            <a:effectLst/>
          </c:spPr>
          <c:invertIfNegative val="0"/>
          <c:cat>
            <c:strRef>
              <c:f>'Planned vs actual trips'!$AK$6:$AK$14</c:f>
              <c:strCache>
                <c:ptCount val="9"/>
                <c:pt idx="0">
                  <c:v>05:00 to 06:59</c:v>
                </c:pt>
                <c:pt idx="1">
                  <c:v>07:00 to 08:59</c:v>
                </c:pt>
                <c:pt idx="2">
                  <c:v>09:00 to 10:59</c:v>
                </c:pt>
                <c:pt idx="3">
                  <c:v>11:00 to 12:59</c:v>
                </c:pt>
                <c:pt idx="4">
                  <c:v>13:00 to 14:59</c:v>
                </c:pt>
                <c:pt idx="5">
                  <c:v>15:00 to 16:59</c:v>
                </c:pt>
                <c:pt idx="6">
                  <c:v>17:00 to 18:59</c:v>
                </c:pt>
                <c:pt idx="7">
                  <c:v>19:00 to 20:59</c:v>
                </c:pt>
                <c:pt idx="8">
                  <c:v>21:00 to 22:59</c:v>
                </c:pt>
              </c:strCache>
            </c:strRef>
          </c:cat>
          <c:val>
            <c:numRef>
              <c:f>'Planned vs actual trips'!$AM$6:$AM$14</c:f>
              <c:numCache>
                <c:formatCode>General</c:formatCode>
                <c:ptCount val="9"/>
                <c:pt idx="0">
                  <c:v>2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  <c:pt idx="5">
                  <c:v>15</c:v>
                </c:pt>
                <c:pt idx="6">
                  <c:v>9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F-4AE1-B18A-27D76B9ED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8"/>
        <c:axId val="770503248"/>
        <c:axId val="770495048"/>
      </c:barChart>
      <c:catAx>
        <c:axId val="77050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utch801 Rm BT" panose="02020603060505020304" pitchFamily="18" charset="0"/>
                    <a:ea typeface="+mn-ea"/>
                    <a:cs typeface="+mn-cs"/>
                  </a:defRPr>
                </a:pPr>
                <a:r>
                  <a:rPr lang="en-IN"/>
                  <a:t>Time duration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utch801 Rm BT" panose="0202060306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utch801 Rm BT" panose="02020603060505020304" pitchFamily="18" charset="0"/>
                <a:ea typeface="+mn-ea"/>
                <a:cs typeface="+mn-cs"/>
              </a:defRPr>
            </a:pPr>
            <a:endParaRPr lang="en-US"/>
          </a:p>
        </c:txPr>
        <c:crossAx val="770495048"/>
        <c:crosses val="autoZero"/>
        <c:auto val="1"/>
        <c:lblAlgn val="ctr"/>
        <c:lblOffset val="100"/>
        <c:noMultiLvlLbl val="0"/>
      </c:catAx>
      <c:valAx>
        <c:axId val="77049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utch801 Rm BT" panose="02020603060505020304" pitchFamily="18" charset="0"/>
                    <a:ea typeface="+mn-ea"/>
                    <a:cs typeface="+mn-cs"/>
                  </a:defRPr>
                </a:pPr>
                <a:r>
                  <a:rPr lang="en-IN"/>
                  <a:t>Number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utch801 Rm BT" panose="0202060306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utch801 Rm BT" panose="02020603060505020304" pitchFamily="18" charset="0"/>
                <a:ea typeface="+mn-ea"/>
                <a:cs typeface="+mn-cs"/>
              </a:defRPr>
            </a:pPr>
            <a:endParaRPr lang="en-US"/>
          </a:p>
        </c:txPr>
        <c:crossAx val="77050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Dutch801 Rm BT" panose="0202060306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Dutch801 Rm BT" panose="0202060306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utch801 Rm BT" panose="0202060306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various!$A$282</c:f>
              <c:strCache>
                <c:ptCount val="1"/>
                <c:pt idx="0">
                  <c:v>Boarding</c:v>
                </c:pt>
              </c:strCache>
            </c:strRef>
          </c:tx>
          <c:spPr>
            <a:solidFill>
              <a:srgbClr val="FCC000"/>
            </a:solidFill>
            <a:ln>
              <a:noFill/>
            </a:ln>
            <a:effectLst/>
          </c:spPr>
          <c:invertIfNegative val="0"/>
          <c:cat>
            <c:numRef>
              <c:f>various!$B$281:$R$281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various!$B$282:$R$282</c:f>
              <c:numCache>
                <c:formatCode>General</c:formatCode>
                <c:ptCount val="17"/>
                <c:pt idx="0">
                  <c:v>139</c:v>
                </c:pt>
                <c:pt idx="1">
                  <c:v>503</c:v>
                </c:pt>
                <c:pt idx="2">
                  <c:v>758</c:v>
                </c:pt>
                <c:pt idx="3">
                  <c:v>644</c:v>
                </c:pt>
                <c:pt idx="4">
                  <c:v>552</c:v>
                </c:pt>
                <c:pt idx="5">
                  <c:v>481</c:v>
                </c:pt>
                <c:pt idx="6">
                  <c:v>389</c:v>
                </c:pt>
                <c:pt idx="7">
                  <c:v>269</c:v>
                </c:pt>
                <c:pt idx="8">
                  <c:v>292</c:v>
                </c:pt>
                <c:pt idx="9">
                  <c:v>333</c:v>
                </c:pt>
                <c:pt idx="10">
                  <c:v>367</c:v>
                </c:pt>
                <c:pt idx="11">
                  <c:v>345</c:v>
                </c:pt>
                <c:pt idx="12">
                  <c:v>310</c:v>
                </c:pt>
                <c:pt idx="13">
                  <c:v>227</c:v>
                </c:pt>
                <c:pt idx="14">
                  <c:v>206</c:v>
                </c:pt>
                <c:pt idx="15">
                  <c:v>131</c:v>
                </c:pt>
                <c:pt idx="1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F-4778-9144-0EEC4A836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7"/>
        <c:axId val="-486288656"/>
        <c:axId val="-486282672"/>
      </c:barChart>
      <c:catAx>
        <c:axId val="-486288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utch801 Rm BT" panose="0202060306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utch801 Rm BT" panose="0202060306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utch801 Rm BT" panose="02020603060505020304" pitchFamily="18" charset="0"/>
                <a:ea typeface="+mn-ea"/>
                <a:cs typeface="+mn-cs"/>
              </a:defRPr>
            </a:pPr>
            <a:endParaRPr lang="en-US"/>
          </a:p>
        </c:txPr>
        <c:crossAx val="-486282672"/>
        <c:crosses val="autoZero"/>
        <c:auto val="1"/>
        <c:lblAlgn val="ctr"/>
        <c:lblOffset val="100"/>
        <c:noMultiLvlLbl val="0"/>
      </c:catAx>
      <c:valAx>
        <c:axId val="-48628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utch801 Rm BT" panose="0202060306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Boadings </a:t>
                </a:r>
              </a:p>
            </c:rich>
          </c:tx>
          <c:layout>
            <c:manualLayout>
              <c:xMode val="edge"/>
              <c:yMode val="edge"/>
              <c:x val="1.2638225931425435E-2"/>
              <c:y val="0.386627661125692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utch801 Rm BT" panose="0202060306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utch801 Rm BT" panose="02020603060505020304" pitchFamily="18" charset="0"/>
                <a:ea typeface="+mn-ea"/>
                <a:cs typeface="+mn-cs"/>
              </a:defRPr>
            </a:pPr>
            <a:endParaRPr lang="en-US"/>
          </a:p>
        </c:txPr>
        <c:crossAx val="-48628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Dutch801 Rm BT" panose="0202060306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6CC2-BC3A-4807-92D1-A601A9299255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B937-1FDE-452C-9DFA-94D59D5CE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% variation in text box </a:t>
            </a:r>
          </a:p>
          <a:p>
            <a:r>
              <a:rPr lang="en-IN" dirty="0"/>
              <a:t>Maybe on top </a:t>
            </a:r>
          </a:p>
          <a:p>
            <a:r>
              <a:rPr lang="en-IN" dirty="0"/>
              <a:t>Why is this difference present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D0048-B193-4FF3-85C8-299F88817D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A7D7-BDD8-4738-AB09-D2B593DCD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13733-159E-4ACC-81B0-33B5C443D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CEE0-B6B3-4154-8F51-D4866D9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58D9-30E1-499C-BEF4-0126D99E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A859-0DAA-4C93-B26A-881AFDFE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564F-3230-4BDE-9252-60F7547C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4EFF0-B778-4751-B150-AEB56A50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19A5-5CFA-4BAF-9B5D-3FB8D9AD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977B-D71A-4188-9A3C-E2F9739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BB64-5CDF-4FA1-809F-24A7158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33D6-1805-4462-A1A8-5187B29C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24FCB-A973-4E07-95DB-20D3EF1E5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E638-D764-47DB-BFB8-16286260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04CB-230B-4654-934D-694B93E2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3534-CE00-4AF6-9282-ECC605FA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3">
            <a:extLst>
              <a:ext uri="{FF2B5EF4-FFF2-40B4-BE49-F238E27FC236}">
                <a16:creationId xmlns:a16="http://schemas.microsoft.com/office/drawing/2014/main" id="{A44C7AA4-FCB1-4A65-ABB7-3E8CC47369EA}"/>
              </a:ext>
            </a:extLst>
          </p:cNvPr>
          <p:cNvSpPr/>
          <p:nvPr userDrawn="1"/>
        </p:nvSpPr>
        <p:spPr>
          <a:xfrm>
            <a:off x="0" y="0"/>
            <a:ext cx="12192000" cy="3581400"/>
          </a:xfrm>
          <a:prstGeom prst="rect">
            <a:avLst/>
          </a:prstGeom>
          <a:solidFill>
            <a:srgbClr val="27303D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C4A04-D3FC-4A72-8FA9-A2C2CBAD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8437"/>
          </a:xfrm>
          <a:prstGeom prst="rect">
            <a:avLst/>
          </a:prstGeo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Dutch801 XBd BT" panose="0202090306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B81FE-47E0-4A5D-A227-1AED5DF97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0242" y="4951153"/>
            <a:ext cx="2231516" cy="1568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ACC8A-C1D4-466B-A735-D1DD5308E131}"/>
              </a:ext>
            </a:extLst>
          </p:cNvPr>
          <p:cNvSpPr txBox="1"/>
          <p:nvPr userDrawn="1"/>
        </p:nvSpPr>
        <p:spPr>
          <a:xfrm>
            <a:off x="1985404" y="4104639"/>
            <a:ext cx="8221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Transit Intelligence </a:t>
            </a:r>
          </a:p>
        </p:txBody>
      </p:sp>
    </p:spTree>
    <p:extLst>
      <p:ext uri="{BB962C8B-B14F-4D97-AF65-F5344CB8AC3E}">
        <p14:creationId xmlns:p14="http://schemas.microsoft.com/office/powerpoint/2010/main" val="317611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;p3">
            <a:extLst>
              <a:ext uri="{FF2B5EF4-FFF2-40B4-BE49-F238E27FC236}">
                <a16:creationId xmlns:a16="http://schemas.microsoft.com/office/drawing/2014/main" id="{6B324653-0E40-4FF5-8D9A-D497510FB592}"/>
              </a:ext>
            </a:extLst>
          </p:cNvPr>
          <p:cNvSpPr/>
          <p:nvPr userDrawn="1"/>
        </p:nvSpPr>
        <p:spPr>
          <a:xfrm>
            <a:off x="0" y="0"/>
            <a:ext cx="12192000" cy="545910"/>
          </a:xfrm>
          <a:prstGeom prst="rect">
            <a:avLst/>
          </a:prstGeom>
          <a:solidFill>
            <a:srgbClr val="27303D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95382F-A0BB-4C7A-9E11-4F28CC1F62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42209" y="707961"/>
            <a:ext cx="5767272" cy="567919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Dutch801 Rm BT" panose="02020603060505020304" pitchFamily="18" charset="0"/>
              </a:defRPr>
            </a:lvl1pPr>
            <a:lvl2pPr>
              <a:defRPr sz="1600">
                <a:latin typeface="Dutch801 Rm BT" panose="02020603060505020304" pitchFamily="18" charset="0"/>
              </a:defRPr>
            </a:lvl2pPr>
            <a:lvl3pPr>
              <a:defRPr sz="1400">
                <a:latin typeface="Dutch801 Rm BT" panose="02020603060505020304" pitchFamily="18" charset="0"/>
              </a:defRPr>
            </a:lvl3pPr>
            <a:lvl4pPr>
              <a:defRPr sz="1400">
                <a:latin typeface="Dutch801 Rm BT" panose="02020603060505020304" pitchFamily="18" charset="0"/>
              </a:defRPr>
            </a:lvl4pPr>
            <a:lvl5pPr>
              <a:defRPr sz="1400">
                <a:latin typeface="Dutch801 Rm BT" panose="0202060306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5F5E35-0E9D-4DB7-8617-F561B697D69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47305" y="707960"/>
            <a:ext cx="5767272" cy="567919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Dutch801 Rm BT" panose="02020603060505020304" pitchFamily="18" charset="0"/>
              </a:defRPr>
            </a:lvl1pPr>
            <a:lvl2pPr>
              <a:defRPr sz="1600">
                <a:latin typeface="Dutch801 Rm BT" panose="02020603060505020304" pitchFamily="18" charset="0"/>
              </a:defRPr>
            </a:lvl2pPr>
            <a:lvl3pPr>
              <a:defRPr sz="1400">
                <a:latin typeface="Dutch801 Rm BT" panose="02020603060505020304" pitchFamily="18" charset="0"/>
              </a:defRPr>
            </a:lvl3pPr>
            <a:lvl4pPr>
              <a:defRPr sz="1400">
                <a:latin typeface="Dutch801 Rm BT" panose="02020603060505020304" pitchFamily="18" charset="0"/>
              </a:defRPr>
            </a:lvl4pPr>
            <a:lvl5pPr>
              <a:defRPr sz="1400">
                <a:latin typeface="Dutch801 Rm BT" panose="0202060306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Google Shape;23;p3">
            <a:extLst>
              <a:ext uri="{FF2B5EF4-FFF2-40B4-BE49-F238E27FC236}">
                <a16:creationId xmlns:a16="http://schemas.microsoft.com/office/drawing/2014/main" id="{88AEB0A2-1F1D-4C73-8A7F-8785AC195F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2808" y="134754"/>
            <a:ext cx="10020523" cy="3360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>
              <a:defRPr sz="2800" b="0" i="0" u="none" strike="noStrike" cap="none" dirty="0">
                <a:solidFill>
                  <a:schemeClr val="bg1"/>
                </a:solidFill>
                <a:latin typeface="Dutch801 XBd BT" panose="02020903060505020304" pitchFamily="18" charset="0"/>
                <a:ea typeface="Dutch801 XBd BT" panose="02020903060505020304" pitchFamily="18" charset="0"/>
                <a:cs typeface="Dutch801 XBd BT" panose="02020903060505020304" pitchFamily="18" charset="0"/>
              </a:defRPr>
            </a:lvl1pPr>
          </a:lstStyle>
          <a:p>
            <a:pPr marL="177800" marR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5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Form" userDrawn="1">
  <p:cSld name="Free For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 userDrawn="1"/>
        </p:nvSpPr>
        <p:spPr>
          <a:xfrm>
            <a:off x="0" y="0"/>
            <a:ext cx="3035808" cy="6858000"/>
          </a:xfrm>
          <a:prstGeom prst="rect">
            <a:avLst/>
          </a:prstGeom>
          <a:solidFill>
            <a:srgbClr val="27303D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92290" y="134754"/>
            <a:ext cx="2600711" cy="16800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>
              <a:defRPr sz="2800" b="0" i="0" u="none" strike="noStrike" cap="none" dirty="0">
                <a:solidFill>
                  <a:schemeClr val="bg1"/>
                </a:solidFill>
                <a:latin typeface="Dutch801 XBd BT" panose="02020903060505020304" pitchFamily="18" charset="0"/>
                <a:ea typeface="Dutch801 XBd BT" panose="02020903060505020304" pitchFamily="18" charset="0"/>
                <a:cs typeface="Dutch801 XBd BT" panose="02020903060505020304" pitchFamily="18" charset="0"/>
              </a:defRPr>
            </a:lvl1pPr>
          </a:lstStyle>
          <a:p>
            <a:pPr marL="177800" marR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</a:pP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209" y="2221124"/>
            <a:ext cx="2750400" cy="56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79388" marR="0" lvl="0" indent="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tabLst>
                <a:tab pos="179388" algn="l"/>
              </a:tabLst>
              <a:defRPr sz="2000" b="1" i="0" u="none" strike="noStrike" cap="none">
                <a:solidFill>
                  <a:schemeClr val="bg1"/>
                </a:solidFill>
                <a:latin typeface="Dutch801 Rm BT" panose="02020603060505020304" pitchFamily="18" charset="0"/>
                <a:ea typeface="Dutch801 Rm BT" panose="02020603060505020304" pitchFamily="18" charset="0"/>
                <a:cs typeface="Dutch801 Rm BT" panose="02020603060505020304" pitchFamily="18" charset="0"/>
                <a:sym typeface="Quattrocento Sans"/>
              </a:defRPr>
            </a:lvl1pPr>
            <a:lvl2pPr marL="914400" marR="0" lvl="1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11" name="Google Shape;24;p3">
            <a:extLst>
              <a:ext uri="{FF2B5EF4-FFF2-40B4-BE49-F238E27FC236}">
                <a16:creationId xmlns:a16="http://schemas.microsoft.com/office/drawing/2014/main" id="{248186BD-F557-4F3E-A7C3-9877BE691339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42209" y="2952755"/>
            <a:ext cx="2750400" cy="364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Dutch801 Rm BT" panose="02020603060505020304" pitchFamily="18" charset="0"/>
                <a:ea typeface="Dutch801 Rm BT" panose="02020603060505020304" pitchFamily="18" charset="0"/>
                <a:cs typeface="Dutch801 Rm BT" panose="02020603060505020304" pitchFamily="18" charset="0"/>
                <a:sym typeface="Quattrocento Sans"/>
              </a:defRPr>
            </a:lvl1pPr>
            <a:lvl2pPr marL="914400" marR="0" lvl="1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3631" algn="l" rtl="0">
              <a:spcBef>
                <a:spcPts val="394"/>
              </a:spcBef>
              <a:spcAft>
                <a:spcPts val="0"/>
              </a:spcAft>
              <a:buClr>
                <a:schemeClr val="lt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lt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D0811-FD75-4750-91E6-C058617FDFA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75463" y="134754"/>
            <a:ext cx="8624247" cy="646607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Dutch801 Rm BT" panose="02020603060505020304" pitchFamily="18" charset="0"/>
              </a:defRPr>
            </a:lvl1pPr>
            <a:lvl2pPr>
              <a:defRPr sz="1600">
                <a:latin typeface="Dutch801 Rm BT" panose="02020603060505020304" pitchFamily="18" charset="0"/>
              </a:defRPr>
            </a:lvl2pPr>
            <a:lvl3pPr>
              <a:defRPr sz="1400">
                <a:latin typeface="Dutch801 Rm BT" panose="02020603060505020304" pitchFamily="18" charset="0"/>
              </a:defRPr>
            </a:lvl3pPr>
            <a:lvl4pPr>
              <a:defRPr sz="1400">
                <a:latin typeface="Dutch801 Rm BT" panose="02020603060505020304" pitchFamily="18" charset="0"/>
              </a:defRPr>
            </a:lvl4pPr>
            <a:lvl5pPr>
              <a:defRPr sz="1400">
                <a:latin typeface="Dutch801 Rm BT" panose="0202060306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8C452-600B-4288-A161-DC10FFA5344F}"/>
              </a:ext>
            </a:extLst>
          </p:cNvPr>
          <p:cNvSpPr txBox="1"/>
          <p:nvPr userDrawn="1"/>
        </p:nvSpPr>
        <p:spPr>
          <a:xfrm>
            <a:off x="145143" y="6415314"/>
            <a:ext cx="53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E0ACD32-6DE7-46F4-9B19-6E5A8FBE2F27}" type="slidenum">
              <a:rPr lang="en-IN" sz="14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9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3">
            <a:extLst>
              <a:ext uri="{FF2B5EF4-FFF2-40B4-BE49-F238E27FC236}">
                <a16:creationId xmlns:a16="http://schemas.microsoft.com/office/drawing/2014/main" id="{A44C7AA4-FCB1-4A65-ABB7-3E8CC47369EA}"/>
              </a:ext>
            </a:extLst>
          </p:cNvPr>
          <p:cNvSpPr/>
          <p:nvPr userDrawn="1"/>
        </p:nvSpPr>
        <p:spPr>
          <a:xfrm>
            <a:off x="0" y="0"/>
            <a:ext cx="12192000" cy="3581400"/>
          </a:xfrm>
          <a:prstGeom prst="rect">
            <a:avLst/>
          </a:prstGeom>
          <a:solidFill>
            <a:srgbClr val="27303D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C4A04-D3FC-4A72-8FA9-A2C2CBAD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824" y="3978106"/>
            <a:ext cx="7587175" cy="636098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  <a:latin typeface="Dutch801 XBd BT" panose="0202090306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D4CE-4AAA-429B-997A-711B4B52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709B-DC06-4B7F-831C-2FA9B52D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B6F0-6AE3-4FF5-9557-34692E48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463F-C4C6-44C4-B436-8DC7F1F6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0336-465B-4C8C-8D64-A48966DB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764-1EED-4008-9016-4AAB8A4C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8BE0-8994-4988-8D29-46452BA5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BBFF-D254-44E0-8EB3-AFBD5211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02DB-C751-4486-B6F9-3BA6B632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C53A-51F3-4626-B011-90FE770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2DF8-D895-4AC6-AB29-8131385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256B-76DD-4AA8-A054-903DF0C4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4B09-FC97-4FF5-807B-B424060F2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D295-0611-4599-9188-22C1CEEF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9950-795E-4D79-8242-69F8C705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12471-A0B2-404A-92F4-A6C7E5B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8FCA-8317-4C36-9112-9DF2C8D7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CCC59-9524-434B-BDEB-424F026E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4CE4-7556-497C-B2A9-C9AF8344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95B7A-E025-4B47-885C-D3AC38C1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304C0-8CFD-40FA-93C6-5CD3F5356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80D3B-0596-4841-B7EB-1A07E37A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F596E-D3C2-44CC-BBEF-C142FD23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F88B4-D670-42E7-94F1-348EA1EC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1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17AF-E412-4258-8B0F-CD2DB708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C9293-B22C-46E3-88BE-4FFC6532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2390-07D9-4901-8A05-EAB9090B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E6EC-AB88-47B2-9E01-A3A0D7BA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39502-CC07-4818-A0C2-0E327274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CE525-3CD2-44BB-8FDD-0B91214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B77F-E62C-4B39-88A6-B8CAC108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7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7113-5FFF-44CA-80C2-15E20E55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C1EB-0EF4-4055-8AE6-35A4590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1B7DD-A516-4BCB-A9C9-823CF8A4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4D40-6392-4AB5-8B56-C26DCDEE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15343-616B-45F2-848F-C7097189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1BEF-9C2D-468F-A41C-631AF48C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ED76-E60C-4505-A605-8A13FEE9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688DB-0975-4528-A8EC-13C76CB0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5539-81C9-49E2-9A24-8F032C4E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C11-2BF8-4840-B727-5C992515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4EE7-87AD-4D03-AD94-37FD24C1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2FE-B7CD-4ADF-8B59-07255F81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EB150-3E52-48F6-BA49-B3372AEF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850D0-675B-4A10-8C2A-4D64F9A6E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0A7E-F58D-4880-B02B-B54FA4C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9D137-6E91-4AE0-A2A6-206797AB5880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561B-A674-43CB-8360-17715BEA6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B30D-CFDA-41B7-A907-0CD46858D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20D6-47F4-4844-9E9F-67251B141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06FC22-1074-490F-8303-84A067D79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7419"/>
            <a:ext cx="9144000" cy="256972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Ticketing data analysis </a:t>
            </a:r>
            <a:b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for </a:t>
            </a:r>
            <a:b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Performance Evaluation</a:t>
            </a:r>
            <a:b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b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IN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IN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Case Study: Route SBS 1k , BMTC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5836" y="3709115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September, 2019</a:t>
            </a:r>
          </a:p>
        </p:txBody>
      </p:sp>
    </p:spTree>
    <p:extLst>
      <p:ext uri="{BB962C8B-B14F-4D97-AF65-F5344CB8AC3E}">
        <p14:creationId xmlns:p14="http://schemas.microsoft.com/office/powerpoint/2010/main" val="298610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087DB-6D10-48E9-9253-DCE06CFDD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6956" r="4598" b="21376"/>
          <a:stretch/>
        </p:blipFill>
        <p:spPr>
          <a:xfrm>
            <a:off x="6573444" y="1222610"/>
            <a:ext cx="5566522" cy="5439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827386-A814-4A04-937E-6D4D85EB8DF0}"/>
              </a:ext>
            </a:extLst>
          </p:cNvPr>
          <p:cNvSpPr txBox="1"/>
          <p:nvPr/>
        </p:nvSpPr>
        <p:spPr>
          <a:xfrm>
            <a:off x="7351598" y="4514859"/>
            <a:ext cx="8322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Depot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0F93C-66EE-447A-B5C7-3E9CD6F6ED3E}"/>
              </a:ext>
            </a:extLst>
          </p:cNvPr>
          <p:cNvSpPr txBox="1"/>
          <p:nvPr/>
        </p:nvSpPr>
        <p:spPr>
          <a:xfrm>
            <a:off x="8447881" y="4437147"/>
            <a:ext cx="626583" cy="25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Depot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3D183-E289-4ECC-8B7F-FE6A762C5D5C}"/>
              </a:ext>
            </a:extLst>
          </p:cNvPr>
          <p:cNvSpPr txBox="1"/>
          <p:nvPr/>
        </p:nvSpPr>
        <p:spPr>
          <a:xfrm>
            <a:off x="10146871" y="4904559"/>
            <a:ext cx="8322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Depot 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475CDE-C6B2-4675-8BA2-40E36080812F}"/>
              </a:ext>
            </a:extLst>
          </p:cNvPr>
          <p:cNvSpPr txBox="1"/>
          <p:nvPr/>
        </p:nvSpPr>
        <p:spPr>
          <a:xfrm>
            <a:off x="585607" y="76997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SBS1K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D02C76-5BD5-44B7-8076-A046194C649F}"/>
              </a:ext>
            </a:extLst>
          </p:cNvPr>
          <p:cNvSpPr txBox="1"/>
          <p:nvPr/>
        </p:nvSpPr>
        <p:spPr>
          <a:xfrm>
            <a:off x="6938635" y="3696641"/>
            <a:ext cx="2056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Shivajinagara Bus Station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363FCB-5C60-4A32-B7D9-F92B8D8D04D2}"/>
              </a:ext>
            </a:extLst>
          </p:cNvPr>
          <p:cNvSpPr txBox="1"/>
          <p:nvPr/>
        </p:nvSpPr>
        <p:spPr>
          <a:xfrm>
            <a:off x="11107982" y="2527217"/>
            <a:ext cx="123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Kadugodi Bus </a:t>
            </a:r>
          </a:p>
          <a:p>
            <a:pPr algn="ctr"/>
            <a:r>
              <a:rPr lang="en-IN" sz="1400" b="1" dirty="0"/>
              <a:t>Station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19B0E1-8ED0-4026-B9CC-5B9C911AA08F}"/>
              </a:ext>
            </a:extLst>
          </p:cNvPr>
          <p:cNvCxnSpPr>
            <a:cxnSpLocks/>
          </p:cNvCxnSpPr>
          <p:nvPr/>
        </p:nvCxnSpPr>
        <p:spPr>
          <a:xfrm>
            <a:off x="11723279" y="3115177"/>
            <a:ext cx="0" cy="5008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F0DF85-90CA-447A-8D03-731FCD8B3925}"/>
              </a:ext>
            </a:extLst>
          </p:cNvPr>
          <p:cNvSpPr txBox="1"/>
          <p:nvPr/>
        </p:nvSpPr>
        <p:spPr>
          <a:xfrm>
            <a:off x="8104197" y="554457"/>
            <a:ext cx="1313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Bangalore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41BEA-3D0F-484F-ABB0-8E80D0DB34D3}"/>
              </a:ext>
            </a:extLst>
          </p:cNvPr>
          <p:cNvSpPr txBox="1"/>
          <p:nvPr/>
        </p:nvSpPr>
        <p:spPr>
          <a:xfrm>
            <a:off x="7603605" y="928166"/>
            <a:ext cx="21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BMTC Bus route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7B266-36BE-4DAB-B5C1-E4C4E1316FF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23818" y="1316756"/>
            <a:ext cx="5767272" cy="1599653"/>
          </a:xfrm>
          <a:solidFill>
            <a:schemeClr val="bg1">
              <a:alpha val="87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dirty="0"/>
              <a:t>Route Length: </a:t>
            </a:r>
            <a:r>
              <a:rPr lang="en-IN" sz="2000" b="1" dirty="0"/>
              <a:t>23km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dirty="0"/>
              <a:t>Approx. travel time : </a:t>
            </a:r>
            <a:r>
              <a:rPr lang="en-IN" sz="2000" b="1" dirty="0"/>
              <a:t>1hr 14min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50C88-4D71-4059-B9A7-D8BC8C03C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Route details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76DE0-1776-4FE3-B1D8-35012C60D8D4}"/>
              </a:ext>
            </a:extLst>
          </p:cNvPr>
          <p:cNvSpPr/>
          <p:nvPr/>
        </p:nvSpPr>
        <p:spPr>
          <a:xfrm>
            <a:off x="437489" y="2702962"/>
            <a:ext cx="2242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1600" b="1" dirty="0">
                <a:latin typeface="Dutch801 Rm BT" panose="02020603060505020304" pitchFamily="18" charset="0"/>
              </a:rPr>
              <a:t>3 Depots -17 schedules </a:t>
            </a:r>
            <a:endParaRPr lang="en-US" sz="1600" b="1" dirty="0">
              <a:latin typeface="Dutch801 Rm BT" panose="020206030605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B3583-342A-4BDE-AB0C-94E4CB9AF69D}"/>
              </a:ext>
            </a:extLst>
          </p:cNvPr>
          <p:cNvSpPr/>
          <p:nvPr/>
        </p:nvSpPr>
        <p:spPr>
          <a:xfrm>
            <a:off x="10979150" y="5054600"/>
            <a:ext cx="76198" cy="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370AA-1D16-4711-BF3B-6DA1D93F1C58}"/>
              </a:ext>
            </a:extLst>
          </p:cNvPr>
          <p:cNvSpPr/>
          <p:nvPr/>
        </p:nvSpPr>
        <p:spPr>
          <a:xfrm>
            <a:off x="8919154" y="4400562"/>
            <a:ext cx="76198" cy="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515EF8-8A84-464E-B0BF-04DF2DDC5482}"/>
              </a:ext>
            </a:extLst>
          </p:cNvPr>
          <p:cNvSpPr/>
          <p:nvPr/>
        </p:nvSpPr>
        <p:spPr>
          <a:xfrm>
            <a:off x="7928894" y="4438661"/>
            <a:ext cx="76198" cy="76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" name="Table 10">
            <a:extLst>
              <a:ext uri="{FF2B5EF4-FFF2-40B4-BE49-F238E27FC236}">
                <a16:creationId xmlns:a16="http://schemas.microsoft.com/office/drawing/2014/main" id="{FAD505DA-102A-4DA9-815D-6242C735414A}"/>
              </a:ext>
            </a:extLst>
          </p:cNvPr>
          <p:cNvGraphicFramePr>
            <a:graphicFrameLocks noGrp="1"/>
          </p:cNvGraphicFramePr>
          <p:nvPr/>
        </p:nvGraphicFramePr>
        <p:xfrm>
          <a:off x="411471" y="3126637"/>
          <a:ext cx="5767272" cy="2261996"/>
        </p:xfrm>
        <a:graphic>
          <a:graphicData uri="http://schemas.openxmlformats.org/drawingml/2006/table">
            <a:tbl>
              <a:tblPr firstRow="1" lastRow="1">
                <a:tableStyleId>{8799B23B-EC83-4686-B30A-512413B5E67A}</a:tableStyleId>
              </a:tblPr>
              <a:tblGrid>
                <a:gridCol w="2421599">
                  <a:extLst>
                    <a:ext uri="{9D8B030D-6E8A-4147-A177-3AD203B41FA5}">
                      <a16:colId xmlns:a16="http://schemas.microsoft.com/office/drawing/2014/main" val="1448374409"/>
                    </a:ext>
                  </a:extLst>
                </a:gridCol>
                <a:gridCol w="1101025">
                  <a:extLst>
                    <a:ext uri="{9D8B030D-6E8A-4147-A177-3AD203B41FA5}">
                      <a16:colId xmlns:a16="http://schemas.microsoft.com/office/drawing/2014/main" val="3324940437"/>
                    </a:ext>
                  </a:extLst>
                </a:gridCol>
                <a:gridCol w="1228455">
                  <a:extLst>
                    <a:ext uri="{9D8B030D-6E8A-4147-A177-3AD203B41FA5}">
                      <a16:colId xmlns:a16="http://schemas.microsoft.com/office/drawing/2014/main" val="2529379597"/>
                    </a:ext>
                  </a:extLst>
                </a:gridCol>
                <a:gridCol w="1016193">
                  <a:extLst>
                    <a:ext uri="{9D8B030D-6E8A-4147-A177-3AD203B41FA5}">
                      <a16:colId xmlns:a16="http://schemas.microsoft.com/office/drawing/2014/main" val="3391071330"/>
                    </a:ext>
                  </a:extLst>
                </a:gridCol>
              </a:tblGrid>
              <a:tr h="79837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Schedule 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Number of schedules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No. of trips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Depot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392547"/>
                  </a:ext>
                </a:extLst>
              </a:tr>
              <a:tr h="3597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Sub-urban Day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128 </a:t>
                      </a:r>
                      <a:r>
                        <a:rPr lang="en-IN" sz="1200" dirty="0">
                          <a:latin typeface="Dutch801 Rm BT" panose="02020603060505020304" pitchFamily="18" charset="0"/>
                        </a:rPr>
                        <a:t>(65%)</a:t>
                      </a:r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6, 41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362843"/>
                  </a:ext>
                </a:extLst>
              </a:tr>
              <a:tr h="3597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Sub-urban Night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43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utch801 Rm BT" panose="02020603060505020304" pitchFamily="18" charset="0"/>
                          <a:ea typeface="+mn-ea"/>
                          <a:cs typeface="+mn-cs"/>
                        </a:rPr>
                        <a:t>(22%)</a:t>
                      </a:r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91154"/>
                  </a:ext>
                </a:extLst>
              </a:tr>
              <a:tr h="3597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Sub-urban General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26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utch801 Rm BT" panose="02020603060505020304" pitchFamily="18" charset="0"/>
                          <a:ea typeface="+mn-ea"/>
                          <a:cs typeface="+mn-cs"/>
                        </a:rPr>
                        <a:t>(13%)</a:t>
                      </a:r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6, 16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152219"/>
                  </a:ext>
                </a:extLst>
              </a:tr>
              <a:tr h="3597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772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C414E00-37AA-4597-BD19-E34168893E71}"/>
              </a:ext>
            </a:extLst>
          </p:cNvPr>
          <p:cNvSpPr txBox="1"/>
          <p:nvPr/>
        </p:nvSpPr>
        <p:spPr>
          <a:xfrm>
            <a:off x="142808" y="5570959"/>
            <a:ext cx="7156126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Dutch801 Rm BT" panose="02020603060505020304" pitchFamily="18" charset="0"/>
              </a:rPr>
              <a:t>112 trips scheduled from Shivajinagara Bus station to Kadugodi Bus station,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Dutch801 Rm BT" panose="02020603060505020304" pitchFamily="18" charset="0"/>
              </a:rPr>
              <a:t>Other 85 trips are cut trips and depot trips  </a:t>
            </a:r>
          </a:p>
        </p:txBody>
      </p:sp>
    </p:spTree>
    <p:extLst>
      <p:ext uri="{BB962C8B-B14F-4D97-AF65-F5344CB8AC3E}">
        <p14:creationId xmlns:p14="http://schemas.microsoft.com/office/powerpoint/2010/main" val="38073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1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B7C4C5-5098-41D4-BB14-8D1F99B11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15EFE-358C-4CCC-A722-12422E8DD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007157-2F59-4AB4-ACF6-8118185DD33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9BE58-4E7F-45AD-9599-4D5A462F19A0}"/>
              </a:ext>
            </a:extLst>
          </p:cNvPr>
          <p:cNvSpPr txBox="1"/>
          <p:nvPr/>
        </p:nvSpPr>
        <p:spPr>
          <a:xfrm>
            <a:off x="3477491" y="471055"/>
            <a:ext cx="78001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Dutch801 Rm BT" panose="02020603060505020304" pitchFamily="18" charset="0"/>
              </a:rPr>
              <a:t>ETM data observed for December 2018, route SBS-1K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Dutch801 Rm BT" panose="02020603060505020304" pitchFamily="18" charset="0"/>
              </a:rPr>
              <a:t>Total 3204 trips recorded for 30 days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Dutch801 Rm BT" panose="02020603060505020304" pitchFamily="18" charset="0"/>
              </a:rPr>
              <a:t>Only whole route trips data available(i.e. from Shivajinagara Bus station to Kadugodi Bus station); cut trips data are absent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Dutch801 Rm BT" panose="02020603060505020304" pitchFamily="18" charset="0"/>
              </a:rPr>
              <a:t>Only 2585 trips used for analysis, with rest trips having error in data records, or empty trips with time duration of few minutes.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>
              <a:latin typeface="Dutch801 Rm BT" panose="02020603060505020304" pitchFamily="18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2127375-B6E8-46C6-9D18-A7DC02E884BF}"/>
              </a:ext>
            </a:extLst>
          </p:cNvPr>
          <p:cNvGraphicFramePr>
            <a:graphicFrameLocks noGrp="1"/>
          </p:cNvGraphicFramePr>
          <p:nvPr/>
        </p:nvGraphicFramePr>
        <p:xfrm>
          <a:off x="3478341" y="3429000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72516">
                  <a:extLst>
                    <a:ext uri="{9D8B030D-6E8A-4147-A177-3AD203B41FA5}">
                      <a16:colId xmlns:a16="http://schemas.microsoft.com/office/drawing/2014/main" val="98795980"/>
                    </a:ext>
                  </a:extLst>
                </a:gridCol>
                <a:gridCol w="1591484">
                  <a:extLst>
                    <a:ext uri="{9D8B030D-6E8A-4147-A177-3AD203B41FA5}">
                      <a16:colId xmlns:a16="http://schemas.microsoft.com/office/drawing/2014/main" val="320356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21422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5092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Trips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Up direction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Down Direction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06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Total Trips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3204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79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Trips used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61938" indent="0"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2585 </a:t>
                      </a:r>
                      <a:r>
                        <a:rPr lang="en-IN" sz="1400" dirty="0">
                          <a:latin typeface="Dutch801 Rm BT" panose="02020603060505020304" pitchFamily="18" charset="0"/>
                        </a:rPr>
                        <a:t>(80%)</a:t>
                      </a:r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5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Empty trips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25" indent="0"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375 </a:t>
                      </a:r>
                      <a:r>
                        <a:rPr lang="en-IN" sz="1400" dirty="0">
                          <a:latin typeface="Dutch801 Rm BT" panose="02020603060505020304" pitchFamily="18" charset="0"/>
                        </a:rPr>
                        <a:t>(13%)</a:t>
                      </a:r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9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Error in records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25" indent="0"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207 </a:t>
                      </a:r>
                      <a:r>
                        <a:rPr lang="en-IN" sz="1400" dirty="0">
                          <a:latin typeface="Dutch801 Rm BT" panose="02020603060505020304" pitchFamily="18" charset="0"/>
                        </a:rPr>
                        <a:t>(07%)</a:t>
                      </a:r>
                      <a:endParaRPr lang="en-IN" sz="1600" dirty="0">
                        <a:latin typeface="Dutch801 Rm BT" panose="0202060306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Dutch801 Rm BT" panose="02020603060505020304" pitchFamily="18" charset="0"/>
                        </a:rPr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81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9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18AFA9-55F2-49AD-AC63-4E9B41F8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882" y="3978106"/>
            <a:ext cx="7587175" cy="636098"/>
          </a:xfrm>
        </p:spPr>
        <p:txBody>
          <a:bodyPr/>
          <a:lstStyle/>
          <a:p>
            <a:pPr algn="l"/>
            <a:r>
              <a:rPr lang="en-IN" dirty="0"/>
              <a:t>Service Delivery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6EAC2-94D1-4D1B-8685-FBC06ACDBBE0}"/>
              </a:ext>
            </a:extLst>
          </p:cNvPr>
          <p:cNvSpPr/>
          <p:nvPr/>
        </p:nvSpPr>
        <p:spPr>
          <a:xfrm>
            <a:off x="844061" y="3978106"/>
            <a:ext cx="815927" cy="815927"/>
          </a:xfrm>
          <a:prstGeom prst="ellipse">
            <a:avLst/>
          </a:prstGeom>
          <a:solidFill>
            <a:srgbClr val="08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Dutch801 Rm BT" panose="020206030605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926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1C95-2008-4519-98A5-17C95223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Service Delivery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973C-62B9-45A0-A163-99AA9263EF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27% shortfall in trips undertaken Vs planned</a:t>
            </a:r>
          </a:p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Majority trips made in off-peak hours (3-5 PM)</a:t>
            </a:r>
          </a:p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Evening peak (6-9 PM) has the maximum shortfall in trips</a:t>
            </a:r>
          </a:p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Number of trips undertaken per bus vary from 1 to 7</a:t>
            </a:r>
          </a:p>
          <a:p>
            <a:pPr marL="179388" indent="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8AF7-9B96-487A-B01C-E89866393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Planned Vs Actual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192496-771F-4F75-AB91-58792CC671B0}"/>
              </a:ext>
            </a:extLst>
          </p:cNvPr>
          <p:cNvSpPr/>
          <p:nvPr/>
        </p:nvSpPr>
        <p:spPr>
          <a:xfrm>
            <a:off x="3247040" y="229347"/>
            <a:ext cx="595086" cy="595086"/>
          </a:xfrm>
          <a:prstGeom prst="ellipse">
            <a:avLst/>
          </a:prstGeom>
          <a:solidFill>
            <a:srgbClr val="6ED100"/>
          </a:solidFill>
          <a:ln>
            <a:solidFill>
              <a:srgbClr val="6E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F32E7-D96E-4DF5-97A2-6C7551A41C3D}"/>
              </a:ext>
            </a:extLst>
          </p:cNvPr>
          <p:cNvSpPr txBox="1"/>
          <p:nvPr/>
        </p:nvSpPr>
        <p:spPr>
          <a:xfrm>
            <a:off x="3919795" y="315878"/>
            <a:ext cx="163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Dutch801 Rm BT" panose="02020603060505020304" pitchFamily="18" charset="0"/>
              </a:rPr>
              <a:t>Planned Trips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33CAE-4C58-4BA1-9A58-3CF2B143467F}"/>
              </a:ext>
            </a:extLst>
          </p:cNvPr>
          <p:cNvSpPr txBox="1"/>
          <p:nvPr/>
        </p:nvSpPr>
        <p:spPr>
          <a:xfrm>
            <a:off x="4294549" y="676222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4F9600"/>
                </a:solidFill>
                <a:latin typeface="Dutch801 Rm BT" panose="02020603060505020304" pitchFamily="18" charset="0"/>
              </a:rPr>
              <a:t>112</a:t>
            </a:r>
            <a:r>
              <a:rPr lang="en-IN" sz="1600" b="1" dirty="0">
                <a:solidFill>
                  <a:srgbClr val="4F9600"/>
                </a:solidFill>
                <a:latin typeface="Dutch801 Rm BT" panose="02020603060505020304" pitchFamily="18" charset="0"/>
              </a:rPr>
              <a:t> </a:t>
            </a:r>
          </a:p>
          <a:p>
            <a:pPr algn="ctr"/>
            <a:r>
              <a:rPr lang="en-IN" sz="1400" dirty="0">
                <a:latin typeface="Dutch801 Rm BT" panose="02020603060505020304" pitchFamily="18" charset="0"/>
              </a:rPr>
              <a:t>(56 each </a:t>
            </a:r>
            <a:r>
              <a:rPr lang="en-IN" sz="1400" dirty="0" err="1">
                <a:latin typeface="Dutch801 Rm BT" panose="02020603060505020304" pitchFamily="18" charset="0"/>
              </a:rPr>
              <a:t>dir</a:t>
            </a:r>
            <a:r>
              <a:rPr lang="en-IN" sz="1400" dirty="0">
                <a:latin typeface="Dutch801 Rm BT" panose="02020603060505020304" pitchFamily="18" charset="0"/>
              </a:rPr>
              <a:t>)  </a:t>
            </a:r>
            <a:endParaRPr lang="en-IN" sz="1600" dirty="0">
              <a:latin typeface="Dutch801 Rm BT" panose="020206030605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28488-E261-4AA6-B39A-94611FA1814D}"/>
              </a:ext>
            </a:extLst>
          </p:cNvPr>
          <p:cNvSpPr txBox="1"/>
          <p:nvPr/>
        </p:nvSpPr>
        <p:spPr>
          <a:xfrm>
            <a:off x="6271916" y="588681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4F9600"/>
                </a:solidFill>
                <a:latin typeface="Dutch801 Rm BT" panose="02020603060505020304" pitchFamily="18" charset="0"/>
              </a:rPr>
              <a:t>85 </a:t>
            </a:r>
            <a:r>
              <a:rPr lang="en-IN" sz="1200" b="1" dirty="0">
                <a:solidFill>
                  <a:srgbClr val="4F9600"/>
                </a:solidFill>
                <a:latin typeface="Dutch801 Rm BT" panose="02020603060505020304" pitchFamily="18" charset="0"/>
              </a:rPr>
              <a:t>(+/- 5)</a:t>
            </a:r>
            <a:endParaRPr lang="en-IN" sz="1600" b="1" dirty="0">
              <a:solidFill>
                <a:srgbClr val="4F9600"/>
              </a:solidFill>
              <a:latin typeface="Dutch801 Rm BT" panose="02020603060505020304" pitchFamily="18" charset="0"/>
            </a:endParaRPr>
          </a:p>
          <a:p>
            <a:pPr algn="ctr"/>
            <a:r>
              <a:rPr lang="en-IN" sz="1400" dirty="0">
                <a:latin typeface="Dutch801 Rm BT" panose="02020603060505020304" pitchFamily="18" charset="0"/>
              </a:rPr>
              <a:t>42 each </a:t>
            </a:r>
            <a:r>
              <a:rPr lang="en-IN" sz="1400" dirty="0" err="1">
                <a:latin typeface="Dutch801 Rm BT" panose="02020603060505020304" pitchFamily="18" charset="0"/>
              </a:rPr>
              <a:t>dir</a:t>
            </a:r>
            <a:r>
              <a:rPr lang="en-IN" sz="1400" dirty="0">
                <a:latin typeface="Dutch801 Rm BT" panose="02020603060505020304" pitchFamily="18" charset="0"/>
              </a:rPr>
              <a:t> </a:t>
            </a:r>
            <a:r>
              <a:rPr lang="en-IN" sz="1200" dirty="0">
                <a:latin typeface="Dutch801 Rm BT" panose="02020603060505020304" pitchFamily="18" charset="0"/>
              </a:rPr>
              <a:t>(+/-3)    </a:t>
            </a:r>
            <a:endParaRPr lang="en-IN" sz="1600" dirty="0">
              <a:latin typeface="Dutch801 Rm BT" panose="020206030605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B49DE-F616-46F0-AB39-73809440422B}"/>
              </a:ext>
            </a:extLst>
          </p:cNvPr>
          <p:cNvSpPr/>
          <p:nvPr/>
        </p:nvSpPr>
        <p:spPr>
          <a:xfrm>
            <a:off x="6327257" y="270937"/>
            <a:ext cx="1259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Dutch801 Rm BT" panose="02020603060505020304" pitchFamily="18" charset="0"/>
              </a:rPr>
              <a:t>Actual trips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3E28-BAD6-4CB1-AB5F-FA36E1CEE14A}"/>
              </a:ext>
            </a:extLst>
          </p:cNvPr>
          <p:cNvSpPr/>
          <p:nvPr/>
        </p:nvSpPr>
        <p:spPr>
          <a:xfrm>
            <a:off x="5741462" y="31456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Dutch801 Rm BT" panose="02020603060505020304" pitchFamily="18" charset="0"/>
              </a:rPr>
              <a:t>v/s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3B5A194-2320-4F08-B595-E611A9F3C6BE}"/>
              </a:ext>
            </a:extLst>
          </p:cNvPr>
          <p:cNvGraphicFramePr>
            <a:graphicFrameLocks/>
          </p:cNvGraphicFramePr>
          <p:nvPr/>
        </p:nvGraphicFramePr>
        <p:xfrm>
          <a:off x="3220178" y="2320118"/>
          <a:ext cx="8550908" cy="4280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153F4-89FD-41E4-AC79-BF123643A25F}"/>
              </a:ext>
            </a:extLst>
          </p:cNvPr>
          <p:cNvCxnSpPr>
            <a:cxnSpLocks/>
          </p:cNvCxnSpPr>
          <p:nvPr/>
        </p:nvCxnSpPr>
        <p:spPr>
          <a:xfrm flipV="1">
            <a:off x="4427522" y="4783138"/>
            <a:ext cx="0" cy="670605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2CE7CB-8C09-4635-A1EB-E899A4D7B616}"/>
              </a:ext>
            </a:extLst>
          </p:cNvPr>
          <p:cNvCxnSpPr>
            <a:cxnSpLocks/>
          </p:cNvCxnSpPr>
          <p:nvPr/>
        </p:nvCxnSpPr>
        <p:spPr>
          <a:xfrm flipV="1">
            <a:off x="5311759" y="3586163"/>
            <a:ext cx="0" cy="942069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7343E-7CFD-4933-A047-DA8D7D4EC7FC}"/>
              </a:ext>
            </a:extLst>
          </p:cNvPr>
          <p:cNvCxnSpPr>
            <a:cxnSpLocks/>
          </p:cNvCxnSpPr>
          <p:nvPr/>
        </p:nvCxnSpPr>
        <p:spPr>
          <a:xfrm flipV="1">
            <a:off x="6181709" y="4076700"/>
            <a:ext cx="0" cy="23722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E7DDC1-74A0-4778-B072-F4A680D3EDB2}"/>
              </a:ext>
            </a:extLst>
          </p:cNvPr>
          <p:cNvCxnSpPr>
            <a:cxnSpLocks/>
          </p:cNvCxnSpPr>
          <p:nvPr/>
        </p:nvCxnSpPr>
        <p:spPr>
          <a:xfrm flipV="1">
            <a:off x="6723144" y="4038600"/>
            <a:ext cx="0" cy="257175"/>
          </a:xfrm>
          <a:prstGeom prst="straightConnector1">
            <a:avLst/>
          </a:prstGeom>
          <a:ln w="19050">
            <a:solidFill>
              <a:srgbClr val="504F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8F9DF1-AE15-46FB-8C2B-BEFA17D0066A}"/>
              </a:ext>
            </a:extLst>
          </p:cNvPr>
          <p:cNvCxnSpPr>
            <a:cxnSpLocks/>
          </p:cNvCxnSpPr>
          <p:nvPr/>
        </p:nvCxnSpPr>
        <p:spPr>
          <a:xfrm flipV="1">
            <a:off x="7584363" y="4176713"/>
            <a:ext cx="0" cy="227695"/>
          </a:xfrm>
          <a:prstGeom prst="straightConnector1">
            <a:avLst/>
          </a:prstGeom>
          <a:ln w="19050">
            <a:solidFill>
              <a:srgbClr val="504F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10316-444F-4660-9740-C0114BC25ACF}"/>
              </a:ext>
            </a:extLst>
          </p:cNvPr>
          <p:cNvCxnSpPr>
            <a:cxnSpLocks/>
          </p:cNvCxnSpPr>
          <p:nvPr/>
        </p:nvCxnSpPr>
        <p:spPr>
          <a:xfrm flipV="1">
            <a:off x="8743934" y="3359150"/>
            <a:ext cx="0" cy="59282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EDFC8B-8EBB-42C1-B67F-E1A35FA4F212}"/>
              </a:ext>
            </a:extLst>
          </p:cNvPr>
          <p:cNvCxnSpPr>
            <a:cxnSpLocks/>
          </p:cNvCxnSpPr>
          <p:nvPr/>
        </p:nvCxnSpPr>
        <p:spPr>
          <a:xfrm flipV="1">
            <a:off x="9601184" y="3498850"/>
            <a:ext cx="0" cy="1126902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35E972-29EB-4D48-9EC2-91735A8522FC}"/>
              </a:ext>
            </a:extLst>
          </p:cNvPr>
          <p:cNvCxnSpPr>
            <a:cxnSpLocks/>
          </p:cNvCxnSpPr>
          <p:nvPr/>
        </p:nvCxnSpPr>
        <p:spPr>
          <a:xfrm flipV="1">
            <a:off x="10474309" y="4693920"/>
            <a:ext cx="0" cy="18242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9EC1B2-BDD1-4384-BEAD-22452E0245F6}"/>
              </a:ext>
            </a:extLst>
          </p:cNvPr>
          <p:cNvCxnSpPr>
            <a:cxnSpLocks/>
          </p:cNvCxnSpPr>
          <p:nvPr/>
        </p:nvCxnSpPr>
        <p:spPr>
          <a:xfrm flipV="1">
            <a:off x="13906484" y="4099378"/>
            <a:ext cx="0" cy="1126902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BF93CC-B01B-4EE1-97B3-E9AE04BD81AE}"/>
              </a:ext>
            </a:extLst>
          </p:cNvPr>
          <p:cNvCxnSpPr>
            <a:cxnSpLocks/>
          </p:cNvCxnSpPr>
          <p:nvPr/>
        </p:nvCxnSpPr>
        <p:spPr>
          <a:xfrm flipV="1">
            <a:off x="11041144" y="5208588"/>
            <a:ext cx="0" cy="232456"/>
          </a:xfrm>
          <a:prstGeom prst="straightConnector1">
            <a:avLst/>
          </a:prstGeom>
          <a:ln w="19050">
            <a:solidFill>
              <a:srgbClr val="504F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9FAB80-6CFA-4CA7-AA1B-16C9CB91D2A9}"/>
              </a:ext>
            </a:extLst>
          </p:cNvPr>
          <p:cNvSpPr txBox="1"/>
          <p:nvPr/>
        </p:nvSpPr>
        <p:spPr>
          <a:xfrm>
            <a:off x="7879736" y="1003750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*only full length trips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F81733-78E2-4FC4-9AB1-7DCEA1309A0D}"/>
              </a:ext>
            </a:extLst>
          </p:cNvPr>
          <p:cNvSpPr/>
          <p:nvPr/>
        </p:nvSpPr>
        <p:spPr>
          <a:xfrm>
            <a:off x="3960999" y="1531333"/>
            <a:ext cx="5043214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utch801 Rm BT" panose="02020603060505020304" pitchFamily="18" charset="0"/>
              </a:rPr>
              <a:t>Buses scheduled per day v/s buses operated per day </a:t>
            </a:r>
            <a:endParaRPr lang="en-US" b="1" dirty="0">
              <a:solidFill>
                <a:srgbClr val="3E7600"/>
              </a:solidFill>
              <a:latin typeface="Dutch801 Rm BT" panose="020206030605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C1092A-835B-4D94-8059-42DD77E527A2}"/>
              </a:ext>
            </a:extLst>
          </p:cNvPr>
          <p:cNvSpPr txBox="1"/>
          <p:nvPr/>
        </p:nvSpPr>
        <p:spPr>
          <a:xfrm>
            <a:off x="8710760" y="1465600"/>
            <a:ext cx="166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Dutch801 Rm BT" panose="02020603060505020304" pitchFamily="18" charset="0"/>
              </a:rPr>
              <a:t>17 buses scheduled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73D79B-CED8-4CD2-B404-0AFB649582CE}"/>
              </a:ext>
            </a:extLst>
          </p:cNvPr>
          <p:cNvSpPr txBox="1"/>
          <p:nvPr/>
        </p:nvSpPr>
        <p:spPr>
          <a:xfrm>
            <a:off x="10101341" y="1476059"/>
            <a:ext cx="166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Dutch801 Rm BT" panose="02020603060505020304" pitchFamily="18" charset="0"/>
              </a:rPr>
              <a:t>21 buses operated  (average)</a:t>
            </a:r>
          </a:p>
        </p:txBody>
      </p:sp>
    </p:spTree>
    <p:extLst>
      <p:ext uri="{BB962C8B-B14F-4D97-AF65-F5344CB8AC3E}">
        <p14:creationId xmlns:p14="http://schemas.microsoft.com/office/powerpoint/2010/main" val="27024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197E-2319-44D7-A508-E0D29E796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 Delivery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DCE3-9D95-42F1-99DD-BD9829B57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Per bus calculations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24AA-DDD3-46CB-9FF3-AACB128EAA5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Number of buses operated are more than scheduled</a:t>
            </a:r>
          </a:p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Leading to approximately 56% less revenue hours per bus</a:t>
            </a:r>
          </a:p>
          <a:p>
            <a:pPr marL="266700" indent="-87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Only 5 buses of 21, operate for 9 to 11 hours per day</a:t>
            </a:r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9A3A9F-9D29-4069-868A-93239D25F2F4}"/>
              </a:ext>
            </a:extLst>
          </p:cNvPr>
          <p:cNvGrpSpPr/>
          <p:nvPr/>
        </p:nvGrpSpPr>
        <p:grpSpPr>
          <a:xfrm>
            <a:off x="3491653" y="455515"/>
            <a:ext cx="5334135" cy="618798"/>
            <a:chOff x="2594867" y="3181235"/>
            <a:chExt cx="5334135" cy="6187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336E0A-96B2-46BD-98B9-5E3960A380AB}"/>
                </a:ext>
              </a:extLst>
            </p:cNvPr>
            <p:cNvSpPr/>
            <p:nvPr/>
          </p:nvSpPr>
          <p:spPr>
            <a:xfrm>
              <a:off x="3907314" y="3181235"/>
              <a:ext cx="402168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Dutch801 Rm BT" panose="02020603060505020304" pitchFamily="18" charset="0"/>
                </a:rPr>
                <a:t>Average revenue hours per bus</a:t>
              </a:r>
            </a:p>
            <a:p>
              <a:pPr algn="ctr"/>
              <a:r>
                <a:rPr lang="en-US" b="1" dirty="0">
                  <a:solidFill>
                    <a:srgbClr val="3E7600"/>
                  </a:solidFill>
                  <a:latin typeface="Dutch801 Rm BT" panose="02020603060505020304" pitchFamily="18" charset="0"/>
                </a:rPr>
                <a:t>5 hours, 38 minutes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38CFE6-8E01-494A-8FEC-A3988A084201}"/>
                </a:ext>
              </a:extLst>
            </p:cNvPr>
            <p:cNvSpPr/>
            <p:nvPr/>
          </p:nvSpPr>
          <p:spPr>
            <a:xfrm>
              <a:off x="2594867" y="3204947"/>
              <a:ext cx="595086" cy="595086"/>
            </a:xfrm>
            <a:prstGeom prst="ellipse">
              <a:avLst/>
            </a:prstGeom>
            <a:solidFill>
              <a:srgbClr val="3E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2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2032EBE3-D983-4796-ADE1-384B6FF261E2}"/>
              </a:ext>
            </a:extLst>
          </p:cNvPr>
          <p:cNvSpPr/>
          <p:nvPr/>
        </p:nvSpPr>
        <p:spPr>
          <a:xfrm>
            <a:off x="6420641" y="1449180"/>
            <a:ext cx="377371" cy="615553"/>
          </a:xfrm>
          <a:prstGeom prst="downArrow">
            <a:avLst/>
          </a:prstGeom>
          <a:solidFill>
            <a:srgbClr val="3E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58D31-BC5D-4CD6-A4DB-89D2BBFF86A5}"/>
              </a:ext>
            </a:extLst>
          </p:cNvPr>
          <p:cNvSpPr txBox="1"/>
          <p:nvPr/>
        </p:nvSpPr>
        <p:spPr>
          <a:xfrm>
            <a:off x="6158721" y="118697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Dutch801 Rm BT" panose="02020603060505020304" pitchFamily="18" charset="0"/>
              </a:rPr>
              <a:t>As against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A6B27-1E14-4C1E-87CE-9D78B0A1BA56}"/>
              </a:ext>
            </a:extLst>
          </p:cNvPr>
          <p:cNvSpPr txBox="1"/>
          <p:nvPr/>
        </p:nvSpPr>
        <p:spPr>
          <a:xfrm>
            <a:off x="5392654" y="2221124"/>
            <a:ext cx="2496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latin typeface="Dutch801 Rm BT" panose="02020603060505020304" pitchFamily="18" charset="0"/>
              </a:rPr>
              <a:t>Scheduled 15 hours per day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77667-A79E-43E4-9276-F31B0B6C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78" y="2912764"/>
            <a:ext cx="6273075" cy="36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6FBF-976F-43E0-89E0-1922E0EA8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 Delivery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75D5-EED6-478C-9652-ABA5C824904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Significant variation in service delivery across days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Inconsistency in peak hour service delivery across days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Significant drop in evening peak service delivery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74A7-D114-4A5C-87CC-FE077DD7E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Buses per hour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2DDDD-B451-4915-8E32-CD6D06FA2893}"/>
              </a:ext>
            </a:extLst>
          </p:cNvPr>
          <p:cNvGraphicFramePr>
            <a:graphicFrameLocks noGrp="1"/>
          </p:cNvGraphicFramePr>
          <p:nvPr/>
        </p:nvGraphicFramePr>
        <p:xfrm>
          <a:off x="3158835" y="1814853"/>
          <a:ext cx="8890956" cy="46925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89298">
                  <a:extLst>
                    <a:ext uri="{9D8B030D-6E8A-4147-A177-3AD203B41FA5}">
                      <a16:colId xmlns:a16="http://schemas.microsoft.com/office/drawing/2014/main" val="2284698956"/>
                    </a:ext>
                  </a:extLst>
                </a:gridCol>
                <a:gridCol w="852884">
                  <a:extLst>
                    <a:ext uri="{9D8B030D-6E8A-4147-A177-3AD203B41FA5}">
                      <a16:colId xmlns:a16="http://schemas.microsoft.com/office/drawing/2014/main" val="703487740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1461062839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3270242494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3853505065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651445851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1224979828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2249158258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3268594289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4159970515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2112207424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671017980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2290185065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1336780581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3727113256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2991539693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363505334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882671560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1342058447"/>
                    </a:ext>
                  </a:extLst>
                </a:gridCol>
                <a:gridCol w="386043">
                  <a:extLst>
                    <a:ext uri="{9D8B030D-6E8A-4147-A177-3AD203B41FA5}">
                      <a16:colId xmlns:a16="http://schemas.microsoft.com/office/drawing/2014/main" val="1364461511"/>
                    </a:ext>
                  </a:extLst>
                </a:gridCol>
              </a:tblGrid>
              <a:tr h="223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Buses per hour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05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06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07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08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09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18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19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21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22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069642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03-12-2018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084907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04-12-2018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Tuesday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066357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05-12-2018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12676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06-12-2018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1757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07-12-2018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247723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094751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Tuesday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60133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87307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9060426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057373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6978420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Tuesday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650707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744765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84016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43645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541149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3616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080941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5261970"/>
                  </a:ext>
                </a:extLst>
              </a:tr>
              <a:tr h="223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31-12-2018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280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D8BD20-D794-44B6-BAF9-2F4E46DAB346}"/>
              </a:ext>
            </a:extLst>
          </p:cNvPr>
          <p:cNvSpPr txBox="1"/>
          <p:nvPr/>
        </p:nvSpPr>
        <p:spPr>
          <a:xfrm>
            <a:off x="3158835" y="958287"/>
            <a:ext cx="307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utch801 Rm BT" panose="02020603060505020304" pitchFamily="18" charset="0"/>
              </a:rPr>
              <a:t>From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utch801 Rm BT" panose="02020603060505020304" pitchFamily="18" charset="0"/>
              </a:rPr>
              <a:t>Kadugodi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utch801 Rm BT" panose="02020603060505020304" pitchFamily="18" charset="0"/>
              </a:rPr>
              <a:t> Bus Station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utch801 Rm BT" panose="02020603060505020304" pitchFamily="18" charset="0"/>
              </a:rPr>
              <a:t>(Down Direction)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B6CC6-7A33-4C7D-B6D6-DC0E54231D88}"/>
              </a:ext>
            </a:extLst>
          </p:cNvPr>
          <p:cNvSpPr txBox="1"/>
          <p:nvPr/>
        </p:nvSpPr>
        <p:spPr>
          <a:xfrm>
            <a:off x="6878738" y="81041"/>
            <a:ext cx="438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Dutch801 Rm BT" panose="02020603060505020304" pitchFamily="18" charset="0"/>
              </a:rPr>
              <a:t>Inconsistency in bus dispatch</a:t>
            </a:r>
            <a:r>
              <a:rPr kumimoji="0" lang="en-IN" sz="1800" b="1" i="0" u="none" strike="noStrike" kern="1200" cap="none" spc="0" normalizeH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Dutch801 Rm BT" panose="02020603060505020304" pitchFamily="18" charset="0"/>
              </a:rPr>
              <a:t> from depots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8AEF2"/>
              </a:solidFill>
              <a:effectLst/>
              <a:uLnTx/>
              <a:uFillTx/>
              <a:latin typeface="Dutch801 Rm BT" panose="0202060306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6D0BE-0F27-4EF0-97E8-D8C43832402A}"/>
              </a:ext>
            </a:extLst>
          </p:cNvPr>
          <p:cNvSpPr txBox="1"/>
          <p:nvPr/>
        </p:nvSpPr>
        <p:spPr>
          <a:xfrm>
            <a:off x="6878737" y="1174141"/>
            <a:ext cx="450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CC000"/>
                </a:solidFill>
                <a:effectLst/>
                <a:uLnTx/>
                <a:uFillTx/>
                <a:latin typeface="Dutch801 Rm BT" panose="02020603060505020304" pitchFamily="18" charset="0"/>
              </a:rPr>
              <a:t>Unavailability of buses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utch801 Rm BT" panose="02020603060505020304" pitchFamily="18" charset="0"/>
              </a:rPr>
              <a:t> </a:t>
            </a:r>
            <a:r>
              <a:rPr lang="en-IN" b="1" dirty="0">
                <a:solidFill>
                  <a:srgbClr val="FCC000"/>
                </a:solidFill>
                <a:latin typeface="Dutch801 Rm BT" panose="02020603060505020304" pitchFamily="18" charset="0"/>
              </a:rPr>
              <a:t>during peak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13F0E-1F22-400A-B5FA-C583CF7DBF0F}"/>
              </a:ext>
            </a:extLst>
          </p:cNvPr>
          <p:cNvSpPr txBox="1"/>
          <p:nvPr/>
        </p:nvSpPr>
        <p:spPr>
          <a:xfrm>
            <a:off x="6878737" y="627591"/>
            <a:ext cx="40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6ED100"/>
                </a:solidFill>
                <a:effectLst/>
                <a:uLnTx/>
                <a:uFillTx/>
                <a:latin typeface="Dutch801 Rm BT" panose="02020603060505020304" pitchFamily="18" charset="0"/>
              </a:rPr>
              <a:t>Inconsistency in peak hour schedules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C8D940-B2D4-4E28-B5C9-D41423986380}"/>
              </a:ext>
            </a:extLst>
          </p:cNvPr>
          <p:cNvSpPr/>
          <p:nvPr/>
        </p:nvSpPr>
        <p:spPr>
          <a:xfrm>
            <a:off x="6622665" y="166978"/>
            <a:ext cx="256072" cy="256072"/>
          </a:xfrm>
          <a:prstGeom prst="ellipse">
            <a:avLst/>
          </a:prstGeom>
          <a:solidFill>
            <a:srgbClr val="08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Dutch801 Rm BT" panose="02020603060505020304" pitchFamily="18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FCFE2-E485-41D0-BCA0-B7D897E6D7EE}"/>
              </a:ext>
            </a:extLst>
          </p:cNvPr>
          <p:cNvSpPr/>
          <p:nvPr/>
        </p:nvSpPr>
        <p:spPr>
          <a:xfrm>
            <a:off x="6622665" y="716781"/>
            <a:ext cx="256072" cy="256072"/>
          </a:xfrm>
          <a:prstGeom prst="ellipse">
            <a:avLst/>
          </a:prstGeom>
          <a:solidFill>
            <a:srgbClr val="6E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Dutch801 Rm BT" panose="02020603060505020304" pitchFamily="18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C00731-359B-4657-9679-D58A842A5FBE}"/>
              </a:ext>
            </a:extLst>
          </p:cNvPr>
          <p:cNvSpPr/>
          <p:nvPr/>
        </p:nvSpPr>
        <p:spPr>
          <a:xfrm>
            <a:off x="6622665" y="1260078"/>
            <a:ext cx="256072" cy="256072"/>
          </a:xfrm>
          <a:prstGeom prst="ellipse">
            <a:avLst/>
          </a:prstGeom>
          <a:solidFill>
            <a:srgbClr val="F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Dutch801 Rm BT" panose="02020603060505020304" pitchFamily="18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E2749-0817-4341-81DE-44577B1B2110}"/>
              </a:ext>
            </a:extLst>
          </p:cNvPr>
          <p:cNvSpPr/>
          <p:nvPr/>
        </p:nvSpPr>
        <p:spPr>
          <a:xfrm>
            <a:off x="5116537" y="2718756"/>
            <a:ext cx="743719" cy="206081"/>
          </a:xfrm>
          <a:prstGeom prst="roundRect">
            <a:avLst/>
          </a:prstGeom>
          <a:noFill/>
          <a:ln w="38100" cap="flat" cmpd="sng" algn="ctr">
            <a:solidFill>
              <a:srgbClr val="08AE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13972-70C3-47E7-B3D8-547A0F769F11}"/>
              </a:ext>
            </a:extLst>
          </p:cNvPr>
          <p:cNvSpPr txBox="1"/>
          <p:nvPr/>
        </p:nvSpPr>
        <p:spPr>
          <a:xfrm>
            <a:off x="4139381" y="2574339"/>
            <a:ext cx="960172" cy="338554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>
            <a:solidFill>
              <a:srgbClr val="08AEF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2 Buses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E9B587-0FAB-4800-8E58-5AEBF69101FE}"/>
              </a:ext>
            </a:extLst>
          </p:cNvPr>
          <p:cNvSpPr/>
          <p:nvPr/>
        </p:nvSpPr>
        <p:spPr>
          <a:xfrm>
            <a:off x="5116537" y="2952755"/>
            <a:ext cx="743719" cy="206081"/>
          </a:xfrm>
          <a:prstGeom prst="roundRect">
            <a:avLst/>
          </a:prstGeom>
          <a:noFill/>
          <a:ln w="38100" cap="flat" cmpd="sng" algn="ctr">
            <a:solidFill>
              <a:srgbClr val="08AE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6C2C7-39F7-4F06-8411-FD1FD66C67C1}"/>
              </a:ext>
            </a:extLst>
          </p:cNvPr>
          <p:cNvSpPr txBox="1"/>
          <p:nvPr/>
        </p:nvSpPr>
        <p:spPr>
          <a:xfrm>
            <a:off x="4128655" y="3012817"/>
            <a:ext cx="960172" cy="338554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>
            <a:solidFill>
              <a:srgbClr val="08AEF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6 Buses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B7C229-223B-4063-9157-F03C5253FB2F}"/>
              </a:ext>
            </a:extLst>
          </p:cNvPr>
          <p:cNvSpPr/>
          <p:nvPr/>
        </p:nvSpPr>
        <p:spPr>
          <a:xfrm>
            <a:off x="6232525" y="2698769"/>
            <a:ext cx="1206546" cy="258763"/>
          </a:xfrm>
          <a:prstGeom prst="roundRect">
            <a:avLst/>
          </a:prstGeom>
          <a:noFill/>
          <a:ln w="38100" cap="flat" cmpd="sng" algn="ctr">
            <a:solidFill>
              <a:srgbClr val="4F9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F9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5254F-D2D8-4433-857A-86FA6C5B2FDD}"/>
              </a:ext>
            </a:extLst>
          </p:cNvPr>
          <p:cNvSpPr txBox="1"/>
          <p:nvPr/>
        </p:nvSpPr>
        <p:spPr>
          <a:xfrm>
            <a:off x="7124854" y="2975431"/>
            <a:ext cx="1075936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4F96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4F96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13 Buses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8BD91F-A9A6-4B51-B950-25705EF17E79}"/>
              </a:ext>
            </a:extLst>
          </p:cNvPr>
          <p:cNvSpPr/>
          <p:nvPr/>
        </p:nvSpPr>
        <p:spPr>
          <a:xfrm>
            <a:off x="6232524" y="2474531"/>
            <a:ext cx="1206546" cy="229189"/>
          </a:xfrm>
          <a:prstGeom prst="roundRect">
            <a:avLst/>
          </a:prstGeom>
          <a:noFill/>
          <a:ln w="38100" cap="flat" cmpd="sng" algn="ctr">
            <a:solidFill>
              <a:srgbClr val="4F9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F9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16A27-4540-4429-A4A1-B6A94F07C3BE}"/>
              </a:ext>
            </a:extLst>
          </p:cNvPr>
          <p:cNvSpPr txBox="1"/>
          <p:nvPr/>
        </p:nvSpPr>
        <p:spPr>
          <a:xfrm>
            <a:off x="7124854" y="2089226"/>
            <a:ext cx="958917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4F96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4F96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7 Buses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70DE2E-8107-4D87-9CB1-CD3BB1DE3EB9}"/>
              </a:ext>
            </a:extLst>
          </p:cNvPr>
          <p:cNvSpPr/>
          <p:nvPr/>
        </p:nvSpPr>
        <p:spPr>
          <a:xfrm>
            <a:off x="6261099" y="4054474"/>
            <a:ext cx="381509" cy="439091"/>
          </a:xfrm>
          <a:prstGeom prst="roundRect">
            <a:avLst/>
          </a:prstGeom>
          <a:noFill/>
          <a:ln w="38100" cap="flat" cmpd="sng" algn="ctr">
            <a:solidFill>
              <a:srgbClr val="4F9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F9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665F62-7F05-45D7-8AB6-970DE4FC06F5}"/>
              </a:ext>
            </a:extLst>
          </p:cNvPr>
          <p:cNvSpPr/>
          <p:nvPr/>
        </p:nvSpPr>
        <p:spPr>
          <a:xfrm>
            <a:off x="9740900" y="4727575"/>
            <a:ext cx="1139826" cy="220666"/>
          </a:xfrm>
          <a:prstGeom prst="roundRect">
            <a:avLst/>
          </a:prstGeom>
          <a:noFill/>
          <a:ln w="38100" cap="flat" cmpd="sng" algn="ctr">
            <a:solidFill>
              <a:srgbClr val="4F9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F9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88CE7-ED42-4EB4-ABBB-41DBEF78BA7F}"/>
              </a:ext>
            </a:extLst>
          </p:cNvPr>
          <p:cNvSpPr txBox="1"/>
          <p:nvPr/>
        </p:nvSpPr>
        <p:spPr>
          <a:xfrm>
            <a:off x="8813133" y="4598470"/>
            <a:ext cx="900057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4F96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4F96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6 Buses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68AACD8-629D-48C1-83DA-FEC8A2EBA47B}"/>
              </a:ext>
            </a:extLst>
          </p:cNvPr>
          <p:cNvSpPr/>
          <p:nvPr/>
        </p:nvSpPr>
        <p:spPr>
          <a:xfrm>
            <a:off x="9691811" y="2038865"/>
            <a:ext cx="1228449" cy="220666"/>
          </a:xfrm>
          <a:prstGeom prst="roundRect">
            <a:avLst/>
          </a:prstGeom>
          <a:noFill/>
          <a:ln w="38100" cap="flat" cmpd="sng" algn="ctr">
            <a:solidFill>
              <a:srgbClr val="4F96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F9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C74E8B-1939-4D7E-B36A-07B5DA26D505}"/>
              </a:ext>
            </a:extLst>
          </p:cNvPr>
          <p:cNvSpPr txBox="1"/>
          <p:nvPr/>
        </p:nvSpPr>
        <p:spPr>
          <a:xfrm>
            <a:off x="8732894" y="1970827"/>
            <a:ext cx="958917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4F96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4F96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3 Buses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718A54-F38C-4F29-A25E-FCB56301DF15}"/>
              </a:ext>
            </a:extLst>
          </p:cNvPr>
          <p:cNvSpPr/>
          <p:nvPr/>
        </p:nvSpPr>
        <p:spPr>
          <a:xfrm>
            <a:off x="10132538" y="4054474"/>
            <a:ext cx="353566" cy="212191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727D42-B8B0-4A73-827A-BC8A4DF8A604}"/>
              </a:ext>
            </a:extLst>
          </p:cNvPr>
          <p:cNvSpPr/>
          <p:nvPr/>
        </p:nvSpPr>
        <p:spPr>
          <a:xfrm>
            <a:off x="10122696" y="6071841"/>
            <a:ext cx="363406" cy="202504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6BE1AB-66C3-4B4C-8F79-0C19503069C9}"/>
              </a:ext>
            </a:extLst>
          </p:cNvPr>
          <p:cNvSpPr/>
          <p:nvPr/>
        </p:nvSpPr>
        <p:spPr>
          <a:xfrm>
            <a:off x="10486104" y="2023665"/>
            <a:ext cx="781971" cy="217582"/>
          </a:xfrm>
          <a:prstGeom prst="roundRect">
            <a:avLst/>
          </a:prstGeom>
          <a:noFill/>
          <a:ln w="38100" cap="flat" cmpd="sng" algn="ctr">
            <a:solidFill>
              <a:srgbClr val="FC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utch801 Rm BT" panose="020206030605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99CCDBA-F1B4-4AC9-88DB-487A0E8B94E4}"/>
              </a:ext>
            </a:extLst>
          </p:cNvPr>
          <p:cNvSpPr/>
          <p:nvPr/>
        </p:nvSpPr>
        <p:spPr>
          <a:xfrm>
            <a:off x="10524606" y="3168408"/>
            <a:ext cx="743469" cy="236298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28D536-2478-41D3-9492-38FC856F4041}"/>
              </a:ext>
            </a:extLst>
          </p:cNvPr>
          <p:cNvSpPr/>
          <p:nvPr/>
        </p:nvSpPr>
        <p:spPr>
          <a:xfrm>
            <a:off x="10132538" y="2701758"/>
            <a:ext cx="334516" cy="240881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5EF668-E903-4E78-98B4-988BE6975A48}"/>
              </a:ext>
            </a:extLst>
          </p:cNvPr>
          <p:cNvSpPr/>
          <p:nvPr/>
        </p:nvSpPr>
        <p:spPr>
          <a:xfrm>
            <a:off x="10132114" y="5170323"/>
            <a:ext cx="353989" cy="220666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F65ECD-DD52-4E56-A16A-3BD3652E47B7}"/>
              </a:ext>
            </a:extLst>
          </p:cNvPr>
          <p:cNvSpPr/>
          <p:nvPr/>
        </p:nvSpPr>
        <p:spPr>
          <a:xfrm>
            <a:off x="10486104" y="2256948"/>
            <a:ext cx="1563685" cy="217583"/>
          </a:xfrm>
          <a:prstGeom prst="roundRect">
            <a:avLst/>
          </a:prstGeom>
          <a:noFill/>
          <a:ln w="38100" cap="flat" cmpd="sng" algn="ctr">
            <a:solidFill>
              <a:srgbClr val="FC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9A2B5B2-EAAD-4CB3-8D8D-1A829475E409}"/>
              </a:ext>
            </a:extLst>
          </p:cNvPr>
          <p:cNvSpPr/>
          <p:nvPr/>
        </p:nvSpPr>
        <p:spPr>
          <a:xfrm>
            <a:off x="9740900" y="2474531"/>
            <a:ext cx="369888" cy="240881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E2AB8F-1994-4D37-88D3-D7C34FA2CD89}"/>
              </a:ext>
            </a:extLst>
          </p:cNvPr>
          <p:cNvSpPr/>
          <p:nvPr/>
        </p:nvSpPr>
        <p:spPr>
          <a:xfrm>
            <a:off x="10518256" y="3603251"/>
            <a:ext cx="362470" cy="240881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8E9B6D-F227-49B6-AB03-B2D1752A168D}"/>
              </a:ext>
            </a:extLst>
          </p:cNvPr>
          <p:cNvSpPr/>
          <p:nvPr/>
        </p:nvSpPr>
        <p:spPr>
          <a:xfrm>
            <a:off x="10518256" y="3805755"/>
            <a:ext cx="362470" cy="240881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0336AF-7811-4FD6-834C-0D7078796C3A}"/>
              </a:ext>
            </a:extLst>
          </p:cNvPr>
          <p:cNvSpPr/>
          <p:nvPr/>
        </p:nvSpPr>
        <p:spPr>
          <a:xfrm>
            <a:off x="10486102" y="5856296"/>
            <a:ext cx="394623" cy="202504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EE608C-2C2B-4E6E-92C0-E971D5580D26}"/>
              </a:ext>
            </a:extLst>
          </p:cNvPr>
          <p:cNvSpPr/>
          <p:nvPr/>
        </p:nvSpPr>
        <p:spPr>
          <a:xfrm>
            <a:off x="10509595" y="6299680"/>
            <a:ext cx="371129" cy="194788"/>
          </a:xfrm>
          <a:prstGeom prst="roundRect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F1211A0-EC26-410D-9D41-CA601DC2C296}"/>
              </a:ext>
            </a:extLst>
          </p:cNvPr>
          <p:cNvSpPr/>
          <p:nvPr/>
        </p:nvSpPr>
        <p:spPr>
          <a:xfrm>
            <a:off x="7027556" y="4717468"/>
            <a:ext cx="376543" cy="230774"/>
          </a:xfrm>
          <a:prstGeom prst="roundRect">
            <a:avLst/>
          </a:prstGeom>
          <a:noFill/>
          <a:ln w="38100" cap="flat" cmpd="sng" algn="ctr">
            <a:solidFill>
              <a:srgbClr val="0854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5C4BE0-0875-4F68-BE1D-6D26FB4C9DC4}"/>
              </a:ext>
            </a:extLst>
          </p:cNvPr>
          <p:cNvSpPr/>
          <p:nvPr/>
        </p:nvSpPr>
        <p:spPr>
          <a:xfrm>
            <a:off x="10880724" y="3392488"/>
            <a:ext cx="1150015" cy="240881"/>
          </a:xfrm>
          <a:prstGeom prst="roundRect">
            <a:avLst/>
          </a:prstGeom>
          <a:noFill/>
          <a:ln w="38100" cap="flat" cmpd="sng" algn="ctr">
            <a:solidFill>
              <a:srgbClr val="FC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E7BBC7-8CA1-4E72-BDC8-0F421C596444}"/>
              </a:ext>
            </a:extLst>
          </p:cNvPr>
          <p:cNvGrpSpPr/>
          <p:nvPr/>
        </p:nvGrpSpPr>
        <p:grpSpPr>
          <a:xfrm>
            <a:off x="3158835" y="110381"/>
            <a:ext cx="2366781" cy="651683"/>
            <a:chOff x="3220178" y="4985509"/>
            <a:chExt cx="2366781" cy="6516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3C17D5-ECEA-4282-B724-78C6E796C429}"/>
                </a:ext>
              </a:extLst>
            </p:cNvPr>
            <p:cNvSpPr/>
            <p:nvPr/>
          </p:nvSpPr>
          <p:spPr>
            <a:xfrm>
              <a:off x="3907314" y="5042106"/>
              <a:ext cx="1679645" cy="595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Dutch801 Rm BT" panose="02020603060505020304" pitchFamily="18" charset="0"/>
                </a:rPr>
                <a:t>Average buses per hour </a:t>
              </a:r>
              <a:endParaRPr lang="en-US" b="1" dirty="0">
                <a:solidFill>
                  <a:srgbClr val="085440"/>
                </a:solidFill>
                <a:latin typeface="Dutch801 Rm BT" panose="02020603060505020304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D1C59C-7939-4625-914A-387ED1C2A9B6}"/>
                </a:ext>
              </a:extLst>
            </p:cNvPr>
            <p:cNvSpPr/>
            <p:nvPr/>
          </p:nvSpPr>
          <p:spPr>
            <a:xfrm>
              <a:off x="3220178" y="4985509"/>
              <a:ext cx="595086" cy="59508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3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6FBF-976F-43E0-89E0-1922E0EA8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 Delivery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75D5-EED6-478C-9652-ABA5C824904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Significant variation in service delivery across days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Inconsistency in peak hour service delivery across days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Significant drop in evening peak service delivery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74A7-D114-4A5C-87CC-FE077DD7E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Buses per hour  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537BB3F-1CC6-4AD2-9650-6F9E54DC4E17}"/>
              </a:ext>
            </a:extLst>
          </p:cNvPr>
          <p:cNvGraphicFramePr>
            <a:graphicFrameLocks noGrp="1"/>
          </p:cNvGraphicFramePr>
          <p:nvPr/>
        </p:nvGraphicFramePr>
        <p:xfrm>
          <a:off x="3158443" y="1825297"/>
          <a:ext cx="8890958" cy="468211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04529">
                  <a:extLst>
                    <a:ext uri="{9D8B030D-6E8A-4147-A177-3AD203B41FA5}">
                      <a16:colId xmlns:a16="http://schemas.microsoft.com/office/drawing/2014/main" val="1083033281"/>
                    </a:ext>
                  </a:extLst>
                </a:gridCol>
                <a:gridCol w="874999">
                  <a:extLst>
                    <a:ext uri="{9D8B030D-6E8A-4147-A177-3AD203B41FA5}">
                      <a16:colId xmlns:a16="http://schemas.microsoft.com/office/drawing/2014/main" val="3203589787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4163351144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2229847474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2806003690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3227679373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2758200099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1145459231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384612115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2491494728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3627241221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675854839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2627937402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3578794024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4068781401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3676614115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746766769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3669955420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2956504259"/>
                    </a:ext>
                  </a:extLst>
                </a:gridCol>
                <a:gridCol w="400635">
                  <a:extLst>
                    <a:ext uri="{9D8B030D-6E8A-4147-A177-3AD203B41FA5}">
                      <a16:colId xmlns:a16="http://schemas.microsoft.com/office/drawing/2014/main" val="4277323722"/>
                    </a:ext>
                  </a:extLst>
                </a:gridCol>
              </a:tblGrid>
              <a:tr h="22295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Buses per hour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09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618406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03-12-2018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199200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04-12-2018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Tuesday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984127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05-12-2018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900030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06-12-2018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272118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07-12-2018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219446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649602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Tuesday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0475519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529237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458254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0510884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44524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Tuesday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3357011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316070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312096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774337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724524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Wednesday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33503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Thursday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4806212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28-12-2018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Friday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390463"/>
                  </a:ext>
                </a:extLst>
              </a:tr>
              <a:tr h="222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31-12-2018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Monday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6027315"/>
                  </a:ext>
                </a:extLst>
              </a:tr>
            </a:tbl>
          </a:graphicData>
        </a:graphic>
      </p:graphicFrame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B45D08-DF53-4B49-A027-5705ED908255}"/>
              </a:ext>
            </a:extLst>
          </p:cNvPr>
          <p:cNvSpPr/>
          <p:nvPr/>
        </p:nvSpPr>
        <p:spPr>
          <a:xfrm>
            <a:off x="6016756" y="2016530"/>
            <a:ext cx="1177217" cy="258763"/>
          </a:xfrm>
          <a:prstGeom prst="roundRect">
            <a:avLst/>
          </a:prstGeom>
          <a:noFill/>
          <a:ln w="38100" cap="flat" cmpd="sng" algn="ctr">
            <a:solidFill>
              <a:srgbClr val="08AE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8AE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1DDE9E-0FC3-40CD-B94C-588528F8E8F0}"/>
              </a:ext>
            </a:extLst>
          </p:cNvPr>
          <p:cNvSpPr txBox="1"/>
          <p:nvPr/>
        </p:nvSpPr>
        <p:spPr>
          <a:xfrm>
            <a:off x="7267281" y="2002515"/>
            <a:ext cx="913659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08AEF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8 Buses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7708644-1504-455C-8484-C6D5F75D1228}"/>
              </a:ext>
            </a:extLst>
          </p:cNvPr>
          <p:cNvSpPr/>
          <p:nvPr/>
        </p:nvSpPr>
        <p:spPr>
          <a:xfrm>
            <a:off x="6028591" y="3845499"/>
            <a:ext cx="1177217" cy="208778"/>
          </a:xfrm>
          <a:prstGeom prst="roundRect">
            <a:avLst/>
          </a:prstGeom>
          <a:noFill/>
          <a:ln w="38100" cap="flat" cmpd="sng" algn="ctr">
            <a:solidFill>
              <a:srgbClr val="08AE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8AE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015DA3-9CD7-443C-A126-91ED89CA3D48}"/>
              </a:ext>
            </a:extLst>
          </p:cNvPr>
          <p:cNvSpPr txBox="1"/>
          <p:nvPr/>
        </p:nvSpPr>
        <p:spPr>
          <a:xfrm>
            <a:off x="7268869" y="3772586"/>
            <a:ext cx="1064313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08AEF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13 Buses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4F5C180-F3B4-4B15-A50B-B651369ACD4C}"/>
              </a:ext>
            </a:extLst>
          </p:cNvPr>
          <p:cNvSpPr/>
          <p:nvPr/>
        </p:nvSpPr>
        <p:spPr>
          <a:xfrm>
            <a:off x="9660760" y="2277163"/>
            <a:ext cx="798225" cy="236298"/>
          </a:xfrm>
          <a:prstGeom prst="roundRect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9417058-7ACE-4688-8B68-6A7C8227EE19}"/>
              </a:ext>
            </a:extLst>
          </p:cNvPr>
          <p:cNvSpPr/>
          <p:nvPr/>
        </p:nvSpPr>
        <p:spPr>
          <a:xfrm>
            <a:off x="6438593" y="2261165"/>
            <a:ext cx="423943" cy="23629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271716B-832B-4F29-98F1-1F648D5C5A84}"/>
              </a:ext>
            </a:extLst>
          </p:cNvPr>
          <p:cNvSpPr/>
          <p:nvPr/>
        </p:nvSpPr>
        <p:spPr>
          <a:xfrm>
            <a:off x="6438592" y="3156670"/>
            <a:ext cx="423943" cy="23629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992DACA-62C9-433A-BB08-A88001D1B383}"/>
              </a:ext>
            </a:extLst>
          </p:cNvPr>
          <p:cNvSpPr/>
          <p:nvPr/>
        </p:nvSpPr>
        <p:spPr>
          <a:xfrm>
            <a:off x="6405227" y="3570839"/>
            <a:ext cx="423943" cy="23629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C5B277-4CA1-4934-8622-CEF33A5462B2}"/>
              </a:ext>
            </a:extLst>
          </p:cNvPr>
          <p:cNvSpPr/>
          <p:nvPr/>
        </p:nvSpPr>
        <p:spPr>
          <a:xfrm>
            <a:off x="10052563" y="2511317"/>
            <a:ext cx="423943" cy="210609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994F5E3-1FE0-461B-972A-73CDFC907F17}"/>
              </a:ext>
            </a:extLst>
          </p:cNvPr>
          <p:cNvSpPr/>
          <p:nvPr/>
        </p:nvSpPr>
        <p:spPr>
          <a:xfrm>
            <a:off x="10052563" y="2923189"/>
            <a:ext cx="423943" cy="23629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9ABA31-65F9-45DE-A508-ACD8D5197139}"/>
              </a:ext>
            </a:extLst>
          </p:cNvPr>
          <p:cNvSpPr/>
          <p:nvPr/>
        </p:nvSpPr>
        <p:spPr>
          <a:xfrm>
            <a:off x="10052563" y="3367700"/>
            <a:ext cx="385160" cy="225174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D8751F-ACEB-4621-8A2A-0FE63BED1BF1}"/>
              </a:ext>
            </a:extLst>
          </p:cNvPr>
          <p:cNvSpPr/>
          <p:nvPr/>
        </p:nvSpPr>
        <p:spPr>
          <a:xfrm>
            <a:off x="10070269" y="4294872"/>
            <a:ext cx="406237" cy="205282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B7ED65-A949-4641-82FE-491C422827AE}"/>
              </a:ext>
            </a:extLst>
          </p:cNvPr>
          <p:cNvSpPr/>
          <p:nvPr/>
        </p:nvSpPr>
        <p:spPr>
          <a:xfrm>
            <a:off x="10039180" y="4494341"/>
            <a:ext cx="423943" cy="23629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A00B29-068F-46C7-9EC4-D35E738EFA06}"/>
              </a:ext>
            </a:extLst>
          </p:cNvPr>
          <p:cNvSpPr/>
          <p:nvPr/>
        </p:nvSpPr>
        <p:spPr>
          <a:xfrm>
            <a:off x="10016756" y="5380171"/>
            <a:ext cx="418186" cy="214444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C093AB2-0265-4F2B-B235-883F660D9065}"/>
              </a:ext>
            </a:extLst>
          </p:cNvPr>
          <p:cNvSpPr/>
          <p:nvPr/>
        </p:nvSpPr>
        <p:spPr>
          <a:xfrm>
            <a:off x="10031059" y="6055787"/>
            <a:ext cx="409639" cy="210214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400491B-2398-4759-A545-F09B600578BC}"/>
              </a:ext>
            </a:extLst>
          </p:cNvPr>
          <p:cNvSpPr/>
          <p:nvPr/>
        </p:nvSpPr>
        <p:spPr>
          <a:xfrm>
            <a:off x="10031059" y="6286829"/>
            <a:ext cx="409639" cy="19735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5BEE972-69B4-4622-B6C2-E0BD3A3CC0A8}"/>
              </a:ext>
            </a:extLst>
          </p:cNvPr>
          <p:cNvSpPr/>
          <p:nvPr/>
        </p:nvSpPr>
        <p:spPr>
          <a:xfrm>
            <a:off x="9648681" y="3626375"/>
            <a:ext cx="423943" cy="202797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4680D79-7585-44E9-92CF-ACE1E662798C}"/>
              </a:ext>
            </a:extLst>
          </p:cNvPr>
          <p:cNvSpPr/>
          <p:nvPr/>
        </p:nvSpPr>
        <p:spPr>
          <a:xfrm>
            <a:off x="9652237" y="3817608"/>
            <a:ext cx="423943" cy="232168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E6A0A5F-B3AE-45BB-B6FC-74979E47B425}"/>
              </a:ext>
            </a:extLst>
          </p:cNvPr>
          <p:cNvSpPr/>
          <p:nvPr/>
        </p:nvSpPr>
        <p:spPr>
          <a:xfrm>
            <a:off x="9619195" y="5857120"/>
            <a:ext cx="391803" cy="214444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D640523-1BB6-4BDB-9405-6DE87CD48039}"/>
              </a:ext>
            </a:extLst>
          </p:cNvPr>
          <p:cNvSpPr/>
          <p:nvPr/>
        </p:nvSpPr>
        <p:spPr>
          <a:xfrm>
            <a:off x="10492726" y="4062061"/>
            <a:ext cx="396583" cy="229069"/>
          </a:xfrm>
          <a:prstGeom prst="roundRect">
            <a:avLst/>
          </a:prstGeom>
          <a:noFill/>
          <a:ln w="38100" cap="flat" cmpd="sng" algn="ctr">
            <a:solidFill>
              <a:srgbClr val="6ED1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49E8C8-81FB-4CFD-9019-B2FEA8DB5677}"/>
              </a:ext>
            </a:extLst>
          </p:cNvPr>
          <p:cNvSpPr/>
          <p:nvPr/>
        </p:nvSpPr>
        <p:spPr>
          <a:xfrm>
            <a:off x="9648682" y="3598392"/>
            <a:ext cx="1240628" cy="258763"/>
          </a:xfrm>
          <a:prstGeom prst="roundRect">
            <a:avLst/>
          </a:prstGeom>
          <a:noFill/>
          <a:ln w="38100" cap="flat" cmpd="sng" algn="ctr">
            <a:solidFill>
              <a:srgbClr val="08AE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8AE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E0C1EA-035E-474C-95A8-E62B8F69DD6C}"/>
              </a:ext>
            </a:extLst>
          </p:cNvPr>
          <p:cNvSpPr txBox="1"/>
          <p:nvPr/>
        </p:nvSpPr>
        <p:spPr>
          <a:xfrm>
            <a:off x="11057449" y="3644799"/>
            <a:ext cx="940501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08AEF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2 Buses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FE8FA29-DC0C-4B52-B721-ADB02F1F9054}"/>
              </a:ext>
            </a:extLst>
          </p:cNvPr>
          <p:cNvSpPr/>
          <p:nvPr/>
        </p:nvSpPr>
        <p:spPr>
          <a:xfrm>
            <a:off x="9659647" y="5612212"/>
            <a:ext cx="1132677" cy="258763"/>
          </a:xfrm>
          <a:prstGeom prst="roundRect">
            <a:avLst/>
          </a:prstGeom>
          <a:noFill/>
          <a:ln w="38100" cap="flat" cmpd="sng" algn="ctr">
            <a:solidFill>
              <a:srgbClr val="08AE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8AEF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6D9107-5CDE-4370-BB7C-20BCBED4B3F7}"/>
              </a:ext>
            </a:extLst>
          </p:cNvPr>
          <p:cNvSpPr txBox="1"/>
          <p:nvPr/>
        </p:nvSpPr>
        <p:spPr>
          <a:xfrm>
            <a:off x="10872888" y="5556651"/>
            <a:ext cx="940500" cy="36933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>
            <a:solidFill>
              <a:srgbClr val="08AEF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7 Buses 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88B4AD1-AD9E-4CC7-BAAD-635B45B11A0C}"/>
              </a:ext>
            </a:extLst>
          </p:cNvPr>
          <p:cNvSpPr/>
          <p:nvPr/>
        </p:nvSpPr>
        <p:spPr>
          <a:xfrm>
            <a:off x="9648681" y="2030293"/>
            <a:ext cx="798225" cy="236298"/>
          </a:xfrm>
          <a:prstGeom prst="roundRect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94DA3C8-C5E4-4552-83FB-266D2E6F0CF3}"/>
              </a:ext>
            </a:extLst>
          </p:cNvPr>
          <p:cNvSpPr/>
          <p:nvPr/>
        </p:nvSpPr>
        <p:spPr>
          <a:xfrm>
            <a:off x="9660760" y="3156190"/>
            <a:ext cx="798225" cy="210609"/>
          </a:xfrm>
          <a:prstGeom prst="roundRect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2F9730-4BA9-45C8-BCD6-BB1C0A5855C4}"/>
              </a:ext>
            </a:extLst>
          </p:cNvPr>
          <p:cNvSpPr txBox="1"/>
          <p:nvPr/>
        </p:nvSpPr>
        <p:spPr>
          <a:xfrm>
            <a:off x="3218672" y="1032700"/>
            <a:ext cx="293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b="1" dirty="0">
                <a:latin typeface="Dutch801 Rm BT" panose="02020603060505020304" pitchFamily="18" charset="0"/>
              </a:rPr>
              <a:t>Shivajinagara Bus Station (Up Direction)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utch801 Rm BT" panose="020206030605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7219D5-83E8-476A-B9DE-37DEE5434700}"/>
              </a:ext>
            </a:extLst>
          </p:cNvPr>
          <p:cNvSpPr txBox="1"/>
          <p:nvPr/>
        </p:nvSpPr>
        <p:spPr>
          <a:xfrm>
            <a:off x="6854036" y="385467"/>
            <a:ext cx="40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8AEF2"/>
                </a:solidFill>
                <a:effectLst/>
                <a:uLnTx/>
                <a:uFillTx/>
                <a:latin typeface="Dutch801 Rm BT" panose="02020603060505020304" pitchFamily="18" charset="0"/>
              </a:rPr>
              <a:t>Inconsistency in peak hour schedule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FF94FB-A3BA-4646-96E9-FB4E956E2B9C}"/>
              </a:ext>
            </a:extLst>
          </p:cNvPr>
          <p:cNvSpPr txBox="1"/>
          <p:nvPr/>
        </p:nvSpPr>
        <p:spPr>
          <a:xfrm>
            <a:off x="6854035" y="932017"/>
            <a:ext cx="485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b="1" dirty="0">
                <a:solidFill>
                  <a:srgbClr val="6ED100"/>
                </a:solidFill>
                <a:latin typeface="Dutch801 Rm BT" panose="02020603060505020304" pitchFamily="18" charset="0"/>
              </a:rPr>
              <a:t>Unavailability of buses during peak hours</a:t>
            </a:r>
            <a:endParaRPr lang="en-IN" dirty="0">
              <a:solidFill>
                <a:srgbClr val="6ED100"/>
              </a:solidFill>
              <a:latin typeface="Dutch801 Rm BT" panose="020206030605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3EA696A-9DC2-4265-AC06-F3FF67FAC5E2}"/>
              </a:ext>
            </a:extLst>
          </p:cNvPr>
          <p:cNvSpPr/>
          <p:nvPr/>
        </p:nvSpPr>
        <p:spPr>
          <a:xfrm>
            <a:off x="6666386" y="462457"/>
            <a:ext cx="230820" cy="230820"/>
          </a:xfrm>
          <a:prstGeom prst="ellipse">
            <a:avLst/>
          </a:prstGeom>
          <a:solidFill>
            <a:srgbClr val="08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Dutch801 Rm BT" panose="02020603060505020304" pitchFamily="18" charset="0"/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281B28F-6DC7-4392-B7B8-B2967A175722}"/>
              </a:ext>
            </a:extLst>
          </p:cNvPr>
          <p:cNvSpPr/>
          <p:nvPr/>
        </p:nvSpPr>
        <p:spPr>
          <a:xfrm>
            <a:off x="6666386" y="1012260"/>
            <a:ext cx="230820" cy="230820"/>
          </a:xfrm>
          <a:prstGeom prst="ellipse">
            <a:avLst/>
          </a:prstGeom>
          <a:solidFill>
            <a:srgbClr val="6E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Dutch801 Rm BT" panose="02020603060505020304" pitchFamily="18" charset="0"/>
              </a:rPr>
              <a:t>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7DCF1B-40F9-4899-9ABB-273621D96EC3}"/>
              </a:ext>
            </a:extLst>
          </p:cNvPr>
          <p:cNvGrpSpPr/>
          <p:nvPr/>
        </p:nvGrpSpPr>
        <p:grpSpPr>
          <a:xfrm>
            <a:off x="3158835" y="110381"/>
            <a:ext cx="2366781" cy="651683"/>
            <a:chOff x="3220178" y="4985509"/>
            <a:chExt cx="2366781" cy="65168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380185-ACEB-423A-8F84-F5DF453A757B}"/>
                </a:ext>
              </a:extLst>
            </p:cNvPr>
            <p:cNvSpPr/>
            <p:nvPr/>
          </p:nvSpPr>
          <p:spPr>
            <a:xfrm>
              <a:off x="3907314" y="5042106"/>
              <a:ext cx="1679645" cy="595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Dutch801 Rm BT" panose="02020603060505020304" pitchFamily="18" charset="0"/>
                </a:rPr>
                <a:t>Average buses per hour </a:t>
              </a:r>
              <a:endParaRPr lang="en-US" b="1" dirty="0">
                <a:solidFill>
                  <a:srgbClr val="085440"/>
                </a:solidFill>
                <a:latin typeface="Dutch801 Rm BT" panose="02020603060505020304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70EC4E-0045-4637-A77A-29AE356F3CC7}"/>
                </a:ext>
              </a:extLst>
            </p:cNvPr>
            <p:cNvSpPr/>
            <p:nvPr/>
          </p:nvSpPr>
          <p:spPr>
            <a:xfrm>
              <a:off x="3220178" y="4985509"/>
              <a:ext cx="595086" cy="59508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9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8" grpId="0"/>
      <p:bldP spid="79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378CD5F-5C79-42D9-B9AE-1506B3C42A48}"/>
              </a:ext>
            </a:extLst>
          </p:cNvPr>
          <p:cNvGraphicFramePr>
            <a:graphicFrameLocks/>
          </p:cNvGraphicFramePr>
          <p:nvPr/>
        </p:nvGraphicFramePr>
        <p:xfrm>
          <a:off x="3737260" y="635096"/>
          <a:ext cx="80391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4A1DAEC-02AF-487C-B885-78961F59A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Ridership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4CB070-1DF2-48F3-9718-913240005FD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2209" y="2800350"/>
            <a:ext cx="2854030" cy="3460924"/>
          </a:xfrm>
        </p:spPr>
        <p:txBody>
          <a:bodyPr/>
          <a:lstStyle/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boarding per day:  </a:t>
            </a:r>
            <a:r>
              <a:rPr lang="en-US" sz="1800" b="1" dirty="0">
                <a:solidFill>
                  <a:srgbClr val="FCC000"/>
                </a:solidFill>
              </a:rPr>
              <a:t>6129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Boarding per day per bus	 </a:t>
            </a:r>
            <a:r>
              <a:rPr lang="en-US" sz="1800" b="1" dirty="0">
                <a:solidFill>
                  <a:srgbClr val="FCC000"/>
                </a:solidFill>
              </a:rPr>
              <a:t>268 </a:t>
            </a:r>
          </a:p>
          <a:p>
            <a:pPr marL="465138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Average boarding per trip (weekdays):		 </a:t>
            </a:r>
            <a:r>
              <a:rPr lang="en-US" sz="2000" b="1" dirty="0">
                <a:solidFill>
                  <a:srgbClr val="FCC000"/>
                </a:solidFill>
              </a:rPr>
              <a:t>67 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54% fewer trips in the evening hours compared to morning</a:t>
            </a:r>
          </a:p>
          <a:p>
            <a:pPr marL="465137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179387" indent="0">
              <a:spcAft>
                <a:spcPts val="1200"/>
              </a:spcAft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5C205A-654B-4BA3-B29C-6BED4463E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Passengers boarded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E6ED5-0494-45DF-9671-83D7BED25CFC}"/>
              </a:ext>
            </a:extLst>
          </p:cNvPr>
          <p:cNvGrpSpPr/>
          <p:nvPr/>
        </p:nvGrpSpPr>
        <p:grpSpPr>
          <a:xfrm>
            <a:off x="4787143" y="2966868"/>
            <a:ext cx="5676368" cy="863202"/>
            <a:chOff x="4781926" y="635343"/>
            <a:chExt cx="5676368" cy="863202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D76D751-226B-49F7-AFDA-5597C8EA6A65}"/>
                </a:ext>
              </a:extLst>
            </p:cNvPr>
            <p:cNvSpPr/>
            <p:nvPr/>
          </p:nvSpPr>
          <p:spPr>
            <a:xfrm rot="5400000">
              <a:off x="5721219" y="152144"/>
              <a:ext cx="329708" cy="1296106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Dutch801 Rm BT" panose="02020603060505020304" pitchFamily="18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338BCA-B3D6-4DCB-8C5A-39F5B1390737}"/>
                </a:ext>
              </a:extLst>
            </p:cNvPr>
            <p:cNvSpPr txBox="1"/>
            <p:nvPr/>
          </p:nvSpPr>
          <p:spPr>
            <a:xfrm>
              <a:off x="4781926" y="965048"/>
              <a:ext cx="2292845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200" dirty="0">
                  <a:latin typeface="Dutch801 Rm BT" panose="02020603060505020304" pitchFamily="18" charset="0"/>
                  <a:cs typeface="Segoe UI" panose="020B0502040204020203" pitchFamily="34" charset="0"/>
                </a:rPr>
                <a:t>High boarding in </a:t>
              </a:r>
            </a:p>
            <a:p>
              <a:pPr algn="ctr"/>
              <a:r>
                <a:rPr lang="en-IN" sz="1200" dirty="0">
                  <a:latin typeface="Dutch801 Rm BT" panose="02020603060505020304" pitchFamily="18" charset="0"/>
                  <a:cs typeface="Segoe UI" panose="020B0502040204020203" pitchFamily="34" charset="0"/>
                </a:rPr>
                <a:t>the morning 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2884E570-2639-425E-A691-E204ACAC3355}"/>
                </a:ext>
              </a:extLst>
            </p:cNvPr>
            <p:cNvSpPr/>
            <p:nvPr/>
          </p:nvSpPr>
          <p:spPr>
            <a:xfrm rot="5400000">
              <a:off x="9575683" y="238725"/>
              <a:ext cx="276635" cy="1176012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Dutch801 Rm BT" panose="02020603060505020304" pitchFamily="18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371C8-FE1F-42F8-B00F-DF72F210846F}"/>
                </a:ext>
              </a:extLst>
            </p:cNvPr>
            <p:cNvSpPr txBox="1"/>
            <p:nvPr/>
          </p:nvSpPr>
          <p:spPr>
            <a:xfrm>
              <a:off x="9013024" y="975325"/>
              <a:ext cx="1445270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IN" sz="1200" dirty="0">
                  <a:latin typeface="Dutch801 Rm BT" panose="02020603060505020304" pitchFamily="18" charset="0"/>
                  <a:cs typeface="Segoe UI" panose="020B0502040204020203" pitchFamily="34" charset="0"/>
                </a:rPr>
                <a:t>Less boarding in </a:t>
              </a:r>
            </a:p>
            <a:p>
              <a:pPr algn="ctr"/>
              <a:r>
                <a:rPr lang="en-IN" sz="1200" dirty="0">
                  <a:latin typeface="Dutch801 Rm BT" panose="02020603060505020304" pitchFamily="18" charset="0"/>
                  <a:cs typeface="Segoe UI" panose="020B0502040204020203" pitchFamily="34" charset="0"/>
                </a:rPr>
                <a:t>the evening </a:t>
              </a:r>
              <a:endParaRPr lang="en-IN" sz="1600" dirty="0">
                <a:latin typeface="Dutch801 Rm BT" panose="02020603060505020304" pitchFamily="18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972C139-14B0-4387-86CC-5344FF3DA7CE}"/>
              </a:ext>
            </a:extLst>
          </p:cNvPr>
          <p:cNvGraphicFramePr>
            <a:graphicFrameLocks noGrp="1"/>
          </p:cNvGraphicFramePr>
          <p:nvPr/>
        </p:nvGraphicFramePr>
        <p:xfrm>
          <a:off x="3927158" y="4853197"/>
          <a:ext cx="7498182" cy="1521089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426196">
                  <a:extLst>
                    <a:ext uri="{9D8B030D-6E8A-4147-A177-3AD203B41FA5}">
                      <a16:colId xmlns:a16="http://schemas.microsoft.com/office/drawing/2014/main" val="4229731286"/>
                    </a:ext>
                  </a:extLst>
                </a:gridCol>
                <a:gridCol w="1675395">
                  <a:extLst>
                    <a:ext uri="{9D8B030D-6E8A-4147-A177-3AD203B41FA5}">
                      <a16:colId xmlns:a16="http://schemas.microsoft.com/office/drawing/2014/main" val="373256239"/>
                    </a:ext>
                  </a:extLst>
                </a:gridCol>
                <a:gridCol w="1482640">
                  <a:extLst>
                    <a:ext uri="{9D8B030D-6E8A-4147-A177-3AD203B41FA5}">
                      <a16:colId xmlns:a16="http://schemas.microsoft.com/office/drawing/2014/main" val="617724749"/>
                    </a:ext>
                  </a:extLst>
                </a:gridCol>
                <a:gridCol w="1284145">
                  <a:extLst>
                    <a:ext uri="{9D8B030D-6E8A-4147-A177-3AD203B41FA5}">
                      <a16:colId xmlns:a16="http://schemas.microsoft.com/office/drawing/2014/main" val="175585159"/>
                    </a:ext>
                  </a:extLst>
                </a:gridCol>
                <a:gridCol w="1629806">
                  <a:extLst>
                    <a:ext uri="{9D8B030D-6E8A-4147-A177-3AD203B41FA5}">
                      <a16:colId xmlns:a16="http://schemas.microsoft.com/office/drawing/2014/main" val="306197072"/>
                    </a:ext>
                  </a:extLst>
                </a:gridCol>
              </a:tblGrid>
              <a:tr h="350899"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cap="non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  <a:sym typeface="Arial"/>
                        </a:rPr>
                        <a:t>Morning Hours</a:t>
                      </a:r>
                      <a:endParaRPr lang="en-IN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u="none" strike="noStrike" cap="non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  <a:sym typeface="Arial"/>
                        </a:rPr>
                        <a:t>Evening Hours</a:t>
                      </a:r>
                      <a:endParaRPr lang="en-IN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20709"/>
                  </a:ext>
                </a:extLst>
              </a:tr>
              <a:tr h="4405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</a:rPr>
                        <a:t>Direction 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b="1" u="none" strike="noStrike" cap="non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  <a:sym typeface="Arial"/>
                        </a:rPr>
                        <a:t>Passengers carried</a:t>
                      </a:r>
                      <a:endParaRPr lang="en-IN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b="1" u="none" strike="noStrike" cap="non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  <a:sym typeface="Arial"/>
                        </a:rPr>
                        <a:t>PPHPD</a:t>
                      </a:r>
                      <a:endParaRPr lang="en-IN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u="none" strike="noStrike" cap="non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  <a:sym typeface="Arial"/>
                        </a:rPr>
                        <a:t>Passengers carried</a:t>
                      </a:r>
                      <a:endParaRPr lang="en-IN" sz="1200" b="1" i="0" u="none" strike="noStrike" cap="none" dirty="0">
                        <a:solidFill>
                          <a:schemeClr val="bg1"/>
                        </a:solidFill>
                        <a:effectLst/>
                        <a:latin typeface="Dutch801 Rm BT" panose="020206030605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u="none" strike="noStrike" cap="none" dirty="0">
                          <a:solidFill>
                            <a:schemeClr val="bg1"/>
                          </a:solidFill>
                          <a:effectLst/>
                          <a:latin typeface="Dutch801 Rm BT" panose="02020603060505020304" pitchFamily="18" charset="0"/>
                          <a:sym typeface="Arial"/>
                        </a:rPr>
                        <a:t>PPHPD</a:t>
                      </a:r>
                    </a:p>
                  </a:txBody>
                  <a:tcPr marL="27078" marR="27078" marT="27078" marB="0" anchor="ctr">
                    <a:solidFill>
                      <a:srgbClr val="504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4614"/>
                  </a:ext>
                </a:extLst>
              </a:tr>
              <a:tr h="2432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UP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14953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299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5529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111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extLst>
                  <a:ext uri="{0D108BD9-81ED-4DB2-BD59-A6C34878D82A}">
                    <a16:rowId xmlns:a16="http://schemas.microsoft.com/office/drawing/2014/main" val="3784088149"/>
                  </a:ext>
                </a:extLst>
              </a:tr>
              <a:tr h="2432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Down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18596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371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9711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Dutch801 Rm BT" panose="02020603060505020304" pitchFamily="18" charset="0"/>
                        </a:rPr>
                        <a:t>194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Dutch801 Rm BT" panose="02020603060505020304" pitchFamily="18" charset="0"/>
                      </a:endParaRPr>
                    </a:p>
                  </a:txBody>
                  <a:tcPr marL="27078" marR="27078" marT="27078" marB="0" anchor="ctr"/>
                </a:tc>
                <a:extLst>
                  <a:ext uri="{0D108BD9-81ED-4DB2-BD59-A6C34878D82A}">
                    <a16:rowId xmlns:a16="http://schemas.microsoft.com/office/drawing/2014/main" val="2455498080"/>
                  </a:ext>
                </a:extLst>
              </a:tr>
              <a:tr h="243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Dutch801 Rm BT" panose="02020603060505020304" pitchFamily="18" charset="0"/>
                        </a:rPr>
                        <a:t>Total </a:t>
                      </a:r>
                    </a:p>
                  </a:txBody>
                  <a:tcPr marL="27078" marR="27078" marT="27078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Dutch801 Rm BT" panose="02020603060505020304" pitchFamily="18" charset="0"/>
                          <a:ea typeface="+mn-ea"/>
                          <a:cs typeface="+mn-cs"/>
                          <a:sym typeface="Arial"/>
                        </a:rPr>
                        <a:t>33549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Dutch801 Rm BT" panose="02020603060505020304" pitchFamily="18" charset="0"/>
                          <a:ea typeface="+mn-ea"/>
                          <a:cs typeface="+mn-cs"/>
                          <a:sym typeface="Arial"/>
                        </a:rPr>
                        <a:t>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Dutch801 Rm BT" panose="02020603060505020304" pitchFamily="18" charset="0"/>
                          <a:ea typeface="+mn-ea"/>
                          <a:cs typeface="+mn-cs"/>
                          <a:sym typeface="Arial"/>
                        </a:rPr>
                        <a:t>15240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Dutch801 Rm BT" panose="02020603060505020304" pitchFamily="18" charset="0"/>
                          <a:ea typeface="+mn-ea"/>
                          <a:cs typeface="+mn-cs"/>
                          <a:sym typeface="Arial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967172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0BC39CF-5A5A-4048-8662-21D31D56F9ED}"/>
              </a:ext>
            </a:extLst>
          </p:cNvPr>
          <p:cNvSpPr/>
          <p:nvPr/>
        </p:nvSpPr>
        <p:spPr>
          <a:xfrm>
            <a:off x="3239545" y="190314"/>
            <a:ext cx="595086" cy="595086"/>
          </a:xfrm>
          <a:prstGeom prst="ellipse">
            <a:avLst/>
          </a:prstGeom>
          <a:solidFill>
            <a:srgbClr val="F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FFAF4-3D78-4C54-8B4A-0841320E8417}"/>
              </a:ext>
            </a:extLst>
          </p:cNvPr>
          <p:cNvSpPr/>
          <p:nvPr/>
        </p:nvSpPr>
        <p:spPr>
          <a:xfrm>
            <a:off x="4085156" y="307207"/>
            <a:ext cx="402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utch801 Rm BT" panose="02020603060505020304" pitchFamily="18" charset="0"/>
              </a:rPr>
              <a:t>Boardings per hour</a:t>
            </a:r>
            <a:endParaRPr lang="en-US" b="1" dirty="0">
              <a:solidFill>
                <a:srgbClr val="3E7600"/>
              </a:solidFill>
              <a:latin typeface="Dutch801 Rm BT" panose="020206030605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FD9CD7-B4C8-4A8A-93D2-D38B9CC03D1F}"/>
              </a:ext>
            </a:extLst>
          </p:cNvPr>
          <p:cNvSpPr/>
          <p:nvPr/>
        </p:nvSpPr>
        <p:spPr>
          <a:xfrm>
            <a:off x="3239545" y="4258111"/>
            <a:ext cx="595086" cy="595086"/>
          </a:xfrm>
          <a:prstGeom prst="ellipse">
            <a:avLst/>
          </a:prstGeom>
          <a:solidFill>
            <a:srgbClr val="6E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32D03E-A520-40AA-8D1B-0B73AE101FE9}"/>
              </a:ext>
            </a:extLst>
          </p:cNvPr>
          <p:cNvSpPr/>
          <p:nvPr/>
        </p:nvSpPr>
        <p:spPr>
          <a:xfrm>
            <a:off x="4085155" y="4375004"/>
            <a:ext cx="46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utch801 Rm BT" panose="02020603060505020304" pitchFamily="18" charset="0"/>
              </a:rPr>
              <a:t>Passengers moved per hour per direction (PPHPD)</a:t>
            </a:r>
            <a:endParaRPr lang="en-US" b="1" dirty="0">
              <a:solidFill>
                <a:srgbClr val="3E7600"/>
              </a:solidFill>
              <a:latin typeface="Dutch801 Rm BT" panose="020206030605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5E7E26-6B14-4B03-B39A-2CC899DDF76F}"/>
              </a:ext>
            </a:extLst>
          </p:cNvPr>
          <p:cNvGrpSpPr/>
          <p:nvPr/>
        </p:nvGrpSpPr>
        <p:grpSpPr>
          <a:xfrm>
            <a:off x="7402287" y="6109585"/>
            <a:ext cx="3558519" cy="712117"/>
            <a:chOff x="7402287" y="4194629"/>
            <a:chExt cx="3558519" cy="7121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DDAD2B-1A3D-4769-8729-0A8BBDBB1B96}"/>
                </a:ext>
              </a:extLst>
            </p:cNvPr>
            <p:cNvSpPr/>
            <p:nvPr/>
          </p:nvSpPr>
          <p:spPr>
            <a:xfrm>
              <a:off x="7402287" y="4194629"/>
              <a:ext cx="704558" cy="2647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8CAC61-B595-4C48-8345-61A653AD5015}"/>
                </a:ext>
              </a:extLst>
            </p:cNvPr>
            <p:cNvSpPr/>
            <p:nvPr/>
          </p:nvSpPr>
          <p:spPr>
            <a:xfrm>
              <a:off x="10256248" y="4194629"/>
              <a:ext cx="704558" cy="2647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403F0B-76A1-4211-B394-B1BD4FA8D317}"/>
                </a:ext>
              </a:extLst>
            </p:cNvPr>
            <p:cNvSpPr/>
            <p:nvPr/>
          </p:nvSpPr>
          <p:spPr>
            <a:xfrm>
              <a:off x="7715250" y="4464844"/>
              <a:ext cx="750094" cy="292894"/>
            </a:xfrm>
            <a:custGeom>
              <a:avLst/>
              <a:gdLst>
                <a:gd name="connsiteX0" fmla="*/ 0 w 750094"/>
                <a:gd name="connsiteY0" fmla="*/ 0 h 292894"/>
                <a:gd name="connsiteX1" fmla="*/ 0 w 750094"/>
                <a:gd name="connsiteY1" fmla="*/ 292894 h 292894"/>
                <a:gd name="connsiteX2" fmla="*/ 750094 w 750094"/>
                <a:gd name="connsiteY2" fmla="*/ 292894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094" h="292894">
                  <a:moveTo>
                    <a:pt x="0" y="0"/>
                  </a:moveTo>
                  <a:lnTo>
                    <a:pt x="0" y="292894"/>
                  </a:lnTo>
                  <a:lnTo>
                    <a:pt x="750094" y="292894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E01817-F0F6-45D6-ADE9-720FBE9BEB4F}"/>
                </a:ext>
              </a:extLst>
            </p:cNvPr>
            <p:cNvSpPr txBox="1"/>
            <p:nvPr/>
          </p:nvSpPr>
          <p:spPr>
            <a:xfrm>
              <a:off x="8412542" y="4598969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rgbClr val="FF0000"/>
                  </a:solidFill>
                  <a:latin typeface="Dutch801 Rm BT" panose="02020603060505020304" pitchFamily="18" charset="0"/>
                </a:rPr>
                <a:t>54% difference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EBD5A4-02D1-432E-98F8-3FEC6BEA55D2}"/>
                </a:ext>
              </a:extLst>
            </p:cNvPr>
            <p:cNvSpPr/>
            <p:nvPr/>
          </p:nvSpPr>
          <p:spPr>
            <a:xfrm>
              <a:off x="9717881" y="4469606"/>
              <a:ext cx="978694" cy="290513"/>
            </a:xfrm>
            <a:custGeom>
              <a:avLst/>
              <a:gdLst>
                <a:gd name="connsiteX0" fmla="*/ 0 w 978694"/>
                <a:gd name="connsiteY0" fmla="*/ 290513 h 290513"/>
                <a:gd name="connsiteX1" fmla="*/ 978694 w 978694"/>
                <a:gd name="connsiteY1" fmla="*/ 290513 h 290513"/>
                <a:gd name="connsiteX2" fmla="*/ 978694 w 978694"/>
                <a:gd name="connsiteY2" fmla="*/ 0 h 2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694" h="290513">
                  <a:moveTo>
                    <a:pt x="0" y="290513"/>
                  </a:moveTo>
                  <a:lnTo>
                    <a:pt x="978694" y="290513"/>
                  </a:lnTo>
                  <a:lnTo>
                    <a:pt x="978694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61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1433</Words>
  <Application>Microsoft Office PowerPoint</Application>
  <PresentationFormat>Widescreen</PresentationFormat>
  <Paragraphs>1013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Dutch801 Rm BT</vt:lpstr>
      <vt:lpstr>Dutch801 XBd BT</vt:lpstr>
      <vt:lpstr>Quattrocento Sans</vt:lpstr>
      <vt:lpstr>Segoe UI Emoji</vt:lpstr>
      <vt:lpstr>Times New Roman</vt:lpstr>
      <vt:lpstr>Office Theme</vt:lpstr>
      <vt:lpstr>Ticketing data analysis  for  Performance Evaluation   Case Study: Route SBS 1k , BMTC</vt:lpstr>
      <vt:lpstr>Route details </vt:lpstr>
      <vt:lpstr>Data Analysis</vt:lpstr>
      <vt:lpstr>Service Delivery </vt:lpstr>
      <vt:lpstr>Service Delivery </vt:lpstr>
      <vt:lpstr>Service Delivery </vt:lpstr>
      <vt:lpstr>Service Delivery </vt:lpstr>
      <vt:lpstr>Service Delivery </vt:lpstr>
      <vt:lpstr>Ridership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 data analysis  for  Performance Evaluation   Case Study: Route SBS 1k , BMTC</dc:title>
  <dc:creator>divyanka dhok</dc:creator>
  <cp:lastModifiedBy>divyanka dhok</cp:lastModifiedBy>
  <cp:revision>2</cp:revision>
  <dcterms:created xsi:type="dcterms:W3CDTF">2019-09-23T12:48:33Z</dcterms:created>
  <dcterms:modified xsi:type="dcterms:W3CDTF">2019-09-23T13:17:51Z</dcterms:modified>
</cp:coreProperties>
</file>