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6"/>
  </p:notesMasterIdLst>
  <p:sldIdLst>
    <p:sldId id="257" r:id="rId15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8" r:id="rId26"/>
    <p:sldId id="269" r:id="rId27"/>
    <p:sldId id="270" r:id="rId28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AASC%20LIBRARY\Desktop\jananiswetha%20%20EMPLOYEE%20DATA%20SE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[jananiswetha  EMPLOYEE DATA SET (1).xlsx]SHEET 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3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493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04931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04931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04931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F4CD7469-A468-44AE-8F41-73C120F4E80E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1048598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48599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 panose="020206030504050203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3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3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3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3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3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3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3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2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3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2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2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2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2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2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2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2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3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2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2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6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3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3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3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3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3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3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3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3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3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3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3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3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3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3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2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0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0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3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7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7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3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3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3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3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3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3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3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3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3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3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3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3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3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3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92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8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8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9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89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3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3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3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3" Type="http://schemas.openxmlformats.org/officeDocument/2006/relationships/theme" Target="../theme/theme13.xml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7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7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7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8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8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8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8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8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8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8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58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7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8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8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8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8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8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8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8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8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88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08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090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091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9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0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0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0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0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0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0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0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0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08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80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810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2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2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3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3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3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3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3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3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3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3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03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03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04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041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46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47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48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49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50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51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52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53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54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55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756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757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758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759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760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761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86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26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26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26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26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26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26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26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27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27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27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27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8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8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8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8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8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8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8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8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8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89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99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7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70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3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3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3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3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3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3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3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3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4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4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94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2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3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3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3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3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3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3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3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3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3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913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8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8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8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8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8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8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8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8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9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9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89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893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8894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7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7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7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8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8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8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8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8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8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8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18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18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49189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1048588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589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590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1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2" name="CustomShape 6"/>
          <p:cNvSpPr/>
          <p:nvPr/>
        </p:nvSpPr>
        <p:spPr>
          <a:xfrm>
            <a:off x="-828720" y="19800"/>
            <a:ext cx="9981360" cy="765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6560" rIns="0" bIns="0">
            <a:spAutoFit/>
          </a:bodyPr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 panose="02020603050405020304"/>
              </a:rPr>
              <a:t>Employee Data Analysis using Excel </a:t>
            </a:r>
            <a:br/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2097152" name="object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4859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594" name="CustomShape 8"/>
          <p:cNvSpPr/>
          <p:nvPr/>
        </p:nvSpPr>
        <p:spPr>
          <a:xfrm>
            <a:off x="2618640" y="3310560"/>
            <a:ext cx="8609760" cy="22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r>
              <a:rPr lang="en-IN" sz="2400" b="0" strike="noStrike" spc="-1" smtClean="0">
                <a:solidFill>
                  <a:srgbClr val="000000"/>
                </a:solidFill>
                <a:latin typeface="Calibri" panose="020F0502020204030204"/>
                <a:ea typeface="DejaVu Sans"/>
              </a:rPr>
              <a:t>STUDENT NAME:</a:t>
            </a:r>
            <a:endParaRPr lang="en-IN" sz="2400" b="0" strike="noStrike" spc="-1" dirty="0" smtClean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r>
              <a:rPr lang="en-IN" sz="2400" spc="-1" dirty="0" smtClean="0">
                <a:solidFill>
                  <a:srgbClr val="000000"/>
                </a:solidFill>
                <a:latin typeface="Calibri" panose="020F0502020204030204"/>
                <a:ea typeface="DejaVu Sans"/>
              </a:rPr>
              <a:t>USER NAME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 panose="020F0502020204030204"/>
                <a:ea typeface="DejaVu Sans"/>
              </a:rPr>
              <a:t>        :   E1B815F7069596E85C340B0B8E5885AF</a:t>
            </a:r>
            <a:endParaRPr lang="en-IN" sz="2400" spc="-1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 panose="020F0502020204030204"/>
              </a:rPr>
              <a:t> REGISTER             :  312218016</a:t>
            </a:r>
            <a:endParaRPr lang="en-IN" sz="2400" b="0" strike="noStrike" spc="-1" dirty="0" smtClean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spc="-1" dirty="0" smtClean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IN" sz="2400" spc="-1" dirty="0" smtClean="0">
                <a:solidFill>
                  <a:srgbClr val="000000"/>
                </a:solidFill>
                <a:latin typeface="Calibri" panose="020F0502020204030204"/>
              </a:rPr>
              <a:t>DEPARTMENT     :   B.COM (GENERAL)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 panose="020F0502020204030204"/>
                <a:ea typeface="Microsoft YaHei" panose="020B0503020204020204" charset="-122"/>
              </a:rPr>
              <a:t> COLLEGE              :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 panose="020F0502020204030204"/>
                <a:ea typeface="DejaVu Sans"/>
              </a:rPr>
              <a:t>            </a:t>
            </a:r>
            <a:endParaRPr lang="en-IN" sz="2400" b="0" strike="noStrike" spc="-1" dirty="0">
              <a:latin typeface="Arial" panose="020B0604020202020204"/>
            </a:endParaRPr>
          </a:p>
        </p:txBody>
      </p:sp>
      <p:sp>
        <p:nvSpPr>
          <p:cNvPr id="1048595" name="CustomShape 9"/>
          <p:cNvSpPr/>
          <p:nvPr/>
        </p:nvSpPr>
        <p:spPr>
          <a:xfrm>
            <a:off x="4932219" y="3379320"/>
            <a:ext cx="26994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pc="-1" dirty="0">
                <a:latin typeface="Bodoni MT" panose="02070603080606020203"/>
              </a:rPr>
              <a:t> </a:t>
            </a:r>
            <a:r>
              <a:rPr lang="en-IN" spc="-1" dirty="0" smtClean="0">
                <a:latin typeface="Bodoni MT" panose="02070603080606020203"/>
              </a:rPr>
              <a:t>GAYATHRI.B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048596" name="CustomShape 11"/>
          <p:cNvSpPr/>
          <p:nvPr/>
        </p:nvSpPr>
        <p:spPr>
          <a:xfrm>
            <a:off x="5043056" y="4893723"/>
            <a:ext cx="3125964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pc="-1" dirty="0" smtClean="0">
                <a:latin typeface="Bodoni MT" panose="02070603080606020203"/>
              </a:rPr>
              <a:t>ST ANNE’S ARTS AND SCIENCE COLLEGE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049317" name="Text Box 1049316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6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1048681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682" name="CustomShape 3"/>
          <p:cNvSpPr/>
          <p:nvPr/>
        </p:nvSpPr>
        <p:spPr>
          <a:xfrm>
            <a:off x="739800" y="291240"/>
            <a:ext cx="4081597" cy="737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3320" rIns="0" bIns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 panose="020B0603020202020204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 panose="020B0603020202020204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 panose="020B0603020202020204"/>
                <a:ea typeface="DejaVu Sans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1048683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84" name="CustomShape 5"/>
          <p:cNvSpPr/>
          <p:nvPr/>
        </p:nvSpPr>
        <p:spPr>
          <a:xfrm>
            <a:off x="864000" y="1512000"/>
            <a:ext cx="5975640" cy="1423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DATA COLLECTION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*Identification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*Gathering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*Preparation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048685" name="CustomShape 6"/>
          <p:cNvSpPr/>
          <p:nvPr/>
        </p:nvSpPr>
        <p:spPr>
          <a:xfrm>
            <a:off x="864000" y="3240000"/>
            <a:ext cx="3167640" cy="1956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DATA CLEANING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 *</a:t>
            </a:r>
            <a:r>
              <a:rPr lang="en-IN" sz="1800" b="0" strike="noStrike" spc="-1" dirty="0" smtClean="0">
                <a:latin typeface="Bodoni MT" panose="02070603080606020203"/>
              </a:rPr>
              <a:t>Standardization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 *Correction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 *Validation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 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048686" name="CustomShape 7"/>
          <p:cNvSpPr/>
          <p:nvPr/>
        </p:nvSpPr>
        <p:spPr>
          <a:xfrm>
            <a:off x="936000" y="4968000"/>
            <a:ext cx="7847640" cy="169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SUMMARY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Data analysis involves examining, transforming, and </a:t>
            </a:r>
            <a:r>
              <a:rPr lang="en-IN" sz="1800" b="0" strike="noStrike" spc="-1" dirty="0" smtClean="0">
                <a:latin typeface="Bodoni MT" panose="02070603080606020203"/>
              </a:rPr>
              <a:t>modelling data </a:t>
            </a:r>
            <a:r>
              <a:rPr lang="en-IN" sz="1800" b="0" strike="noStrike" spc="-1" dirty="0">
                <a:latin typeface="Bodoni MT" panose="02070603080606020203"/>
              </a:rPr>
              <a:t>to 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Extract insights , identify patterns, and support decisions-making.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88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7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1048689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3320" rIns="0" bIns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1048690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2770909" y="1565568"/>
          <a:ext cx="5694218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676"/>
                <a:gridCol w="1395189"/>
                <a:gridCol w="441249"/>
                <a:gridCol w="441249"/>
                <a:gridCol w="890904"/>
                <a:gridCol w="974951"/>
              </a:tblGrid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(All)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FirstName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VERY HIGH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CCDR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3"/>
          <p:cNvGraphicFramePr/>
          <p:nvPr/>
        </p:nvGraphicFramePr>
        <p:xfrm>
          <a:off x="3768436" y="2038991"/>
          <a:ext cx="4473364" cy="2780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3" name="TextBox 5"/>
          <p:cNvSpPr txBox="1"/>
          <p:nvPr/>
        </p:nvSpPr>
        <p:spPr>
          <a:xfrm>
            <a:off x="955964" y="1052945"/>
            <a:ext cx="264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dirty="0" smtClean="0"/>
              <a:t>PIE CHART</a:t>
            </a:r>
            <a:endParaRPr lang="en-US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0" rIns="0" bIns="0">
            <a:noAutofit/>
          </a:bodyPr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 panose="02020603050405020304"/>
              </a:rPr>
              <a:t>conclusion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1048695" name="CustomShape 2"/>
          <p:cNvSpPr/>
          <p:nvPr/>
        </p:nvSpPr>
        <p:spPr>
          <a:xfrm>
            <a:off x="1224000" y="1656000"/>
            <a:ext cx="7343640" cy="2223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* IN CONCLUSION, the employee data analysis conducted using Excel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Provided valuable insights into workforce trends enabling more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Infromed decision-making.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 The use of Excel allowed efficient data organization, visualization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reporting,   ultimately helping to enhance HR strategies, improve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employee satisfaction and optimize overall organizational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performance.     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grpSp>
        <p:nvGrpSpPr>
          <p:cNvPr id="6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048613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14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15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16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17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18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19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20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21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622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3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4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5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6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6560" rIns="0" bIns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 dirty="0">
                <a:solidFill>
                  <a:srgbClr val="000000"/>
                </a:solidFill>
                <a:latin typeface="Trebuchet MS" panose="020B0603020202020204"/>
              </a:rPr>
              <a:t>PROJECT</a:t>
            </a:r>
            <a:r>
              <a:rPr lang="en-IN" sz="4250" b="1" strike="noStrike" spc="-86" dirty="0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21" dirty="0">
                <a:solidFill>
                  <a:srgbClr val="000000"/>
                </a:solidFill>
                <a:latin typeface="Trebuchet MS" panose="020B0603020202020204"/>
              </a:rPr>
              <a:t>TITLE</a:t>
            </a:r>
            <a:endParaRPr lang="en-IN" sz="4250" b="0" strike="noStrike" spc="-1" dirty="0">
              <a:latin typeface="Arial" panose="020B0604020202020204"/>
            </a:endParaRPr>
          </a:p>
        </p:txBody>
      </p:sp>
      <p:grpSp>
        <p:nvGrpSpPr>
          <p:cNvPr id="61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2097153" name="object 1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97154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862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62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F0F0F"/>
                </a:solidFill>
                <a:latin typeface="Times New Roman" panose="02020603050405020304"/>
                <a:ea typeface="DejaVu Sans"/>
              </a:rPr>
              <a:t>Employee Performance Analysis using Excel</a:t>
            </a:r>
            <a:endParaRPr lang="en-IN" sz="4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grpSp>
        <p:nvGrpSpPr>
          <p:cNvPr id="63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04863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63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0" name="CustomShape 13"/>
          <p:cNvSpPr/>
          <p:nvPr/>
        </p:nvSpPr>
        <p:spPr>
          <a:xfrm>
            <a:off x="752400" y="6486120"/>
            <a:ext cx="1773000" cy="1620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0" rIns="0" bIns="0">
            <a:spAutoFit/>
          </a:bodyPr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641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2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55" name="object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4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2097156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97157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8644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645" name="CustomShape 19"/>
          <p:cNvSpPr/>
          <p:nvPr/>
        </p:nvSpPr>
        <p:spPr>
          <a:xfrm>
            <a:off x="2509920" y="1041480"/>
            <a:ext cx="5028480" cy="454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Problem Statement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Project Overview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End Users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Our Solution and Proposition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Dataset Description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Modelling Approach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Results and Discussion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Conclusion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1049316" name="Text Box 1049315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43" name="CustomShape 17"/>
          <p:cNvSpPr/>
          <p:nvPr/>
        </p:nvSpPr>
        <p:spPr>
          <a:xfrm>
            <a:off x="739800" y="445320"/>
            <a:ext cx="3152091" cy="737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3320" rIns="0" bIns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A</a:t>
            </a:r>
            <a:endParaRPr lang="en-IN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1048646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47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58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8648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9" name="CustomShape 5"/>
          <p:cNvSpPr/>
          <p:nvPr/>
        </p:nvSpPr>
        <p:spPr>
          <a:xfrm>
            <a:off x="834120" y="574920"/>
            <a:ext cx="6708398" cy="638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6560" rIns="0" bIns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 panose="020B0603020202020204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NT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2097159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48650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651" name="CustomShape 7"/>
          <p:cNvSpPr/>
          <p:nvPr/>
        </p:nvSpPr>
        <p:spPr>
          <a:xfrm>
            <a:off x="1656000" y="2354040"/>
            <a:ext cx="6767640" cy="2490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.  Utilize Excel to </a:t>
            </a:r>
            <a:r>
              <a:rPr lang="en-IN" sz="1800" b="0" strike="noStrike" spc="-1" dirty="0" smtClean="0">
                <a:latin typeface="Bodoni MT" panose="02070603080606020203"/>
              </a:rPr>
              <a:t>efficiently </a:t>
            </a:r>
            <a:r>
              <a:rPr lang="en-IN" sz="1800" b="0" strike="noStrike" spc="-1" dirty="0">
                <a:latin typeface="Bodoni MT" panose="02070603080606020203"/>
              </a:rPr>
              <a:t>analyse employee data by leveraging 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  Function such as PIVOT TABLES, </a:t>
            </a:r>
            <a:r>
              <a:rPr lang="en-IN" sz="1800" b="0" strike="noStrike" spc="-1" dirty="0" smtClean="0">
                <a:latin typeface="Bodoni MT" panose="02070603080606020203"/>
              </a:rPr>
              <a:t>and </a:t>
            </a:r>
            <a:r>
              <a:rPr lang="en-IN" sz="1800" b="0" strike="noStrike" spc="-1" dirty="0">
                <a:latin typeface="Bodoni MT" panose="02070603080606020203"/>
              </a:rPr>
              <a:t>conditional </a:t>
            </a:r>
            <a:r>
              <a:rPr lang="en-IN" sz="1800" b="0" strike="noStrike" spc="-1" dirty="0" smtClean="0">
                <a:latin typeface="Bodoni MT" panose="02070603080606020203"/>
              </a:rPr>
              <a:t>formatting.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.   The enables the identification of key trends, such as current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  Employees rates, performance levels.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  </a:t>
            </a:r>
            <a:r>
              <a:rPr lang="en-IN" sz="1800" b="0" strike="noStrike" spc="-1" dirty="0" smtClean="0">
                <a:latin typeface="Bodoni MT" panose="02070603080606020203"/>
              </a:rPr>
              <a:t>Decision-making </a:t>
            </a:r>
            <a:r>
              <a:rPr lang="en-IN" sz="1800" b="0" strike="noStrike" spc="-1" dirty="0">
                <a:latin typeface="Bodoni MT" panose="02070603080606020203"/>
              </a:rPr>
              <a:t>processes by visualization this data through 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  Pie chart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 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    </a:t>
            </a: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04865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5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60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865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55" name="CustomShape 5"/>
          <p:cNvSpPr/>
          <p:nvPr/>
        </p:nvSpPr>
        <p:spPr>
          <a:xfrm>
            <a:off x="739800" y="829800"/>
            <a:ext cx="6127548" cy="638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6560" rIns="0" bIns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OVERVIEW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2097161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48656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657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048658" name="CustomShape 8"/>
          <p:cNvSpPr/>
          <p:nvPr/>
        </p:nvSpPr>
        <p:spPr>
          <a:xfrm>
            <a:off x="1368000" y="2232000"/>
            <a:ext cx="7631640" cy="3823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This project focuses on analysing employee data to identify trends and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And insights that can drive better decision.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Excel will be used to clean, organize, and </a:t>
            </a:r>
            <a:r>
              <a:rPr lang="en-IN" sz="1800" b="0" strike="noStrike" spc="-1" dirty="0" smtClean="0">
                <a:latin typeface="Bodoni MT" panose="02070603080606020203"/>
              </a:rPr>
              <a:t>visualize key </a:t>
            </a:r>
            <a:r>
              <a:rPr lang="en-IN" sz="1800" b="0" strike="noStrike" spc="-1" dirty="0">
                <a:latin typeface="Bodoni MT" panose="02070603080606020203"/>
              </a:rPr>
              <a:t>metrics such as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Employee demographics, performance, and </a:t>
            </a:r>
            <a:r>
              <a:rPr lang="en-IN" sz="1800" b="0" strike="noStrike" spc="-1" dirty="0" smtClean="0">
                <a:latin typeface="Bodoni MT" panose="02070603080606020203"/>
              </a:rPr>
              <a:t>rent rates</a:t>
            </a:r>
            <a:r>
              <a:rPr lang="en-IN" sz="1800" b="0" strike="noStrike" spc="-1" dirty="0">
                <a:latin typeface="Bodoni MT" panose="02070603080606020203"/>
              </a:rPr>
              <a:t>.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The analysis will highlights areas of </a:t>
            </a:r>
            <a:r>
              <a:rPr lang="en-IN" sz="1800" b="0" strike="noStrike" spc="-1" dirty="0" smtClean="0">
                <a:latin typeface="Bodoni MT" panose="02070603080606020203"/>
              </a:rPr>
              <a:t>improvement  workforce </a:t>
            </a:r>
            <a:r>
              <a:rPr lang="en-IN" sz="1800" b="0" strike="noStrike" spc="-1" dirty="0">
                <a:latin typeface="Bodoni MT" panose="02070603080606020203"/>
              </a:rPr>
              <a:t>management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Helping to optimize resource allocation.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Outcomes will </a:t>
            </a:r>
            <a:r>
              <a:rPr lang="en-IN" sz="1800" b="0" strike="noStrike" spc="-1" dirty="0" smtClean="0">
                <a:latin typeface="Bodoni MT" panose="02070603080606020203"/>
              </a:rPr>
              <a:t>include </a:t>
            </a:r>
            <a:r>
              <a:rPr lang="en-IN" sz="1800" b="0" strike="noStrike" spc="-1" dirty="0">
                <a:latin typeface="Bodoni MT" panose="02070603080606020203"/>
              </a:rPr>
              <a:t>detailed reports and dashboard for management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Review.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The finding aim to support </a:t>
            </a:r>
            <a:r>
              <a:rPr lang="en-IN" sz="1800" b="0" strike="noStrike" spc="-1" dirty="0" smtClean="0">
                <a:latin typeface="Bodoni MT" panose="02070603080606020203"/>
              </a:rPr>
              <a:t>strategic </a:t>
            </a:r>
            <a:r>
              <a:rPr lang="en-IN" sz="1800" b="0" strike="noStrike" spc="-1" dirty="0">
                <a:latin typeface="Bodoni MT" panose="02070603080606020203"/>
              </a:rPr>
              <a:t>planning. </a:t>
            </a: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2" name="CustomShape 4"/>
          <p:cNvSpPr/>
          <p:nvPr/>
        </p:nvSpPr>
        <p:spPr>
          <a:xfrm>
            <a:off x="699480" y="891720"/>
            <a:ext cx="5013720" cy="499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6560" rIns="0" bIns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 panose="020B0603020202020204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 panose="020B0603020202020204"/>
              </a:rPr>
              <a:t>S?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209716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1048663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664" name="CustomShape 6"/>
          <p:cNvSpPr/>
          <p:nvPr/>
        </p:nvSpPr>
        <p:spPr>
          <a:xfrm>
            <a:off x="1152000" y="2232000"/>
            <a:ext cx="6911640" cy="11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The end users of the employee data employee data analysis are HR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Managers team leads and senior management. 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048665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6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7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8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3320" rIns="0" bIns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IN" sz="3600" b="0" strike="noStrike" spc="-1">
              <a:latin typeface="Arial" panose="020B0604020202020204"/>
            </a:endParaRPr>
          </a:p>
        </p:txBody>
      </p:sp>
      <p:pic>
        <p:nvPicPr>
          <p:cNvPr id="2097164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48669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670" name="CustomShape 6"/>
          <p:cNvSpPr/>
          <p:nvPr/>
        </p:nvSpPr>
        <p:spPr>
          <a:xfrm>
            <a:off x="2808000" y="2016000"/>
            <a:ext cx="6191640" cy="2490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Conditional formatting – </a:t>
            </a:r>
            <a:r>
              <a:rPr lang="en-IN" sz="1800" b="0" strike="noStrike" spc="-1" dirty="0" smtClean="0">
                <a:latin typeface="Bodoni MT" panose="02070603080606020203"/>
              </a:rPr>
              <a:t>highlights </a:t>
            </a:r>
            <a:r>
              <a:rPr lang="en-IN" sz="1800" b="0" strike="noStrike" spc="-1" dirty="0">
                <a:latin typeface="Bodoni MT" panose="02070603080606020203"/>
              </a:rPr>
              <a:t>missing cells 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Filter – helps to remove the empty cells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Formulas – helps to identify the performance of </a:t>
            </a:r>
            <a:r>
              <a:rPr lang="en-IN" sz="1800" b="0" strike="noStrike" spc="-1" dirty="0" smtClean="0">
                <a:latin typeface="Bodoni MT" panose="02070603080606020203"/>
              </a:rPr>
              <a:t>employees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Pivot table – helps summarize 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Pie chart – shows the data</a:t>
            </a: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0" rIns="0" bIns="0">
            <a:noAutofit/>
          </a:bodyPr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Dataset Description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1048672" name="CustomShape 2"/>
          <p:cNvSpPr/>
          <p:nvPr/>
        </p:nvSpPr>
        <p:spPr>
          <a:xfrm>
            <a:off x="1368000" y="1702440"/>
            <a:ext cx="5183640" cy="2490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1. Employee ID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2. First name </a:t>
            </a:r>
            <a:endParaRPr lang="en-IN" sz="18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Gender 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Start date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Salary</a:t>
            </a:r>
            <a:endParaRPr lang="en-IN" sz="1800" b="0" strike="noStrike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Department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FTE</a:t>
            </a:r>
            <a:endParaRPr lang="en-IN" sz="1800" b="0" strike="noStrike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Employee Type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Work location</a:t>
            </a: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CustomShape 1"/>
          <p:cNvSpPr/>
          <p:nvPr/>
        </p:nvSpPr>
        <p:spPr>
          <a:xfrm>
            <a:off x="752400" y="6486120"/>
            <a:ext cx="1773000" cy="1620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0" rIns="0" bIns="0">
            <a:spAutoFit/>
          </a:bodyPr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674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75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76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5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1048677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16560" rIns="0" bIns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SOLUTION</a:t>
            </a:r>
            <a:endParaRPr lang="en-IN" sz="4250" b="0" strike="noStrike" spc="-1">
              <a:latin typeface="Arial" panose="020B0604020202020204"/>
            </a:endParaRPr>
          </a:p>
        </p:txBody>
      </p:sp>
      <p:sp>
        <p:nvSpPr>
          <p:cNvPr id="1048678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048679" name="CustomShape 7"/>
          <p:cNvSpPr/>
          <p:nvPr/>
        </p:nvSpPr>
        <p:spPr>
          <a:xfrm>
            <a:off x="2743200" y="2354760"/>
            <a:ext cx="8533440" cy="245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Performance level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=IFS(Z8&gt;=5,”VERYHIGH”,Z8&gt;=4,”HIGH”,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Z8&gt;=3,”MED”,TRUE,”LOW”)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2850</Words>
  <Application>WPS Presentation</Application>
  <PresentationFormat/>
  <Paragraphs>312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13</vt:i4>
      </vt:variant>
    </vt:vector>
  </HeadingPairs>
  <TitlesOfParts>
    <vt:vector size="39" baseType="lpstr">
      <vt:lpstr>Arial</vt:lpstr>
      <vt:lpstr>SimSun</vt:lpstr>
      <vt:lpstr>Wingdings</vt:lpstr>
      <vt:lpstr>Arial</vt:lpstr>
      <vt:lpstr>Symbol</vt:lpstr>
      <vt:lpstr>Times New Roman</vt:lpstr>
      <vt:lpstr>Trebuchet MS</vt:lpstr>
      <vt:lpstr>Calibri</vt:lpstr>
      <vt:lpstr>DejaVu Sans</vt:lpstr>
      <vt:lpstr>Calibri</vt:lpstr>
      <vt:lpstr>Microsoft YaHei</vt:lpstr>
      <vt:lpstr>Bodoni MT</vt:lpstr>
      <vt:lpstr>Arial Unicode MS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anew1</cp:lastModifiedBy>
  <cp:revision>1</cp:revision>
  <dcterms:created xsi:type="dcterms:W3CDTF">2024-08-30T10:15:24Z</dcterms:created>
  <dcterms:modified xsi:type="dcterms:W3CDTF">2024-08-30T10:15:25Z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2024-03-21T05:30:00Z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2024-03-29T05:30:00Z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7A200E54097242CD94CC59E39BDE0140_13</vt:lpwstr>
  </property>
  <property fmtid="{D5CDD505-2E9C-101B-9397-08002B2CF9AE}" pid="15" name="KSOProductBuildVer">
    <vt:lpwstr>1033-12.2.0.17562</vt:lpwstr>
  </property>
</Properties>
</file>