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9946048/f/0183d8a6-64ad-4e25-9674-bf5764550995/gayu%20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Sheet1!$B$2:$B$3</c:f>
              <c:strCache>
                <c:ptCount val="2"/>
                <c:pt idx="0">
                  <c:v>Performance Level</c:v>
                </c:pt>
                <c:pt idx="1">
                  <c:v>HIGH</c:v>
                </c:pt>
              </c:strCache>
            </c:strRef>
          </c:tx>
          <c:spPr>
            <a:solidFill>
              <a:schemeClr val="accent1"/>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c:v>
                </c:pt>
                <c:pt idx="1">
                  <c:v>LOW</c:v>
                </c:pt>
              </c:strCache>
            </c:strRef>
          </c:tx>
          <c:spPr>
            <a:solidFill>
              <a:schemeClr val="accent2"/>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c:v>
                </c:pt>
                <c:pt idx="1">
                  <c:v>VERY HIGH</c:v>
                </c:pt>
              </c:strCache>
            </c:strRef>
          </c:tx>
          <c:spPr>
            <a:solidFill>
              <a:schemeClr val="accent4"/>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c:v>
                </c:pt>
                <c:pt idx="1">
                  <c:v>(blank)</c:v>
                </c:pt>
              </c:strCache>
            </c:strRef>
          </c:tx>
          <c:spPr>
            <a:solidFill>
              <a:schemeClr val="accent5"/>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Sheet1!$F$4:$F$15</c:f>
              <c:numCache>
                <c:formatCode>General</c:formatCode>
                <c:ptCount val="11"/>
                <c:pt idx="0">
                  <c:v>153.0</c:v>
                </c:pt>
                <c:pt idx="1">
                  <c:v>155.0</c:v>
                </c:pt>
                <c:pt idx="2">
                  <c:v>148.0</c:v>
                </c:pt>
                <c:pt idx="3">
                  <c:v>139.0</c:v>
                </c:pt>
                <c:pt idx="4">
                  <c:v>150.0</c:v>
                </c:pt>
                <c:pt idx="5">
                  <c:v>158.0</c:v>
                </c:pt>
                <c:pt idx="6">
                  <c:v>142.0</c:v>
                </c:pt>
                <c:pt idx="7">
                  <c:v>137.0</c:v>
                </c:pt>
                <c:pt idx="8">
                  <c:v>147.0</c:v>
                </c:pt>
                <c:pt idx="9">
                  <c:v>138.0</c:v>
                </c:pt>
                <c:pt idx="10">
                  <c:v>1467.0</c:v>
                </c:pt>
              </c:numCache>
            </c:numRef>
          </c:val>
        </c:ser>
        <c:ser>
          <c:idx val="5"/>
          <c:order val="5"/>
          <c:tx>
            <c:strRef>
              <c:f>Sheet1!$G$2:$G$3</c:f>
              <c:strCache>
                <c:ptCount val="2"/>
                <c:pt idx="0">
                  <c:v>Performance Level</c:v>
                </c:pt>
                <c:pt idx="1">
                  <c:v>Grand Total</c:v>
                </c:pt>
              </c:strCache>
            </c:strRef>
          </c:tx>
          <c:spPr>
            <a:solidFill>
              <a:schemeClr val="accent6"/>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Sheet1!$G$4:$G$15</c:f>
              <c:numCache>
                <c:formatCode>General</c:formatCode>
                <c:ptCount val="11"/>
                <c:pt idx="0">
                  <c:v>303.0</c:v>
                </c:pt>
                <c:pt idx="1">
                  <c:v>300.0</c:v>
                </c:pt>
                <c:pt idx="2">
                  <c:v>302.0</c:v>
                </c:pt>
                <c:pt idx="3">
                  <c:v>296.0</c:v>
                </c:pt>
                <c:pt idx="4">
                  <c:v>304.0</c:v>
                </c:pt>
                <c:pt idx="5">
                  <c:v>301.0</c:v>
                </c:pt>
                <c:pt idx="6">
                  <c:v>299.0</c:v>
                </c:pt>
                <c:pt idx="7">
                  <c:v>304.0</c:v>
                </c:pt>
                <c:pt idx="8">
                  <c:v>297.0</c:v>
                </c:pt>
                <c:pt idx="9">
                  <c:v>294.0</c:v>
                </c:pt>
                <c:pt idx="10">
                  <c:v>3000.0</c:v>
                </c:pt>
              </c:numCache>
            </c:numRef>
          </c:val>
        </c:ser>
        <c:dLbls>
          <c:showLegendKey val="0"/>
          <c:showVal val="0"/>
          <c:showCatName val="0"/>
          <c:showSerName val="0"/>
          <c:showPercent val="0"/>
          <c:showBubbleSize val="0"/>
        </c:dLbls>
        <c:gapWidth val="219"/>
        <c:overlap val="-27"/>
        <c:axId val="937173395"/>
        <c:axId val="779045226"/>
      </c:barChart>
      <c:catAx>
        <c:axId val="9371733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779045226"/>
        <c:crosses val="autoZero"/>
        <c:auto val="1"/>
        <c:lblAlgn val="ctr"/>
        <c:lblOffset val="100"/>
        <c:noMultiLvlLbl val="0"/>
      </c:catAx>
      <c:valAx>
        <c:axId val="77904522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93717339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818737" y="2855863"/>
            <a:ext cx="8610600" cy="2225040"/>
          </a:xfrm>
          <a:prstGeom prst="rect"/>
          <a:noFill/>
        </p:spPr>
        <p:txBody>
          <a:bodyPr rtlCol="0" wrap="square">
            <a:spAutoFit/>
          </a:bodyPr>
          <a:p>
            <a:r>
              <a:rPr sz="2400" lang="en-US"/>
              <a:t>STUDENT NAME:</a:t>
            </a:r>
            <a:r>
              <a:rPr sz="2400" lang="en-IN"/>
              <a:t>  C. Gayathri </a:t>
            </a:r>
            <a:endParaRPr dirty="0" sz="2400" lang="en-US"/>
          </a:p>
          <a:p>
            <a:r>
              <a:rPr dirty="0" sz="2400" lang="en-US"/>
              <a:t>REGISTER NO:</a:t>
            </a:r>
            <a:r>
              <a:rPr dirty="0" sz="2400" lang="en-IN"/>
              <a:t>  122203941 (3A27100152240C09F5746E7135F72D56)</a:t>
            </a:r>
            <a:endParaRPr dirty="0" sz="2400" lang="en-US"/>
          </a:p>
          <a:p>
            <a:r>
              <a:rPr dirty="0" sz="2400" lang="en-US"/>
              <a:t>DEPARTMENT:</a:t>
            </a:r>
            <a:r>
              <a:rPr dirty="0" sz="2400" lang="en-IN"/>
              <a:t>  B. Com(Corporate Secretaryship)</a:t>
            </a:r>
            <a:endParaRPr dirty="0" sz="2400" lang="en-US"/>
          </a:p>
          <a:p>
            <a:r>
              <a:rPr dirty="0" sz="2400" lang="en-US"/>
              <a:t>COLLEGE</a:t>
            </a:r>
            <a:r>
              <a:rPr dirty="0" sz="2400" lang="en-IN"/>
              <a:t>:  R.B. Gothi Jain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4" y="291147"/>
            <a:ext cx="10766043" cy="579882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r>
              <a:rPr b="1" dirty="0" sz="4800" lang="en-IN" spc="5">
                <a:latin typeface="Trebuchet MS"/>
                <a:cs typeface="Trebuchet MS"/>
              </a:rPr>
              <a:t>              </a:t>
            </a:r>
            <a:r>
              <a:rPr b="1" dirty="0" sz="2800" lang="en-IN" spc="5">
                <a:latin typeface="Trebuchet MS"/>
                <a:cs typeface="Trebuchet MS"/>
              </a:rPr>
              <a:t>Data Collection:</a:t>
            </a:r>
          </a:p>
          <a:p>
            <a:pPr marL="12700">
              <a:lnSpc>
                <a:spcPct val="100000"/>
              </a:lnSpc>
              <a:spcBef>
                <a:spcPts val="105"/>
              </a:spcBef>
            </a:pPr>
            <a:r>
              <a:rPr b="1" dirty="0" sz="2800" lang="en-IN" spc="5">
                <a:latin typeface="Trebuchet MS"/>
                <a:cs typeface="Trebuchet MS"/>
              </a:rPr>
              <a:t>                1) Kaggle website </a:t>
            </a:r>
          </a:p>
          <a:p>
            <a:pPr marL="12700">
              <a:lnSpc>
                <a:spcPct val="100000"/>
              </a:lnSpc>
              <a:spcBef>
                <a:spcPts val="105"/>
              </a:spcBef>
            </a:pPr>
            <a:r>
              <a:rPr b="1" dirty="0" sz="2800" lang="en-IN" spc="5">
                <a:latin typeface="Trebuchet MS"/>
                <a:cs typeface="Trebuchet MS"/>
              </a:rPr>
              <a:t>                2) Edunet platform </a:t>
            </a:r>
          </a:p>
          <a:p>
            <a:pPr marL="12700">
              <a:lnSpc>
                <a:spcPct val="100000"/>
              </a:lnSpc>
              <a:spcBef>
                <a:spcPts val="105"/>
              </a:spcBef>
            </a:pPr>
            <a:r>
              <a:rPr b="1" dirty="0" sz="2800" lang="en-IN" spc="5">
                <a:latin typeface="Trebuchet MS"/>
                <a:cs typeface="Trebuchet MS"/>
              </a:rPr>
              <a:t>                         Features:</a:t>
            </a:r>
          </a:p>
          <a:p>
            <a:pPr marL="12700">
              <a:lnSpc>
                <a:spcPct val="100000"/>
              </a:lnSpc>
              <a:spcBef>
                <a:spcPts val="105"/>
              </a:spcBef>
            </a:pPr>
            <a:r>
              <a:rPr b="1" dirty="0" sz="2800" lang="en-IN" spc="5">
                <a:latin typeface="Trebuchet MS"/>
                <a:cs typeface="Trebuchet MS"/>
              </a:rPr>
              <a:t>                1) 26 collected</a:t>
            </a:r>
          </a:p>
          <a:p>
            <a:pPr marL="12700">
              <a:lnSpc>
                <a:spcPct val="100000"/>
              </a:lnSpc>
              <a:spcBef>
                <a:spcPts val="105"/>
              </a:spcBef>
            </a:pPr>
            <a:r>
              <a:rPr b="1" dirty="0" sz="2800" lang="en-IN" spc="5">
                <a:latin typeface="Trebuchet MS"/>
                <a:cs typeface="Trebuchet MS"/>
              </a:rPr>
              <a:t>                2) 9 selected </a:t>
            </a:r>
          </a:p>
          <a:p>
            <a:pPr marL="12700">
              <a:lnSpc>
                <a:spcPct val="100000"/>
              </a:lnSpc>
              <a:spcBef>
                <a:spcPts val="105"/>
              </a:spcBef>
            </a:pPr>
            <a:r>
              <a:rPr b="1" dirty="0" sz="2800" lang="en-IN" spc="5">
                <a:latin typeface="Trebuchet MS"/>
                <a:cs typeface="Trebuchet MS"/>
              </a:rPr>
              <a:t>                         Data Cleaning:</a:t>
            </a:r>
          </a:p>
          <a:p>
            <a:pPr marL="12700">
              <a:lnSpc>
                <a:spcPct val="100000"/>
              </a:lnSpc>
              <a:spcBef>
                <a:spcPts val="105"/>
              </a:spcBef>
            </a:pPr>
            <a:r>
              <a:rPr b="1" dirty="0" sz="2800" lang="en-IN" spc="5">
                <a:latin typeface="Trebuchet MS"/>
                <a:cs typeface="Trebuchet MS"/>
              </a:rPr>
              <a:t>                1) Conditional Formatting </a:t>
            </a:r>
          </a:p>
          <a:p>
            <a:pPr marL="12700">
              <a:lnSpc>
                <a:spcPct val="100000"/>
              </a:lnSpc>
              <a:spcBef>
                <a:spcPts val="105"/>
              </a:spcBef>
            </a:pPr>
            <a:r>
              <a:rPr b="1" dirty="0" sz="2800" lang="en-IN" spc="5">
                <a:latin typeface="Trebuchet MS"/>
                <a:cs typeface="Trebuchet MS"/>
              </a:rPr>
              <a:t>                2) Filtering</a:t>
            </a:r>
          </a:p>
          <a:p>
            <a:pPr marL="12700">
              <a:lnSpc>
                <a:spcPct val="100000"/>
              </a:lnSpc>
              <a:spcBef>
                <a:spcPts val="105"/>
              </a:spcBef>
            </a:pPr>
            <a:r>
              <a:rPr b="1" dirty="0" sz="2800" lang="en-IN" spc="5">
                <a:latin typeface="Trebuchet MS"/>
                <a:cs typeface="Trebuchet MS"/>
              </a:rPr>
              <a:t>                         </a:t>
            </a:r>
          </a:p>
          <a:p>
            <a:pPr marL="12700">
              <a:lnSpc>
                <a:spcPct val="100000"/>
              </a:lnSpc>
              <a:spcBef>
                <a:spcPts val="105"/>
              </a:spcBef>
            </a:pPr>
            <a:r>
              <a:rPr b="1" dirty="0" sz="2800" lang="en-IN" spc="5">
                <a:latin typeface="Trebuchet MS"/>
                <a:cs typeface="Trebuchet MS"/>
              </a:rPr>
              <a:t>                </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2" name="Title 1"/>
          <p:cNvSpPr>
            <a:spLocks noGrp="1"/>
          </p:cNvSpPr>
          <p:nvPr>
            <p:ph type="title"/>
          </p:nvPr>
        </p:nvSpPr>
        <p:spPr>
          <a:xfrm>
            <a:off x="2586914" y="895349"/>
            <a:ext cx="10681335" cy="5067300"/>
          </a:xfrm>
        </p:spPr>
        <p:txBody>
          <a:bodyPr/>
          <a:p>
            <a:r>
              <a:rPr lang="en-IN"/>
              <a:t>            </a:t>
            </a:r>
            <a:r>
              <a:rPr sz="3200" lang="en-IN"/>
              <a:t>Performance Level:</a:t>
            </a:r>
            <a:br>
              <a:rPr sz="3200" lang="en-IN"/>
            </a:br>
            <a:r>
              <a:rPr sz="3200" lang="en-IN"/>
              <a:t>        1) Performance rating </a:t>
            </a:r>
            <a:br>
              <a:rPr sz="3200" lang="en-IN"/>
            </a:br>
            <a:r>
              <a:rPr sz="3200" lang="en-IN"/>
              <a:t>        2) Current Employee Rating </a:t>
            </a:r>
            <a:br>
              <a:rPr sz="3200" lang="en-IN"/>
            </a:br>
            <a:r>
              <a:rPr sz="3200" lang="en-IN"/>
              <a:t>        3) Performance level </a:t>
            </a:r>
            <a:br>
              <a:rPr sz="3200" lang="en-IN"/>
            </a:br>
            <a:r>
              <a:rPr sz="3200" lang="en-IN"/>
              <a:t>                  Summary:</a:t>
            </a:r>
            <a:br>
              <a:rPr sz="3200" lang="en-IN"/>
            </a:br>
            <a:r>
              <a:rPr sz="3200" lang="en-IN"/>
              <a:t>        1) Pivot Table </a:t>
            </a:r>
            <a:br>
              <a:rPr sz="3200" lang="en-IN"/>
            </a:br>
            <a:r>
              <a:rPr sz="3200" lang="en-IN"/>
              <a:t>        2) Slicer</a:t>
            </a:r>
            <a:br>
              <a:rPr sz="3200" lang="en-IN"/>
            </a:br>
            <a:r>
              <a:rPr altLang="en-GB" sz="3200" lang="en-US"/>
              <a:t> </a:t>
            </a:r>
            <a:r>
              <a:rPr sz="3200" lang="en-IN"/>
              <a:t>                 Data Visualization:</a:t>
            </a:r>
            <a:br>
              <a:rPr sz="3200" lang="en-IN"/>
            </a:br>
            <a:r>
              <a:rPr sz="3200" lang="en-IN"/>
              <a:t>        1) Column chart</a:t>
            </a:r>
            <a:br>
              <a:rPr sz="3200" lang="en-IN"/>
            </a:br>
            <a:r>
              <a:rPr altLang="en-GB" sz="3200" lang="en-US"/>
              <a:t> </a:t>
            </a:r>
            <a:r>
              <a:rPr altLang="en-GB" sz="3200" lang="en-US"/>
              <a:t> </a:t>
            </a:r>
            <a:r>
              <a:rPr sz="3200" lang="en-IN"/>
              <a:t>      2) Trend line.</a:t>
            </a:r>
            <a:endParaRPr lang="en-US"/>
          </a:p>
        </p:txBody>
      </p:sp>
      <p:sp>
        <p:nvSpPr>
          <p:cNvPr id="1048683" name="Text Placeholder 2"/>
          <p:cNvSpPr>
            <a:spLocks noGrp="1"/>
          </p:cNvSpPr>
          <p:nvPr>
            <p:ph type="body" idx="1"/>
          </p:nvPr>
        </p:nvSpPr>
        <p:spPr>
          <a:xfrm>
            <a:off x="609600" y="1577340"/>
            <a:ext cx="10972800" cy="266700"/>
          </a:xfrm>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14821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图表 1"/>
          <p:cNvGraphicFramePr>
            <a:graphicFrameLocks/>
          </p:cNvGraphicFramePr>
          <p:nvPr/>
        </p:nvGraphicFramePr>
        <p:xfrm>
          <a:off x="1828870" y="1945060"/>
          <a:ext cx="8093108" cy="413084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01"/>
          </a:xfrm>
        </p:spPr>
        <p:txBody>
          <a:bodyPr/>
          <a:p>
            <a:r>
              <a:rPr dirty="0" lang="en-US">
                <a:latin typeface="Times New Roman" panose="02020603050405020304" pitchFamily="18" charset="0"/>
                <a:cs typeface="Times New Roman" panose="02020603050405020304" pitchFamily="18" charset="0"/>
              </a:rPr>
              <a:t>conclusion</a:t>
            </a:r>
            <a:br>
              <a:rPr altLang="en-IN" dirty="0" lang="en-US">
                <a:latin typeface="Times New Roman" panose="02020603050405020304" pitchFamily="18" charset="0"/>
                <a:cs typeface="Times New Roman" panose="02020603050405020304" pitchFamily="18" charset="0"/>
              </a:rPr>
            </a:b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Comparing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ormance </a:t>
            </a:r>
            <a:r>
              <a:rPr altLang="en-IN" dirty="0" lang="en-US">
                <a:latin typeface="Times New Roman" panose="02020603050405020304" pitchFamily="18" charset="0"/>
                <a:cs typeface="Times New Roman" panose="02020603050405020304" pitchFamily="18" charset="0"/>
              </a:rPr>
              <a:t>of </a:t>
            </a:r>
            <a:r>
              <a:rPr altLang="en-IN" dirty="0" lang="en-US">
                <a:latin typeface="Times New Roman" panose="02020603050405020304" pitchFamily="18" charset="0"/>
                <a:cs typeface="Times New Roman" panose="02020603050405020304" pitchFamily="18" charset="0"/>
              </a:rPr>
              <a:t>the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l</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yee </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the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x</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l</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w</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mer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ployee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gh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ffective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k</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b</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lopment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Organisation</a:t>
            </a:r>
            <a:r>
              <a:rPr altLang="en-IN"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99015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579084" y="190501"/>
            <a:ext cx="9323951" cy="5121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lang="en-IN" spc="10"/>
            </a:br>
            <a:r>
              <a:rPr dirty="0" sz="4250" lang="en-IN" spc="10"/>
              <a:t>         </a:t>
            </a:r>
            <a:r>
              <a:rPr dirty="0" sz="3200" lang="en-IN" spc="10"/>
              <a:t>Employee Performance is done to track the performance of business by employee which helps to focus on the growth. The Organisation growth is fully based and their individual growth too by makes the best performer to get incentives, promotion etc and motivate the lower performer in effective </a:t>
            </a:r>
            <a:br>
              <a:rPr dirty="0" sz="3200" lang="en-IN" spc="10"/>
            </a:br>
            <a:r>
              <a:rPr dirty="0" sz="3200" lang="en-IN" spc="10"/>
              <a:t>manner by this Employee Performance</a:t>
            </a:r>
            <a:br>
              <a:rPr dirty="0" sz="3200" lang="en-IN" spc="10"/>
            </a:br>
            <a:r>
              <a:rPr dirty="0" sz="3200" lang="en-IN" spc="10"/>
              <a:t> Analysis.</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599"/>
            <a:ext cx="7429945" cy="3952240"/>
          </a:xfrm>
          <a:prstGeom prst="rect"/>
          <a:noFill/>
        </p:spPr>
        <p:txBody>
          <a:bodyPr rtlCol="0" wrap="square">
            <a:spAutoFit/>
          </a:bodyPr>
          <a:p>
            <a:pPr algn="l"/>
            <a:r>
              <a:rPr dirty="0" sz="3200" lang="en-IN">
                <a:solidFill>
                  <a:srgbClr val="0D0D0D"/>
                </a:solidFill>
                <a:latin typeface="Times New Roman" panose="02020603050405020304" pitchFamily="18" charset="0"/>
                <a:cs typeface="Times New Roman" panose="02020603050405020304" pitchFamily="18" charset="0"/>
              </a:rPr>
              <a:t>                Employee Performance Analysis is the analysing of the performer of employee by considering various factor like gender, rating, score, level of the employee, etc. To state the growth and development of the organisation.</a:t>
            </a:r>
            <a:endParaRPr b="0" dirty="0" sz="3200" i="0" lang="en-US">
              <a:solidFill>
                <a:srgbClr val="0D0D0D"/>
              </a:solidFill>
              <a:effectLst/>
              <a:latin typeface="Times New Roman" panose="02020603050405020304" pitchFamily="18" charset="0"/>
              <a:cs typeface="Times New Roman" panose="02020603050405020304" pitchFamily="18" charset="0"/>
            </a:endParaRPr>
          </a:p>
          <a:p>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6"/>
          <p:cNvPicPr>
            <a:picLocks noChangeAspect="1"/>
          </p:cNvPicPr>
          <p:nvPr/>
        </p:nvPicPr>
        <p:blipFill>
          <a:blip xmlns:r="http://schemas.openxmlformats.org/officeDocument/2006/relationships" r:embed="rId2"/>
          <a:stretch>
            <a:fillRect/>
          </a:stretch>
        </p:blipFill>
        <p:spPr>
          <a:xfrm>
            <a:off x="1316037" y="2012597"/>
            <a:ext cx="8128000" cy="388337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10795253" cy="37090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r>
              <a:rPr dirty="0" sz="3600" lang="en-IN"/>
              <a:t>               </a:t>
            </a:r>
            <a:r>
              <a:rPr dirty="0" sz="2800" lang="en-IN"/>
              <a:t>Conditional formatting – Missing value highlight</a:t>
            </a:r>
            <a:br>
              <a:rPr dirty="0" sz="2800" lang="en-IN"/>
            </a:br>
            <a:r>
              <a:rPr dirty="0" sz="2800" lang="en-IN"/>
              <a:t>.                   Filter – Remove</a:t>
            </a:r>
            <a:br>
              <a:rPr dirty="0" sz="2800" lang="en-IN"/>
            </a:br>
            <a:r>
              <a:rPr dirty="0" sz="2800" lang="en-IN"/>
              <a:t>                    Formula – Performance </a:t>
            </a:r>
            <a:br>
              <a:rPr dirty="0" sz="2800" lang="en-IN"/>
            </a:br>
            <a:r>
              <a:rPr dirty="0" sz="2800" lang="en-IN"/>
              <a:t>                    Pivot Table – Summary</a:t>
            </a:r>
            <a:br>
              <a:rPr dirty="0" sz="2800" lang="en-IN"/>
            </a:br>
            <a:r>
              <a:rPr dirty="0" sz="2800" lang="en-IN"/>
              <a:t>                    Graph – Data Visualization </a:t>
            </a:r>
            <a:br>
              <a:rPr dirty="0" sz="2800" lang="en-IN"/>
            </a:b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5" name="Title 1"/>
          <p:cNvSpPr>
            <a:spLocks noGrp="1"/>
          </p:cNvSpPr>
          <p:nvPr>
            <p:ph type="title"/>
          </p:nvPr>
        </p:nvSpPr>
        <p:spPr>
          <a:xfrm>
            <a:off x="755332" y="385444"/>
            <a:ext cx="10681335" cy="4800600"/>
          </a:xfrm>
        </p:spPr>
        <p:txBody>
          <a:bodyPr/>
          <a:p>
            <a:r>
              <a:rPr dirty="0" lang="en-IN"/>
              <a:t>Dataset Description</a:t>
            </a:r>
            <a:br>
              <a:rPr dirty="0" lang="en-IN"/>
            </a:br>
            <a:r>
              <a:rPr dirty="0" lang="en-IN"/>
              <a:t>            </a:t>
            </a:r>
            <a:r>
              <a:rPr dirty="0" sz="2800" lang="en-IN"/>
              <a:t>Employee Dataset – Kaggle website</a:t>
            </a:r>
            <a:br>
              <a:rPr dirty="0" sz="2800" lang="en-IN"/>
            </a:br>
            <a:r>
              <a:rPr dirty="0" sz="2800" lang="en-IN"/>
              <a:t>                     Data entry – Edunet platform</a:t>
            </a:r>
            <a:br>
              <a:rPr dirty="0" sz="2800" lang="en-IN"/>
            </a:br>
            <a:r>
              <a:rPr dirty="0" sz="2800" lang="en-IN"/>
              <a:t>                     26 – Prescribed Features</a:t>
            </a:r>
            <a:br>
              <a:rPr dirty="0" sz="2800" lang="en-IN"/>
            </a:br>
            <a:r>
              <a:rPr dirty="0" sz="2800" lang="en-IN"/>
              <a:t>                     9 – Selected Features</a:t>
            </a:r>
            <a:br>
              <a:rPr dirty="0" sz="2800" lang="en-IN"/>
            </a:br>
            <a:r>
              <a:rPr dirty="0" sz="2800" lang="en-IN"/>
              <a:t>                     Employee id – Numeric value</a:t>
            </a:r>
            <a:br>
              <a:rPr dirty="0" sz="2800" lang="en-IN"/>
            </a:br>
            <a:r>
              <a:rPr dirty="0" sz="2800" lang="en-IN"/>
              <a:t>                     Name – Text</a:t>
            </a:r>
            <a:br>
              <a:rPr dirty="0" sz="2800" lang="en-IN"/>
            </a:br>
            <a:r>
              <a:rPr dirty="0" sz="2800" lang="en-IN"/>
              <a:t>                     Employee type – Performance level</a:t>
            </a:r>
            <a:br>
              <a:rPr dirty="0" sz="2800" lang="en-IN"/>
            </a:br>
            <a:r>
              <a:rPr dirty="0" sz="2800" lang="en-IN"/>
              <a:t>                     Gender – Male,Female</a:t>
            </a:r>
            <a:br>
              <a:rPr dirty="0" sz="2800" lang="en-IN"/>
            </a:br>
            <a:r>
              <a:rPr dirty="0" sz="2800" lang="en-IN"/>
              <a:t>                     Employee Rating - Numeric</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586228" y="2013852"/>
            <a:ext cx="8534018" cy="30251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=IFS(z8&gt;=5,”VERY HIGH”,z8&gt;=4,”HIGH”,z8&gt;=3,”MED”,”TRUE”,”LOW”)</a:t>
            </a:r>
          </a:p>
          <a:p>
            <a:r>
              <a:rPr dirty="0" sz="2800" lang="en-IN">
                <a:latin typeface="Times New Roman" panose="02020603050405020304" pitchFamily="18" charset="0"/>
                <a:cs typeface="Times New Roman" panose="02020603050405020304" pitchFamily="18" charset="0"/>
              </a:rPr>
              <a:t>            </a:t>
            </a:r>
          </a:p>
          <a:p>
            <a:r>
              <a:rPr dirty="0" sz="2800" lang="en-IN">
                <a:latin typeface="Times New Roman" panose="02020603050405020304" pitchFamily="18" charset="0"/>
                <a:cs typeface="Times New Roman" panose="02020603050405020304" pitchFamily="18" charset="0"/>
              </a:rPr>
              <a:t>             Performance Level is done to create the Current Performance Rating numeric value to the text format.</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lathikasree34@gmail.com</cp:lastModifiedBy>
  <dcterms:created xsi:type="dcterms:W3CDTF">2024-03-27T19:07:22Z</dcterms:created>
  <dcterms:modified xsi:type="dcterms:W3CDTF">2024-09-09T13:28:03Z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8b5bb758d2ec4986b6d1e90488486d49</vt:lpwstr>
  </property>
</Properties>
</file>