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7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8" r:id="rId25"/>
    <p:sldId id="267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ew2\OneDrive\Desktop\GAYATHRI%20B%20EXCEL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[GAYATHRI B EXCEL 1.xlsx]Sheet2!PivotTable15</c:name>
    <c:fmtId val="68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circle"/>
          <c:size val="6"/>
          <c:spPr>
            <a:solidFill>
              <a:schemeClr val="accent1"/>
            </a:solidFill>
            <a:ln w="9525">
              <a:solidFill>
                <a:schemeClr val="dk1">
                  <a:lumMod val="75000"/>
                  <a:lumOff val="25000"/>
                </a:schemeClr>
              </a:solidFill>
            </a:ln>
            <a:effectLst/>
          </c:spPr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4472C4">
                  <a:alpha val="30000"/>
                </a:srgbClr>
              </a:solidFill>
              <a:ln>
                <a:solidFill>
                  <a:sysClr val="window" lastClr="FFFFFF">
                    <a:alpha val="50000"/>
                  </a:sys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Sheet2!$A$4:$A$10</c:f>
              <c:strCache>
                <c:ptCount val="7"/>
                <c:pt idx="0">
                  <c:v>Accountant</c:v>
                </c:pt>
                <c:pt idx="1">
                  <c:v>Analyst</c:v>
                </c:pt>
                <c:pt idx="2">
                  <c:v>Assistant</c:v>
                </c:pt>
                <c:pt idx="3">
                  <c:v>Coordinator</c:v>
                </c:pt>
                <c:pt idx="4">
                  <c:v>Executive</c:v>
                </c:pt>
                <c:pt idx="5">
                  <c:v>Manager</c:v>
                </c:pt>
                <c:pt idx="6">
                  <c:v>Specialist</c:v>
                </c:pt>
              </c:strCache>
            </c:strRef>
          </c:cat>
          <c:val>
            <c:numRef>
              <c:f>Sheet2!$B$4:$B$10</c:f>
              <c:numCache>
                <c:formatCode>General</c:formatCode>
                <c:ptCount val="7"/>
                <c:pt idx="0">
                  <c:v>274.63698993110756</c:v>
                </c:pt>
                <c:pt idx="1">
                  <c:v>361.52460152460151</c:v>
                </c:pt>
                <c:pt idx="2">
                  <c:v>182.97872340425533</c:v>
                </c:pt>
                <c:pt idx="3">
                  <c:v>233.45491388044582</c:v>
                </c:pt>
                <c:pt idx="4">
                  <c:v>279.18894830659531</c:v>
                </c:pt>
                <c:pt idx="5">
                  <c:v>431.19268341551384</c:v>
                </c:pt>
                <c:pt idx="6">
                  <c:v>199.64763918252291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43-4261-BEAB-D84F20603E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245789584"/>
        <c:axId val="1245781264"/>
        <c:axId val="0"/>
      </c:bar3DChart>
      <c:catAx>
        <c:axId val="124578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781264"/>
        <c:crosses val="autoZero"/>
        <c:auto val="1"/>
        <c:lblAlgn val="ctr"/>
        <c:lblOffset val="100"/>
        <c:noMultiLvlLbl val="0"/>
      </c:catAx>
      <c:valAx>
        <c:axId val="12457812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4578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r>
              <a:t/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618640" y="3310560"/>
            <a:ext cx="860976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STUDENT NAME 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REGISTER             </a:t>
            </a:r>
            <a:r>
              <a:rPr lang="en-IN" sz="2400" spc="-1" dirty="0">
                <a:solidFill>
                  <a:srgbClr val="000000"/>
                </a:solidFill>
                <a:latin typeface="Calibri"/>
              </a:rPr>
              <a:t>:   </a:t>
            </a:r>
            <a:r>
              <a:rPr lang="en-IN" sz="2400" spc="-1" dirty="0" smtClean="0">
                <a:solidFill>
                  <a:srgbClr val="000000"/>
                </a:solidFill>
                <a:latin typeface="Calibri"/>
              </a:rPr>
              <a:t>2213391036013</a:t>
            </a:r>
          </a:p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400" spc="-1" dirty="0" smtClean="0">
                <a:solidFill>
                  <a:srgbClr val="000000"/>
                </a:solidFill>
                <a:latin typeface="Calibri"/>
              </a:rPr>
              <a:t>USERNAME          :   C44CB98DE3AB0359C0A47E2C5FB1BDEA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spc="-1" dirty="0" smtClean="0">
                <a:solidFill>
                  <a:srgbClr val="000000"/>
                </a:solidFill>
                <a:latin typeface="Calibri"/>
              </a:rPr>
              <a:t> DEPARTMENT     </a:t>
            </a:r>
            <a:r>
              <a:rPr lang="en-IN" sz="2400" spc="-1" dirty="0" smtClean="0">
                <a:solidFill>
                  <a:srgbClr val="000000"/>
                </a:solidFill>
                <a:latin typeface="Calibri"/>
              </a:rPr>
              <a:t>:   B COM (GENERAL)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Microsoft YaHei"/>
              </a:rPr>
              <a:t> COLLEGE              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5001491" y="3379320"/>
            <a:ext cx="2630147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 </a:t>
            </a:r>
            <a:r>
              <a:rPr lang="en-IN" spc="-1" dirty="0" smtClean="0">
                <a:latin typeface="Bodoni MT"/>
              </a:rPr>
              <a:t> </a:t>
            </a:r>
            <a:r>
              <a:rPr lang="en-IN" spc="-1" dirty="0" smtClean="0">
                <a:latin typeface="Bodoni MT"/>
              </a:rPr>
              <a:t>GAYATHRI.B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7" name="CustomShape 11"/>
          <p:cNvSpPr/>
          <p:nvPr/>
        </p:nvSpPr>
        <p:spPr>
          <a:xfrm>
            <a:off x="5195456" y="4925964"/>
            <a:ext cx="2862728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 smtClean="0">
                <a:latin typeface="Bodoni MT"/>
              </a:rPr>
              <a:t>QUEEN MARY’S COLLEGE FOR WOMENS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DATA COLLECTION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*Identification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*Gathering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*Preparation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DATA CLEANING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*</a:t>
            </a:r>
            <a:r>
              <a:rPr lang="en-IN" sz="1800" b="0" strike="noStrike" spc="-1" dirty="0" smtClean="0">
                <a:latin typeface="Bodoni MT"/>
              </a:rPr>
              <a:t>Standardization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*Correction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*Validation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SUMMARY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Data analysis involves examining, transforming, and </a:t>
            </a:r>
            <a:r>
              <a:rPr lang="en-IN" sz="1800" b="0" strike="noStrike" spc="-1" dirty="0" smtClean="0">
                <a:latin typeface="Bodoni MT"/>
              </a:rPr>
              <a:t>modelling data </a:t>
            </a:r>
            <a:r>
              <a:rPr lang="en-IN" sz="1800" b="0" strike="noStrike" spc="-1" dirty="0">
                <a:latin typeface="Bodoni MT"/>
              </a:rPr>
              <a:t>to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Extract insights , identify patterns, and support decisions-making.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65730"/>
              </p:ext>
            </p:extLst>
          </p:nvPr>
        </p:nvGraphicFramePr>
        <p:xfrm>
          <a:off x="1161142" y="1156095"/>
          <a:ext cx="7271658" cy="4920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4242">
                  <a:extLst>
                    <a:ext uri="{9D8B030D-6E8A-4147-A177-3AD203B41FA5}">
                      <a16:colId xmlns:a16="http://schemas.microsoft.com/office/drawing/2014/main" val="298316379"/>
                    </a:ext>
                  </a:extLst>
                </a:gridCol>
                <a:gridCol w="4587416">
                  <a:extLst>
                    <a:ext uri="{9D8B030D-6E8A-4147-A177-3AD203B41FA5}">
                      <a16:colId xmlns:a16="http://schemas.microsoft.com/office/drawing/2014/main" val="3467977007"/>
                    </a:ext>
                  </a:extLst>
                </a:gridCol>
              </a:tblGrid>
              <a:tr h="101088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Role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Sum of Efficiency (%)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8947808"/>
                  </a:ext>
                </a:extLst>
              </a:tr>
              <a:tr h="55849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Accountant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274.6369899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1811859"/>
                  </a:ext>
                </a:extLst>
              </a:tr>
              <a:tr h="55849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Analyst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361.5246015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940674"/>
                  </a:ext>
                </a:extLst>
              </a:tr>
              <a:tr h="55849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Assistant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182.9787234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634918"/>
                  </a:ext>
                </a:extLst>
              </a:tr>
              <a:tr h="55849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Coordinator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233.4549139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2391496"/>
                  </a:ext>
                </a:extLst>
              </a:tr>
              <a:tr h="55849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Executive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279.1889483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4441878"/>
                  </a:ext>
                </a:extLst>
              </a:tr>
              <a:tr h="55849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Manager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431.1926834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791347"/>
                  </a:ext>
                </a:extLst>
              </a:tr>
              <a:tr h="55849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Specialist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199.6476392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033875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3602182" y="203201"/>
            <a:ext cx="2798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BAR</a:t>
            </a:r>
            <a:r>
              <a:rPr lang="en-US" sz="3200" b="1" dirty="0" smtClean="0"/>
              <a:t> </a:t>
            </a:r>
            <a:r>
              <a:rPr lang="en-US" sz="3200" b="1" dirty="0" smtClean="0"/>
              <a:t>CHART</a:t>
            </a:r>
            <a:endParaRPr lang="en-US" sz="3200" b="1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125685"/>
              </p:ext>
            </p:extLst>
          </p:nvPr>
        </p:nvGraphicFramePr>
        <p:xfrm>
          <a:off x="1117601" y="1862137"/>
          <a:ext cx="7688262" cy="4132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712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 dirty="0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 dirty="0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 dirty="0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.  Utilize Excel to </a:t>
            </a:r>
            <a:r>
              <a:rPr lang="en-IN" sz="1800" b="0" strike="noStrike" spc="-1" dirty="0" smtClean="0">
                <a:latin typeface="Bodoni MT"/>
              </a:rPr>
              <a:t>efficiently </a:t>
            </a:r>
            <a:r>
              <a:rPr lang="en-IN" sz="1800" b="0" strike="noStrike" spc="-1" dirty="0">
                <a:latin typeface="Bodoni MT"/>
              </a:rPr>
              <a:t>analyse employee data by leveraging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Function such as PIVOT TABLES, </a:t>
            </a:r>
            <a:r>
              <a:rPr lang="en-IN" sz="1800" b="0" strike="noStrike" spc="-1" dirty="0" smtClean="0">
                <a:latin typeface="Bodoni MT"/>
              </a:rPr>
              <a:t>and </a:t>
            </a:r>
            <a:r>
              <a:rPr lang="en-IN" sz="1800" b="0" strike="noStrike" spc="-1" dirty="0">
                <a:latin typeface="Bodoni MT"/>
              </a:rPr>
              <a:t>conditional </a:t>
            </a:r>
            <a:r>
              <a:rPr lang="en-IN" sz="1800" b="0" strike="noStrike" spc="-1" dirty="0" smtClean="0">
                <a:latin typeface="Bodoni MT"/>
              </a:rPr>
              <a:t>formatting.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.   The enables the identification of key trends, such as current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Employees rates, performance levels.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</a:t>
            </a:r>
            <a:r>
              <a:rPr lang="en-IN" sz="1800" b="0" strike="noStrike" spc="-1" dirty="0" smtClean="0">
                <a:latin typeface="Bodoni MT"/>
              </a:rPr>
              <a:t>Decision-making </a:t>
            </a:r>
            <a:r>
              <a:rPr lang="en-IN" sz="1800" b="0" strike="noStrike" spc="-1" dirty="0">
                <a:latin typeface="Bodoni MT"/>
              </a:rPr>
              <a:t>processes by visualization this data through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Pie chart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This project focuses on analysing employee data to identify trends and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And insights that can drive better decision.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Excel will be used to clean, organize, and </a:t>
            </a:r>
            <a:r>
              <a:rPr lang="en-IN" sz="1800" b="0" strike="noStrike" spc="-1" dirty="0" smtClean="0">
                <a:latin typeface="Bodoni MT"/>
              </a:rPr>
              <a:t>visualize key </a:t>
            </a:r>
            <a:r>
              <a:rPr lang="en-IN" sz="1800" b="0" strike="noStrike" spc="-1" dirty="0">
                <a:latin typeface="Bodoni MT"/>
              </a:rPr>
              <a:t>metrics such as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Employee demographics, performance, and </a:t>
            </a:r>
            <a:r>
              <a:rPr lang="en-IN" sz="1800" b="0" strike="noStrike" spc="-1" dirty="0" smtClean="0">
                <a:latin typeface="Bodoni MT"/>
              </a:rPr>
              <a:t>rent rates</a:t>
            </a:r>
            <a:r>
              <a:rPr lang="en-IN" sz="1800" b="0" strike="noStrike" spc="-1" dirty="0">
                <a:latin typeface="Bodoni MT"/>
              </a:rPr>
              <a:t>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The analysis will highlights areas of </a:t>
            </a:r>
            <a:r>
              <a:rPr lang="en-IN" sz="1800" b="0" strike="noStrike" spc="-1" dirty="0" smtClean="0">
                <a:latin typeface="Bodoni MT"/>
              </a:rPr>
              <a:t>improvement  workforce </a:t>
            </a:r>
            <a:r>
              <a:rPr lang="en-IN" sz="1800" b="0" strike="noStrike" spc="-1" dirty="0">
                <a:latin typeface="Bodoni MT"/>
              </a:rPr>
              <a:t>management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Helping to optimize resource allocation.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Outcomes will </a:t>
            </a:r>
            <a:r>
              <a:rPr lang="en-IN" sz="1800" b="0" strike="noStrike" spc="-1" dirty="0" smtClean="0">
                <a:latin typeface="Bodoni MT"/>
              </a:rPr>
              <a:t>include </a:t>
            </a:r>
            <a:r>
              <a:rPr lang="en-IN" sz="1800" b="0" strike="noStrike" spc="-1" dirty="0">
                <a:latin typeface="Bodoni MT"/>
              </a:rPr>
              <a:t>detailed reports and dashboard for management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Review.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The finding aim to support </a:t>
            </a:r>
            <a:r>
              <a:rPr lang="en-IN" sz="1800" b="0" strike="noStrike" spc="-1" dirty="0" smtClean="0">
                <a:latin typeface="Bodoni MT"/>
              </a:rPr>
              <a:t>strategic </a:t>
            </a:r>
            <a:r>
              <a:rPr lang="en-IN" sz="1800" b="0" strike="noStrike" spc="-1" dirty="0">
                <a:latin typeface="Bodoni MT"/>
              </a:rPr>
              <a:t>planning.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The end users of the employee data employee data analysis are HR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Managers team leads and senior management.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Conditional formatting – </a:t>
            </a:r>
            <a:r>
              <a:rPr lang="en-IN" sz="1800" b="0" strike="noStrike" spc="-1" dirty="0" smtClean="0">
                <a:latin typeface="Bodoni MT"/>
              </a:rPr>
              <a:t>highlights </a:t>
            </a:r>
            <a:r>
              <a:rPr lang="en-IN" sz="1800" b="0" strike="noStrike" spc="-1" dirty="0">
                <a:latin typeface="Bodoni MT"/>
              </a:rPr>
              <a:t>missing cells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Filter – helps to remove the empty cells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Formulas – helps to identify the performance of </a:t>
            </a:r>
            <a:r>
              <a:rPr lang="en-IN" sz="1800" b="0" strike="noStrike" spc="-1" dirty="0" smtClean="0">
                <a:latin typeface="Bodoni MT"/>
              </a:rPr>
              <a:t>employees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Pivot table – helps summarize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Pie chart – shows the data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462</Words>
  <Application>Microsoft Office PowerPoint</Application>
  <PresentationFormat>Widescreen</PresentationFormat>
  <Paragraphs>133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13</vt:i4>
      </vt:variant>
    </vt:vector>
  </HeadingPairs>
  <TitlesOfParts>
    <vt:vector size="35" baseType="lpstr">
      <vt:lpstr>Microsoft YaHei</vt:lpstr>
      <vt:lpstr>Arial</vt:lpstr>
      <vt:lpstr>Bodoni MT</vt:lpstr>
      <vt:lpstr>Calibri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A New</cp:lastModifiedBy>
  <cp:revision>41</cp:revision>
  <dcterms:created xsi:type="dcterms:W3CDTF">2024-03-29T15:07:22Z</dcterms:created>
  <dcterms:modified xsi:type="dcterms:W3CDTF">2024-08-30T10:31:20Z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