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64" r:id="rId4"/>
    <p:sldId id="257" r:id="rId5"/>
    <p:sldId id="260" r:id="rId6"/>
    <p:sldId id="261" r:id="rId7"/>
    <p:sldId id="262" r:id="rId8"/>
    <p:sldId id="265" r:id="rId9"/>
    <p:sldId id="266" r:id="rId10"/>
    <p:sldId id="267" r:id="rId11"/>
    <p:sldId id="263" r:id="rId12"/>
    <p:sldId id="269" r:id="rId13"/>
    <p:sldId id="271" r:id="rId14"/>
    <p:sldId id="272" r:id="rId15"/>
    <p:sldId id="273" r:id="rId16"/>
    <p:sldId id="274" r:id="rId17"/>
    <p:sldId id="279" r:id="rId18"/>
    <p:sldId id="280" r:id="rId19"/>
    <p:sldId id="282" r:id="rId20"/>
    <p:sldId id="281"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BB7E1-314C-4678-9A4B-7071AD77FF1E}" v="113" dt="2024-12-01T14:19:52.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332965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189064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326879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903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863109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2187BE-E5D8-425D-A08F-D56FC2805E1C}"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411634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2187BE-E5D8-425D-A08F-D56FC2805E1C}"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738735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8414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13472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48006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421089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9229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2187BE-E5D8-425D-A08F-D56FC2805E1C}" type="datetimeFigureOut">
              <a:rPr lang="en-IN" smtClean="0"/>
              <a:t>01-12-2024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5513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2187BE-E5D8-425D-A08F-D56FC2805E1C}"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85731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187BE-E5D8-425D-A08F-D56FC2805E1C}" type="datetimeFigureOut">
              <a:rPr lang="en-IN" smtClean="0"/>
              <a:t>01-12-2024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24332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352404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140342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2187BE-E5D8-425D-A08F-D56FC2805E1C}" type="datetimeFigureOut">
              <a:rPr lang="en-IN" smtClean="0"/>
              <a:t>01-12-2024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145209-0F05-46EF-8521-2BD93910F546}" type="slidenum">
              <a:rPr lang="en-IN" smtClean="0"/>
              <a:t>‹#›</a:t>
            </a:fld>
            <a:endParaRPr lang="en-IN"/>
          </a:p>
        </p:txBody>
      </p:sp>
    </p:spTree>
    <p:extLst>
      <p:ext uri="{BB962C8B-B14F-4D97-AF65-F5344CB8AC3E}">
        <p14:creationId xmlns:p14="http://schemas.microsoft.com/office/powerpoint/2010/main" val="33154478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ross-sell-model-webapp-46604026246.us-central1.run.app/" TargetMode="External"/><Relationship Id="rId2" Type="http://schemas.openxmlformats.org/officeDocument/2006/relationships/hyperlink" Target="https://cross-sell-model-fastapi-46604026246.us-central1.run.app/docs#/default/predict_predict_post" TargetMode="External"/><Relationship Id="rId1" Type="http://schemas.openxmlformats.org/officeDocument/2006/relationships/slideLayout" Target="../slideLayouts/slideLayout2.xml"/><Relationship Id="rId5" Type="http://schemas.openxmlformats.org/officeDocument/2006/relationships/hyperlink" Target="https://container-service-2.m6kb1avhqx16c.ap-south-1.cs.amazonlightsail.com/" TargetMode="External"/><Relationship Id="rId4" Type="http://schemas.openxmlformats.org/officeDocument/2006/relationships/hyperlink" Target="https://container-service-1.m6kb1avhqx16c.ap-south-1.cs.amazonlightsail.com/docs#/default/predict_predict_po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60D5-A1D8-A058-A1D4-723015966A86}"/>
              </a:ext>
            </a:extLst>
          </p:cNvPr>
          <p:cNvSpPr>
            <a:spLocks noGrp="1"/>
          </p:cNvSpPr>
          <p:nvPr>
            <p:ph type="ctrTitle"/>
          </p:nvPr>
        </p:nvSpPr>
        <p:spPr>
          <a:xfrm>
            <a:off x="946030" y="1603904"/>
            <a:ext cx="10624868" cy="1825096"/>
          </a:xfrm>
        </p:spPr>
        <p:txBody>
          <a:bodyPr/>
          <a:lstStyle/>
          <a:p>
            <a:r>
              <a:rPr lang="en-IN" b="1" i="0" dirty="0">
                <a:effectLst/>
                <a:latin typeface="Times New Roman" panose="02020603050405020304" pitchFamily="18" charset="0"/>
                <a:cs typeface="Times New Roman" panose="02020603050405020304" pitchFamily="18" charset="0"/>
              </a:rPr>
              <a:t>Cross-sell Prediction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038E677-752E-AA58-BF0A-FDA60D004C9B}"/>
              </a:ext>
            </a:extLst>
          </p:cNvPr>
          <p:cNvSpPr>
            <a:spLocks noGrp="1"/>
          </p:cNvSpPr>
          <p:nvPr>
            <p:ph type="subTitle" idx="1"/>
          </p:nvPr>
        </p:nvSpPr>
        <p:spPr>
          <a:xfrm>
            <a:off x="1371600" y="3632201"/>
            <a:ext cx="9448800" cy="1411376"/>
          </a:xfrm>
        </p:spPr>
        <p:txBody>
          <a:bodyPr>
            <a:normAutofit/>
          </a:bodyPr>
          <a:lstStyle/>
          <a:p>
            <a:r>
              <a:rPr lang="en-IN" dirty="0"/>
              <a:t>                             </a:t>
            </a:r>
          </a:p>
          <a:p>
            <a:r>
              <a:rPr lang="en-IN" dirty="0"/>
              <a:t>                                                                                                               									                    Gayathri G</a:t>
            </a:r>
          </a:p>
          <a:p>
            <a:endParaRPr lang="en-IN" dirty="0"/>
          </a:p>
        </p:txBody>
      </p:sp>
    </p:spTree>
    <p:extLst>
      <p:ext uri="{BB962C8B-B14F-4D97-AF65-F5344CB8AC3E}">
        <p14:creationId xmlns:p14="http://schemas.microsoft.com/office/powerpoint/2010/main" val="380829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12896-5BA7-D035-74E1-4C61B7B14366}"/>
              </a:ext>
            </a:extLst>
          </p:cNvPr>
          <p:cNvPicPr>
            <a:picLocks noChangeAspect="1"/>
          </p:cNvPicPr>
          <p:nvPr/>
        </p:nvPicPr>
        <p:blipFill>
          <a:blip r:embed="rId2"/>
          <a:stretch>
            <a:fillRect/>
          </a:stretch>
        </p:blipFill>
        <p:spPr>
          <a:xfrm>
            <a:off x="848690" y="1541253"/>
            <a:ext cx="10135612" cy="5316747"/>
          </a:xfrm>
          <a:prstGeom prst="rect">
            <a:avLst/>
          </a:prstGeom>
        </p:spPr>
      </p:pic>
      <p:sp>
        <p:nvSpPr>
          <p:cNvPr id="4" name="TextBox 3">
            <a:extLst>
              <a:ext uri="{FF2B5EF4-FFF2-40B4-BE49-F238E27FC236}">
                <a16:creationId xmlns:a16="http://schemas.microsoft.com/office/drawing/2014/main" id="{2A59CE50-0B3D-106D-232D-487ADEAB5529}"/>
              </a:ext>
            </a:extLst>
          </p:cNvPr>
          <p:cNvSpPr txBox="1"/>
          <p:nvPr/>
        </p:nvSpPr>
        <p:spPr>
          <a:xfrm>
            <a:off x="3439064" y="737884"/>
            <a:ext cx="8045570" cy="923330"/>
          </a:xfrm>
          <a:prstGeom prst="rect">
            <a:avLst/>
          </a:prstGeom>
          <a:noFill/>
        </p:spPr>
        <p:txBody>
          <a:bodyPr wrap="square">
            <a:spAutoFit/>
          </a:bodyPr>
          <a:lstStyle/>
          <a:p>
            <a:r>
              <a:rPr lang="en-US" b="0" i="0" dirty="0">
                <a:solidFill>
                  <a:srgbClr val="0D0D0D"/>
                </a:solidFill>
                <a:effectLst/>
                <a:latin typeface="ui-sans-serif"/>
              </a:rPr>
              <a:t>A </a:t>
            </a:r>
            <a:r>
              <a:rPr lang="en-US" b="1" i="0" dirty="0" err="1">
                <a:solidFill>
                  <a:srgbClr val="0D0D0D"/>
                </a:solidFill>
                <a:effectLst/>
                <a:latin typeface="ui-sans-serif"/>
              </a:rPr>
              <a:t>distplot</a:t>
            </a:r>
            <a:r>
              <a:rPr lang="en-US" b="0" i="0" dirty="0">
                <a:solidFill>
                  <a:srgbClr val="0D0D0D"/>
                </a:solidFill>
                <a:effectLst/>
                <a:latin typeface="ui-sans-serif"/>
              </a:rPr>
              <a:t> is a combination of a </a:t>
            </a:r>
            <a:r>
              <a:rPr lang="en-US" b="1" i="0" dirty="0">
                <a:solidFill>
                  <a:srgbClr val="0D0D0D"/>
                </a:solidFill>
                <a:effectLst/>
                <a:latin typeface="ui-sans-serif"/>
              </a:rPr>
              <a:t>histogram</a:t>
            </a:r>
            <a:r>
              <a:rPr lang="en-US" b="0" i="0" dirty="0">
                <a:solidFill>
                  <a:srgbClr val="0D0D0D"/>
                </a:solidFill>
                <a:effectLst/>
                <a:latin typeface="ui-sans-serif"/>
              </a:rPr>
              <a:t> and a </a:t>
            </a:r>
            <a:r>
              <a:rPr lang="en-US" b="1" i="0" dirty="0">
                <a:solidFill>
                  <a:srgbClr val="0D0D0D"/>
                </a:solidFill>
                <a:effectLst/>
                <a:latin typeface="ui-sans-serif"/>
              </a:rPr>
              <a:t>KDE (Kernel Density Estimate)</a:t>
            </a:r>
            <a:r>
              <a:rPr lang="en-US" b="0" i="0" dirty="0">
                <a:solidFill>
                  <a:srgbClr val="0D0D0D"/>
                </a:solidFill>
                <a:effectLst/>
                <a:latin typeface="ui-sans-serif"/>
              </a:rPr>
              <a:t> plot.</a:t>
            </a:r>
          </a:p>
          <a:p>
            <a:endParaRPr lang="en-US" dirty="0">
              <a:solidFill>
                <a:srgbClr val="0D0D0D"/>
              </a:solidFill>
              <a:latin typeface="ui-sans-serif"/>
            </a:endParaRPr>
          </a:p>
          <a:p>
            <a:r>
              <a:rPr lang="en-US" dirty="0">
                <a:solidFill>
                  <a:srgbClr val="0D0D0D"/>
                </a:solidFill>
                <a:latin typeface="ui-sans-serif"/>
              </a:rPr>
              <a:t>Here I plot a </a:t>
            </a:r>
            <a:r>
              <a:rPr lang="en-US" dirty="0" err="1">
                <a:solidFill>
                  <a:srgbClr val="0D0D0D"/>
                </a:solidFill>
                <a:latin typeface="ui-sans-serif"/>
              </a:rPr>
              <a:t>distplot</a:t>
            </a:r>
            <a:r>
              <a:rPr lang="en-US" dirty="0">
                <a:solidFill>
                  <a:srgbClr val="0D0D0D"/>
                </a:solidFill>
                <a:latin typeface="ui-sans-serif"/>
              </a:rPr>
              <a:t> for Age column.</a:t>
            </a:r>
            <a:endParaRPr lang="en-IN" dirty="0"/>
          </a:p>
        </p:txBody>
      </p:sp>
    </p:spTree>
    <p:extLst>
      <p:ext uri="{BB962C8B-B14F-4D97-AF65-F5344CB8AC3E}">
        <p14:creationId xmlns:p14="http://schemas.microsoft.com/office/powerpoint/2010/main" val="135819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F80592-B484-1A8E-C97D-CC24C5ACA1EE}"/>
              </a:ext>
            </a:extLst>
          </p:cNvPr>
          <p:cNvPicPr>
            <a:picLocks noChangeAspect="1"/>
          </p:cNvPicPr>
          <p:nvPr/>
        </p:nvPicPr>
        <p:blipFill>
          <a:blip r:embed="rId2"/>
          <a:srcRect t="1987"/>
          <a:stretch/>
        </p:blipFill>
        <p:spPr>
          <a:xfrm>
            <a:off x="88486" y="2435869"/>
            <a:ext cx="6772390" cy="4229131"/>
          </a:xfrm>
          <a:prstGeom prst="rect">
            <a:avLst/>
          </a:prstGeom>
        </p:spPr>
      </p:pic>
      <p:pic>
        <p:nvPicPr>
          <p:cNvPr id="6" name="Picture 5">
            <a:extLst>
              <a:ext uri="{FF2B5EF4-FFF2-40B4-BE49-F238E27FC236}">
                <a16:creationId xmlns:a16="http://schemas.microsoft.com/office/drawing/2014/main" id="{BB4CDD62-EABA-CC82-6281-7159B5B84012}"/>
              </a:ext>
            </a:extLst>
          </p:cNvPr>
          <p:cNvPicPr>
            <a:picLocks noChangeAspect="1"/>
          </p:cNvPicPr>
          <p:nvPr/>
        </p:nvPicPr>
        <p:blipFill>
          <a:blip r:embed="rId3"/>
          <a:srcRect t="1020"/>
          <a:stretch/>
        </p:blipFill>
        <p:spPr>
          <a:xfrm>
            <a:off x="5958771" y="2202610"/>
            <a:ext cx="6144743" cy="4462389"/>
          </a:xfrm>
          <a:prstGeom prst="rect">
            <a:avLst/>
          </a:prstGeom>
        </p:spPr>
      </p:pic>
      <p:sp>
        <p:nvSpPr>
          <p:cNvPr id="4" name="TextBox 3">
            <a:extLst>
              <a:ext uri="{FF2B5EF4-FFF2-40B4-BE49-F238E27FC236}">
                <a16:creationId xmlns:a16="http://schemas.microsoft.com/office/drawing/2014/main" id="{4EEB7E1E-2389-BBC0-A99A-896F66B5E8FD}"/>
              </a:ext>
            </a:extLst>
          </p:cNvPr>
          <p:cNvSpPr txBox="1"/>
          <p:nvPr/>
        </p:nvSpPr>
        <p:spPr>
          <a:xfrm>
            <a:off x="3933645" y="1058173"/>
            <a:ext cx="6613585" cy="400110"/>
          </a:xfrm>
          <a:prstGeom prst="rect">
            <a:avLst/>
          </a:prstGeom>
          <a:noFill/>
        </p:spPr>
        <p:txBody>
          <a:bodyPr wrap="square" rtlCol="0">
            <a:spAutoFit/>
          </a:bodyPr>
          <a:lstStyle/>
          <a:p>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Distplot</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for </a:t>
            </a:r>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Driving_license</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column and Region code column</a:t>
            </a:r>
          </a:p>
        </p:txBody>
      </p:sp>
    </p:spTree>
    <p:extLst>
      <p:ext uri="{BB962C8B-B14F-4D97-AF65-F5344CB8AC3E}">
        <p14:creationId xmlns:p14="http://schemas.microsoft.com/office/powerpoint/2010/main" val="281468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E9951A-D907-7BB3-CCA4-FE42374272C0}"/>
              </a:ext>
            </a:extLst>
          </p:cNvPr>
          <p:cNvPicPr>
            <a:picLocks noChangeAspect="1"/>
          </p:cNvPicPr>
          <p:nvPr/>
        </p:nvPicPr>
        <p:blipFill>
          <a:blip r:embed="rId2"/>
          <a:srcRect t="3718"/>
          <a:stretch/>
        </p:blipFill>
        <p:spPr>
          <a:xfrm>
            <a:off x="95162" y="1679276"/>
            <a:ext cx="6437910" cy="4790535"/>
          </a:xfrm>
          <a:prstGeom prst="rect">
            <a:avLst/>
          </a:prstGeom>
        </p:spPr>
      </p:pic>
      <p:pic>
        <p:nvPicPr>
          <p:cNvPr id="4" name="Picture 3">
            <a:extLst>
              <a:ext uri="{FF2B5EF4-FFF2-40B4-BE49-F238E27FC236}">
                <a16:creationId xmlns:a16="http://schemas.microsoft.com/office/drawing/2014/main" id="{43E77E09-1A7D-A45D-E041-1CA08B89E704}"/>
              </a:ext>
            </a:extLst>
          </p:cNvPr>
          <p:cNvPicPr>
            <a:picLocks noChangeAspect="1"/>
          </p:cNvPicPr>
          <p:nvPr/>
        </p:nvPicPr>
        <p:blipFill>
          <a:blip r:embed="rId3"/>
          <a:srcRect t="2964"/>
          <a:stretch/>
        </p:blipFill>
        <p:spPr>
          <a:xfrm>
            <a:off x="5894717" y="2053086"/>
            <a:ext cx="6287354" cy="4577751"/>
          </a:xfrm>
          <a:prstGeom prst="rect">
            <a:avLst/>
          </a:prstGeom>
        </p:spPr>
      </p:pic>
      <p:sp>
        <p:nvSpPr>
          <p:cNvPr id="2" name="TextBox 1">
            <a:extLst>
              <a:ext uri="{FF2B5EF4-FFF2-40B4-BE49-F238E27FC236}">
                <a16:creationId xmlns:a16="http://schemas.microsoft.com/office/drawing/2014/main" id="{BFCF53E9-4B3D-9ECA-96AC-DEAE50768F75}"/>
              </a:ext>
            </a:extLst>
          </p:cNvPr>
          <p:cNvSpPr txBox="1"/>
          <p:nvPr/>
        </p:nvSpPr>
        <p:spPr>
          <a:xfrm>
            <a:off x="3933645" y="1058173"/>
            <a:ext cx="7844287" cy="400110"/>
          </a:xfrm>
          <a:prstGeom prst="rect">
            <a:avLst/>
          </a:prstGeom>
          <a:noFill/>
        </p:spPr>
        <p:txBody>
          <a:bodyPr wrap="square" rtlCol="0">
            <a:spAutoFit/>
          </a:bodyPr>
          <a:lstStyle/>
          <a:p>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Distplot</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for </a:t>
            </a:r>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Previously_insured</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column and </a:t>
            </a:r>
            <a:r>
              <a:rPr lang="en-IN" sz="2000" dirty="0" err="1">
                <a:latin typeface="Calibri" panose="020F0502020204030204" pitchFamily="34" charset="0"/>
                <a:ea typeface="Calibri" panose="020F0502020204030204" pitchFamily="34" charset="0"/>
                <a:cs typeface="Calibri" panose="020F0502020204030204" pitchFamily="34" charset="0"/>
              </a:rPr>
              <a:t>Annual_premium</a:t>
            </a:r>
            <a:r>
              <a:rPr lang="en-IN" sz="2000" dirty="0">
                <a:latin typeface="Calibri" panose="020F0502020204030204" pitchFamily="34" charset="0"/>
                <a:ea typeface="Calibri" panose="020F0502020204030204" pitchFamily="34" charset="0"/>
                <a:cs typeface="Calibri" panose="020F0502020204030204" pitchFamily="34" charset="0"/>
              </a:rPr>
              <a:t> column</a:t>
            </a:r>
          </a:p>
        </p:txBody>
      </p:sp>
    </p:spTree>
    <p:extLst>
      <p:ext uri="{BB962C8B-B14F-4D97-AF65-F5344CB8AC3E}">
        <p14:creationId xmlns:p14="http://schemas.microsoft.com/office/powerpoint/2010/main" val="319233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9FAC00-83D6-1714-C3F3-B7F19B5357A8}"/>
              </a:ext>
            </a:extLst>
          </p:cNvPr>
          <p:cNvPicPr>
            <a:picLocks noChangeAspect="1"/>
          </p:cNvPicPr>
          <p:nvPr/>
        </p:nvPicPr>
        <p:blipFill>
          <a:blip r:embed="rId2"/>
          <a:stretch>
            <a:fillRect/>
          </a:stretch>
        </p:blipFill>
        <p:spPr>
          <a:xfrm>
            <a:off x="238644" y="1556783"/>
            <a:ext cx="6064390" cy="4181506"/>
          </a:xfrm>
          <a:prstGeom prst="rect">
            <a:avLst/>
          </a:prstGeom>
        </p:spPr>
      </p:pic>
      <p:pic>
        <p:nvPicPr>
          <p:cNvPr id="9" name="Picture 8">
            <a:extLst>
              <a:ext uri="{FF2B5EF4-FFF2-40B4-BE49-F238E27FC236}">
                <a16:creationId xmlns:a16="http://schemas.microsoft.com/office/drawing/2014/main" id="{91FB8431-4A62-6B06-51EF-FBC19C1560B4}"/>
              </a:ext>
            </a:extLst>
          </p:cNvPr>
          <p:cNvPicPr>
            <a:picLocks noChangeAspect="1"/>
          </p:cNvPicPr>
          <p:nvPr/>
        </p:nvPicPr>
        <p:blipFill>
          <a:blip r:embed="rId3"/>
          <a:stretch>
            <a:fillRect/>
          </a:stretch>
        </p:blipFill>
        <p:spPr>
          <a:xfrm>
            <a:off x="6096000" y="2277374"/>
            <a:ext cx="5963728" cy="4477663"/>
          </a:xfrm>
          <a:prstGeom prst="rect">
            <a:avLst/>
          </a:prstGeom>
        </p:spPr>
      </p:pic>
      <p:sp>
        <p:nvSpPr>
          <p:cNvPr id="2" name="TextBox 1">
            <a:extLst>
              <a:ext uri="{FF2B5EF4-FFF2-40B4-BE49-F238E27FC236}">
                <a16:creationId xmlns:a16="http://schemas.microsoft.com/office/drawing/2014/main" id="{053A7E72-7E31-9C65-BA7A-FEC7387D99A3}"/>
              </a:ext>
            </a:extLst>
          </p:cNvPr>
          <p:cNvSpPr txBox="1"/>
          <p:nvPr/>
        </p:nvSpPr>
        <p:spPr>
          <a:xfrm>
            <a:off x="3933645" y="1058173"/>
            <a:ext cx="7844287" cy="400110"/>
          </a:xfrm>
          <a:prstGeom prst="rect">
            <a:avLst/>
          </a:prstGeom>
          <a:noFill/>
        </p:spPr>
        <p:txBody>
          <a:bodyPr wrap="square" rtlCol="0">
            <a:spAutoFit/>
          </a:bodyPr>
          <a:lstStyle/>
          <a:p>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Distplot</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for </a:t>
            </a:r>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Policy_sales_channel</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column and Vintage column</a:t>
            </a:r>
          </a:p>
        </p:txBody>
      </p:sp>
    </p:spTree>
    <p:extLst>
      <p:ext uri="{BB962C8B-B14F-4D97-AF65-F5344CB8AC3E}">
        <p14:creationId xmlns:p14="http://schemas.microsoft.com/office/powerpoint/2010/main" val="125246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D41041-8AAA-E8AC-845B-F931CEDAE9D6}"/>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Model Building &amp; Model Evaluation and Tuning</a:t>
            </a:r>
          </a:p>
        </p:txBody>
      </p:sp>
      <p:sp>
        <p:nvSpPr>
          <p:cNvPr id="7" name="Content Placeholder 6">
            <a:extLst>
              <a:ext uri="{FF2B5EF4-FFF2-40B4-BE49-F238E27FC236}">
                <a16:creationId xmlns:a16="http://schemas.microsoft.com/office/drawing/2014/main" id="{1F7D536B-82CC-1D24-2B12-2C72F789989E}"/>
              </a:ext>
            </a:extLst>
          </p:cNvPr>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1) I built several models to achieve the best results, including:</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Logistic Regression</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Decision Tree</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Random Forest</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Various boosting algorithms , etc.,</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2) I experimented with different combinations of balanced and unbalanced datasets.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3) To compare the performance, I created a table that includes: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strategies used for each model</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a:t>
            </a:r>
            <a:r>
              <a:rPr lang="en-US" dirty="0" err="1">
                <a:latin typeface="Calibri" panose="020F0502020204030204" pitchFamily="34" charset="0"/>
                <a:ea typeface="Calibri" panose="020F0502020204030204" pitchFamily="34" charset="0"/>
                <a:cs typeface="Calibri" panose="020F0502020204030204" pitchFamily="34" charset="0"/>
              </a:rPr>
              <a:t>roc_auc</a:t>
            </a:r>
            <a:r>
              <a:rPr lang="en-US" dirty="0">
                <a:latin typeface="Calibri" panose="020F0502020204030204" pitchFamily="34" charset="0"/>
                <a:ea typeface="Calibri" panose="020F0502020204030204" pitchFamily="34" charset="0"/>
                <a:cs typeface="Calibri" panose="020F0502020204030204" pitchFamily="34" charset="0"/>
              </a:rPr>
              <a:t> scores for both train and test datasets</a:t>
            </a:r>
          </a:p>
          <a:p>
            <a:pPr marL="0" indent="0">
              <a:buNone/>
            </a:pPr>
            <a:endParaRPr lang="en-IN" dirty="0"/>
          </a:p>
        </p:txBody>
      </p:sp>
    </p:spTree>
    <p:extLst>
      <p:ext uri="{BB962C8B-B14F-4D97-AF65-F5344CB8AC3E}">
        <p14:creationId xmlns:p14="http://schemas.microsoft.com/office/powerpoint/2010/main" val="272329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6F41781-F027-CAF0-7463-BCED8B668B3A}"/>
              </a:ext>
            </a:extLst>
          </p:cNvPr>
          <p:cNvSpPr>
            <a:spLocks noGrp="1"/>
          </p:cNvSpPr>
          <p:nvPr>
            <p:ph idx="1"/>
          </p:nvPr>
        </p:nvSpPr>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4) I updated the table with the scores obtained from the hackathon platform to benchmark the results.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5) I also focused on improving model performance by:</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Applying hyperparameter tuning</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Using cross-validation to ensure reliable results</a:t>
            </a:r>
          </a:p>
          <a:p>
            <a:endParaRPr lang="en-IN" dirty="0"/>
          </a:p>
        </p:txBody>
      </p:sp>
    </p:spTree>
    <p:extLst>
      <p:ext uri="{BB962C8B-B14F-4D97-AF65-F5344CB8AC3E}">
        <p14:creationId xmlns:p14="http://schemas.microsoft.com/office/powerpoint/2010/main" val="3088431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70D1E79-6B89-6323-9894-B1998198D1F9}"/>
              </a:ext>
            </a:extLst>
          </p:cNvPr>
          <p:cNvGraphicFramePr>
            <a:graphicFrameLocks noGrp="1"/>
          </p:cNvGraphicFramePr>
          <p:nvPr>
            <p:extLst>
              <p:ext uri="{D42A27DB-BD31-4B8C-83A1-F6EECF244321}">
                <p14:modId xmlns:p14="http://schemas.microsoft.com/office/powerpoint/2010/main" val="2180125090"/>
              </p:ext>
            </p:extLst>
          </p:nvPr>
        </p:nvGraphicFramePr>
        <p:xfrm>
          <a:off x="920151" y="1386774"/>
          <a:ext cx="8208695" cy="5433846"/>
        </p:xfrm>
        <a:graphic>
          <a:graphicData uri="http://schemas.openxmlformats.org/drawingml/2006/table">
            <a:tbl>
              <a:tblPr firstRow="1" bandRow="1">
                <a:tableStyleId>{5C22544A-7EE6-4342-B048-85BDC9FD1C3A}</a:tableStyleId>
              </a:tblPr>
              <a:tblGrid>
                <a:gridCol w="5493394">
                  <a:extLst>
                    <a:ext uri="{9D8B030D-6E8A-4147-A177-3AD203B41FA5}">
                      <a16:colId xmlns:a16="http://schemas.microsoft.com/office/drawing/2014/main" val="863269027"/>
                    </a:ext>
                  </a:extLst>
                </a:gridCol>
                <a:gridCol w="2715301">
                  <a:extLst>
                    <a:ext uri="{9D8B030D-6E8A-4147-A177-3AD203B41FA5}">
                      <a16:colId xmlns:a16="http://schemas.microsoft.com/office/drawing/2014/main" val="3672567700"/>
                    </a:ext>
                  </a:extLst>
                </a:gridCol>
              </a:tblGrid>
              <a:tr h="666291">
                <a:tc>
                  <a:txBody>
                    <a:bodyPr/>
                    <a:lstStyle/>
                    <a:p>
                      <a:r>
                        <a:rPr lang="en-IN"/>
                        <a:t>MODEL</a:t>
                      </a:r>
                      <a:endParaRPr lang="en-IN" dirty="0"/>
                    </a:p>
                  </a:txBody>
                  <a:tcPr/>
                </a:tc>
                <a:tc>
                  <a:txBody>
                    <a:bodyPr/>
                    <a:lstStyle/>
                    <a:p>
                      <a:r>
                        <a:rPr lang="en-IN"/>
                        <a:t>Analyticsvidhya Score</a:t>
                      </a:r>
                      <a:endParaRPr lang="en-IN" dirty="0"/>
                    </a:p>
                  </a:txBody>
                  <a:tcPr/>
                </a:tc>
                <a:extLst>
                  <a:ext uri="{0D108BD9-81ED-4DB2-BD59-A6C34878D82A}">
                    <a16:rowId xmlns:a16="http://schemas.microsoft.com/office/drawing/2014/main" val="787854371"/>
                  </a:ext>
                </a:extLst>
              </a:tr>
              <a:tr h="471599">
                <a:tc>
                  <a:txBody>
                    <a:bodyPr/>
                    <a:lstStyle/>
                    <a:p>
                      <a:r>
                        <a:rPr lang="en-IN"/>
                        <a:t>KNeighborsClassifier</a:t>
                      </a:r>
                      <a:endParaRPr lang="en-IN" dirty="0"/>
                    </a:p>
                  </a:txBody>
                  <a:tcPr/>
                </a:tc>
                <a:tc>
                  <a:txBody>
                    <a:bodyPr/>
                    <a:lstStyle/>
                    <a:p>
                      <a:r>
                        <a:rPr lang="en-IN" sz="1800" b="0" i="0" kern="1200">
                          <a:solidFill>
                            <a:schemeClr val="dk1"/>
                          </a:solidFill>
                          <a:effectLst/>
                          <a:latin typeface="+mn-lt"/>
                          <a:ea typeface="+mn-ea"/>
                          <a:cs typeface="+mn-cs"/>
                        </a:rPr>
                        <a:t>0.5627559215</a:t>
                      </a:r>
                      <a:endParaRPr lang="en-IN" dirty="0"/>
                    </a:p>
                  </a:txBody>
                  <a:tcPr/>
                </a:tc>
                <a:extLst>
                  <a:ext uri="{0D108BD9-81ED-4DB2-BD59-A6C34878D82A}">
                    <a16:rowId xmlns:a16="http://schemas.microsoft.com/office/drawing/2014/main" val="3678069241"/>
                  </a:ext>
                </a:extLst>
              </a:tr>
              <a:tr h="454325">
                <a:tc>
                  <a:txBody>
                    <a:bodyPr/>
                    <a:lstStyle/>
                    <a:p>
                      <a:r>
                        <a:rPr lang="en-IN"/>
                        <a:t>Knn with gridsearch</a:t>
                      </a:r>
                      <a:endParaRPr lang="en-IN" dirty="0"/>
                    </a:p>
                  </a:txBody>
                  <a:tcPr/>
                </a:tc>
                <a:tc>
                  <a:txBody>
                    <a:bodyPr/>
                    <a:lstStyle/>
                    <a:p>
                      <a:r>
                        <a:rPr lang="en-IN" sz="1800" b="0" i="0" kern="1200">
                          <a:solidFill>
                            <a:schemeClr val="dk1"/>
                          </a:solidFill>
                          <a:effectLst/>
                          <a:latin typeface="+mn-lt"/>
                          <a:ea typeface="+mn-ea"/>
                          <a:cs typeface="+mn-cs"/>
                        </a:rPr>
                        <a:t>0.5553190679</a:t>
                      </a:r>
                      <a:endParaRPr lang="en-IN" dirty="0"/>
                    </a:p>
                  </a:txBody>
                  <a:tcPr/>
                </a:tc>
                <a:extLst>
                  <a:ext uri="{0D108BD9-81ED-4DB2-BD59-A6C34878D82A}">
                    <a16:rowId xmlns:a16="http://schemas.microsoft.com/office/drawing/2014/main" val="141597217"/>
                  </a:ext>
                </a:extLst>
              </a:tr>
              <a:tr h="448573">
                <a:tc>
                  <a:txBody>
                    <a:bodyPr/>
                    <a:lstStyle/>
                    <a:p>
                      <a:r>
                        <a:rPr lang="en-IN" sz="1800" b="0" i="0" kern="1200">
                          <a:solidFill>
                            <a:schemeClr val="dk1"/>
                          </a:solidFill>
                          <a:effectLst/>
                          <a:latin typeface="+mn-lt"/>
                          <a:ea typeface="+mn-ea"/>
                          <a:cs typeface="+mn-cs"/>
                        </a:rPr>
                        <a:t>knn_gridseach_undersampling</a:t>
                      </a:r>
                      <a:endParaRPr lang="en-IN" dirty="0"/>
                    </a:p>
                  </a:txBody>
                  <a:tcPr/>
                </a:tc>
                <a:tc>
                  <a:txBody>
                    <a:bodyPr/>
                    <a:lstStyle/>
                    <a:p>
                      <a:r>
                        <a:rPr lang="en-IN" sz="1800" b="0" i="0" kern="1200">
                          <a:solidFill>
                            <a:schemeClr val="dk1"/>
                          </a:solidFill>
                          <a:effectLst/>
                          <a:latin typeface="+mn-lt"/>
                          <a:ea typeface="+mn-ea"/>
                          <a:cs typeface="+mn-cs"/>
                        </a:rPr>
                        <a:t>0.7759202030</a:t>
                      </a:r>
                      <a:endParaRPr lang="en-IN" dirty="0"/>
                    </a:p>
                  </a:txBody>
                  <a:tcPr/>
                </a:tc>
                <a:extLst>
                  <a:ext uri="{0D108BD9-81ED-4DB2-BD59-A6C34878D82A}">
                    <a16:rowId xmlns:a16="http://schemas.microsoft.com/office/drawing/2014/main" val="2179116355"/>
                  </a:ext>
                </a:extLst>
              </a:tr>
              <a:tr h="557842">
                <a:tc>
                  <a:txBody>
                    <a:bodyPr/>
                    <a:lstStyle/>
                    <a:p>
                      <a:r>
                        <a:rPr lang="en-IN" sz="1800" b="0" i="0" kern="1200">
                          <a:solidFill>
                            <a:schemeClr val="dk1"/>
                          </a:solidFill>
                          <a:effectLst/>
                          <a:latin typeface="+mn-lt"/>
                          <a:ea typeface="+mn-ea"/>
                          <a:cs typeface="+mn-cs"/>
                        </a:rPr>
                        <a:t>decisiontree</a:t>
                      </a:r>
                      <a:endParaRPr lang="en-IN" dirty="0"/>
                    </a:p>
                  </a:txBody>
                  <a:tcPr/>
                </a:tc>
                <a:tc>
                  <a:txBody>
                    <a:bodyPr/>
                    <a:lstStyle/>
                    <a:p>
                      <a:r>
                        <a:rPr lang="en-IN" sz="1800" b="0" i="0" kern="1200" dirty="0">
                          <a:solidFill>
                            <a:schemeClr val="dk1"/>
                          </a:solidFill>
                          <a:effectLst/>
                          <a:latin typeface="+mn-lt"/>
                          <a:ea typeface="+mn-ea"/>
                          <a:cs typeface="+mn-cs"/>
                        </a:rPr>
                        <a:t>0.7185903755</a:t>
                      </a:r>
                      <a:endParaRPr lang="en-IN" dirty="0"/>
                    </a:p>
                  </a:txBody>
                  <a:tcPr/>
                </a:tc>
                <a:extLst>
                  <a:ext uri="{0D108BD9-81ED-4DB2-BD59-A6C34878D82A}">
                    <a16:rowId xmlns:a16="http://schemas.microsoft.com/office/drawing/2014/main" val="524922673"/>
                  </a:ext>
                </a:extLst>
              </a:tr>
              <a:tr h="506083">
                <a:tc>
                  <a:txBody>
                    <a:bodyPr/>
                    <a:lstStyle/>
                    <a:p>
                      <a:r>
                        <a:rPr lang="en-IN" sz="1800" b="0" i="0" kern="1200">
                          <a:solidFill>
                            <a:schemeClr val="dk1"/>
                          </a:solidFill>
                          <a:effectLst/>
                          <a:latin typeface="+mn-lt"/>
                          <a:ea typeface="+mn-ea"/>
                          <a:cs typeface="+mn-cs"/>
                        </a:rPr>
                        <a:t>decisiontree_gridsearch</a:t>
                      </a:r>
                      <a:endParaRPr lang="en-IN" dirty="0"/>
                    </a:p>
                  </a:txBody>
                  <a:tcPr/>
                </a:tc>
                <a:tc>
                  <a:txBody>
                    <a:bodyPr/>
                    <a:lstStyle/>
                    <a:p>
                      <a:r>
                        <a:rPr lang="en-IN" sz="1800" b="0" i="0" kern="1200" dirty="0">
                          <a:solidFill>
                            <a:schemeClr val="dk1"/>
                          </a:solidFill>
                          <a:effectLst/>
                          <a:latin typeface="+mn-lt"/>
                          <a:ea typeface="+mn-ea"/>
                          <a:cs typeface="+mn-cs"/>
                        </a:rPr>
                        <a:t>0.7959695870</a:t>
                      </a:r>
                      <a:endParaRPr lang="en-IN" dirty="0"/>
                    </a:p>
                  </a:txBody>
                  <a:tcPr/>
                </a:tc>
                <a:extLst>
                  <a:ext uri="{0D108BD9-81ED-4DB2-BD59-A6C34878D82A}">
                    <a16:rowId xmlns:a16="http://schemas.microsoft.com/office/drawing/2014/main" val="1460602626"/>
                  </a:ext>
                </a:extLst>
              </a:tr>
              <a:tr h="483079">
                <a:tc>
                  <a:txBody>
                    <a:bodyPr/>
                    <a:lstStyle/>
                    <a:p>
                      <a:r>
                        <a:rPr lang="en-IN" sz="1800" b="0" i="0" kern="1200">
                          <a:solidFill>
                            <a:schemeClr val="dk1"/>
                          </a:solidFill>
                          <a:effectLst/>
                          <a:latin typeface="+mn-lt"/>
                          <a:ea typeface="+mn-ea"/>
                          <a:cs typeface="+mn-cs"/>
                        </a:rPr>
                        <a:t>randomforest</a:t>
                      </a:r>
                      <a:endParaRPr lang="en-IN" dirty="0"/>
                    </a:p>
                  </a:txBody>
                  <a:tcPr/>
                </a:tc>
                <a:tc>
                  <a:txBody>
                    <a:bodyPr/>
                    <a:lstStyle/>
                    <a:p>
                      <a:r>
                        <a:rPr lang="en-IN" dirty="0">
                          <a:effectLst/>
                        </a:rPr>
                        <a:t>0.7851375459</a:t>
                      </a:r>
                    </a:p>
                  </a:txBody>
                  <a:tcPr marL="76200" marR="76200" marT="76200" marB="76200"/>
                </a:tc>
                <a:extLst>
                  <a:ext uri="{0D108BD9-81ED-4DB2-BD59-A6C34878D82A}">
                    <a16:rowId xmlns:a16="http://schemas.microsoft.com/office/drawing/2014/main" val="2198920540"/>
                  </a:ext>
                </a:extLst>
              </a:tr>
              <a:tr h="552091">
                <a:tc>
                  <a:txBody>
                    <a:bodyPr/>
                    <a:lstStyle/>
                    <a:p>
                      <a:r>
                        <a:rPr lang="en-IN" sz="1800" b="0" i="0" kern="1200" dirty="0" err="1">
                          <a:solidFill>
                            <a:schemeClr val="dk1"/>
                          </a:solidFill>
                          <a:effectLst/>
                          <a:latin typeface="+mn-lt"/>
                          <a:ea typeface="+mn-ea"/>
                          <a:cs typeface="+mn-cs"/>
                        </a:rPr>
                        <a:t>randomforest_gridsearch</a:t>
                      </a:r>
                      <a:endParaRPr lang="en-IN" dirty="0"/>
                    </a:p>
                  </a:txBody>
                  <a:tcPr/>
                </a:tc>
                <a:tc>
                  <a:txBody>
                    <a:bodyPr/>
                    <a:lstStyle/>
                    <a:p>
                      <a:r>
                        <a:rPr lang="en-IN" dirty="0">
                          <a:effectLst/>
                        </a:rPr>
                        <a:t>0.7963905088</a:t>
                      </a:r>
                    </a:p>
                  </a:txBody>
                  <a:tcPr marL="76200" marR="76200" marT="76200" marB="76200"/>
                </a:tc>
                <a:extLst>
                  <a:ext uri="{0D108BD9-81ED-4DB2-BD59-A6C34878D82A}">
                    <a16:rowId xmlns:a16="http://schemas.microsoft.com/office/drawing/2014/main" val="2665818585"/>
                  </a:ext>
                </a:extLst>
              </a:tr>
              <a:tr h="431321">
                <a:tc>
                  <a:txBody>
                    <a:bodyPr/>
                    <a:lstStyle/>
                    <a:p>
                      <a:r>
                        <a:rPr lang="en-IN" sz="1800" b="0" i="0" kern="1200" dirty="0" err="1">
                          <a:solidFill>
                            <a:schemeClr val="dk1"/>
                          </a:solidFill>
                          <a:effectLst/>
                          <a:latin typeface="+mn-lt"/>
                          <a:ea typeface="+mn-ea"/>
                          <a:cs typeface="+mn-cs"/>
                        </a:rPr>
                        <a:t>gradientboosting</a:t>
                      </a:r>
                      <a:endParaRPr lang="en-IN" dirty="0"/>
                    </a:p>
                  </a:txBody>
                  <a:tcPr/>
                </a:tc>
                <a:tc>
                  <a:txBody>
                    <a:bodyPr/>
                    <a:lstStyle/>
                    <a:p>
                      <a:r>
                        <a:rPr lang="en-IN" dirty="0">
                          <a:effectLst/>
                        </a:rPr>
                        <a:t>0.7997753033</a:t>
                      </a:r>
                    </a:p>
                  </a:txBody>
                  <a:tcPr marL="76200" marR="76200" marT="76200" marB="76200"/>
                </a:tc>
                <a:extLst>
                  <a:ext uri="{0D108BD9-81ED-4DB2-BD59-A6C34878D82A}">
                    <a16:rowId xmlns:a16="http://schemas.microsoft.com/office/drawing/2014/main" val="1900015681"/>
                  </a:ext>
                </a:extLst>
              </a:tr>
              <a:tr h="431321">
                <a:tc>
                  <a:txBody>
                    <a:bodyPr/>
                    <a:lstStyle/>
                    <a:p>
                      <a:r>
                        <a:rPr lang="en-IN" sz="1800" b="0" i="0" kern="1200" dirty="0" err="1">
                          <a:solidFill>
                            <a:schemeClr val="dk1"/>
                          </a:solidFill>
                          <a:effectLst/>
                          <a:latin typeface="+mn-lt"/>
                          <a:ea typeface="+mn-ea"/>
                          <a:cs typeface="+mn-cs"/>
                        </a:rPr>
                        <a:t>gradientboosting_gridsearch</a:t>
                      </a:r>
                      <a:endParaRPr lang="en-IN" dirty="0"/>
                    </a:p>
                  </a:txBody>
                  <a:tcPr/>
                </a:tc>
                <a:tc>
                  <a:txBody>
                    <a:bodyPr/>
                    <a:lstStyle/>
                    <a:p>
                      <a:r>
                        <a:rPr lang="en-IN" dirty="0">
                          <a:effectLst/>
                        </a:rPr>
                        <a:t>0.8016131634</a:t>
                      </a:r>
                    </a:p>
                  </a:txBody>
                  <a:tcPr marL="76200" marR="76200" marT="76200" marB="76200"/>
                </a:tc>
                <a:extLst>
                  <a:ext uri="{0D108BD9-81ED-4DB2-BD59-A6C34878D82A}">
                    <a16:rowId xmlns:a16="http://schemas.microsoft.com/office/drawing/2014/main" val="3022046933"/>
                  </a:ext>
                </a:extLst>
              </a:tr>
              <a:tr h="431321">
                <a:tc>
                  <a:txBody>
                    <a:bodyPr/>
                    <a:lstStyle/>
                    <a:p>
                      <a:r>
                        <a:rPr lang="en-IN" sz="1800" b="0" i="0" kern="1200" dirty="0" err="1">
                          <a:solidFill>
                            <a:schemeClr val="dk1"/>
                          </a:solidFill>
                          <a:effectLst/>
                          <a:latin typeface="+mn-lt"/>
                          <a:ea typeface="+mn-ea"/>
                          <a:cs typeface="+mn-cs"/>
                        </a:rPr>
                        <a:t>adaboost</a:t>
                      </a:r>
                      <a:endParaRPr lang="en-IN" dirty="0"/>
                    </a:p>
                  </a:txBody>
                  <a:tcPr/>
                </a:tc>
                <a:tc>
                  <a:txBody>
                    <a:bodyPr/>
                    <a:lstStyle/>
                    <a:p>
                      <a:r>
                        <a:rPr lang="en-IN" sz="1800" b="0" i="0" kern="1200" dirty="0">
                          <a:solidFill>
                            <a:schemeClr val="dk1"/>
                          </a:solidFill>
                          <a:effectLst/>
                          <a:latin typeface="+mn-lt"/>
                          <a:ea typeface="+mn-ea"/>
                          <a:cs typeface="+mn-cs"/>
                        </a:rPr>
                        <a:t>0.7976351213</a:t>
                      </a:r>
                      <a:endParaRPr lang="en-IN" dirty="0">
                        <a:effectLst/>
                      </a:endParaRPr>
                    </a:p>
                  </a:txBody>
                  <a:tcPr marL="76200" marR="76200" marT="76200" marB="76200"/>
                </a:tc>
                <a:extLst>
                  <a:ext uri="{0D108BD9-81ED-4DB2-BD59-A6C34878D82A}">
                    <a16:rowId xmlns:a16="http://schemas.microsoft.com/office/drawing/2014/main" val="964365028"/>
                  </a:ext>
                </a:extLst>
              </a:tr>
            </a:tbl>
          </a:graphicData>
        </a:graphic>
      </p:graphicFrame>
      <p:sp>
        <p:nvSpPr>
          <p:cNvPr id="5" name="TextBox 4">
            <a:extLst>
              <a:ext uri="{FF2B5EF4-FFF2-40B4-BE49-F238E27FC236}">
                <a16:creationId xmlns:a16="http://schemas.microsoft.com/office/drawing/2014/main" id="{58191A2A-C089-56E6-1056-DC250CA88A7B}"/>
              </a:ext>
            </a:extLst>
          </p:cNvPr>
          <p:cNvSpPr txBox="1"/>
          <p:nvPr/>
        </p:nvSpPr>
        <p:spPr>
          <a:xfrm>
            <a:off x="4767531" y="592347"/>
            <a:ext cx="7280694" cy="707886"/>
          </a:xfrm>
          <a:prstGeom prst="rect">
            <a:avLst/>
          </a:prstGeom>
          <a:noFill/>
        </p:spPr>
        <p:txBody>
          <a:bodyPr wrap="square" rtlCol="0">
            <a:spAutoFit/>
          </a:bodyPr>
          <a:lstStyle/>
          <a:p>
            <a:r>
              <a:rPr lang="en-GB" altLang="en-US" sz="4000" b="1" dirty="0">
                <a:latin typeface="Calibri" panose="020F0502020204030204" pitchFamily="34" charset="0"/>
                <a:ea typeface="Calibri" panose="020F0502020204030204" pitchFamily="34" charset="0"/>
                <a:cs typeface="Calibri" panose="020F0502020204030204" pitchFamily="34" charset="0"/>
              </a:rPr>
              <a:t>Classification Analysis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880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4A9A8-E244-81C0-96F2-0CEC65CDC7A0}"/>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0E2854-EB44-E0BA-F0C0-69596E0218F8}"/>
              </a:ext>
            </a:extLst>
          </p:cNvPr>
          <p:cNvGraphicFramePr>
            <a:graphicFrameLocks noGrp="1"/>
          </p:cNvGraphicFramePr>
          <p:nvPr>
            <p:extLst>
              <p:ext uri="{D42A27DB-BD31-4B8C-83A1-F6EECF244321}">
                <p14:modId xmlns:p14="http://schemas.microsoft.com/office/powerpoint/2010/main" val="821477291"/>
              </p:ext>
            </p:extLst>
          </p:nvPr>
        </p:nvGraphicFramePr>
        <p:xfrm>
          <a:off x="920151" y="1386774"/>
          <a:ext cx="8208695" cy="5406241"/>
        </p:xfrm>
        <a:graphic>
          <a:graphicData uri="http://schemas.openxmlformats.org/drawingml/2006/table">
            <a:tbl>
              <a:tblPr firstRow="1" bandRow="1">
                <a:tableStyleId>{5C22544A-7EE6-4342-B048-85BDC9FD1C3A}</a:tableStyleId>
              </a:tblPr>
              <a:tblGrid>
                <a:gridCol w="5493394">
                  <a:extLst>
                    <a:ext uri="{9D8B030D-6E8A-4147-A177-3AD203B41FA5}">
                      <a16:colId xmlns:a16="http://schemas.microsoft.com/office/drawing/2014/main" val="863269027"/>
                    </a:ext>
                  </a:extLst>
                </a:gridCol>
                <a:gridCol w="2715301">
                  <a:extLst>
                    <a:ext uri="{9D8B030D-6E8A-4147-A177-3AD203B41FA5}">
                      <a16:colId xmlns:a16="http://schemas.microsoft.com/office/drawing/2014/main" val="3672567700"/>
                    </a:ext>
                  </a:extLst>
                </a:gridCol>
              </a:tblGrid>
              <a:tr h="666291">
                <a:tc>
                  <a:txBody>
                    <a:bodyPr/>
                    <a:lstStyle/>
                    <a:p>
                      <a:r>
                        <a:rPr lang="en-IN"/>
                        <a:t>MODEL</a:t>
                      </a:r>
                      <a:endParaRPr lang="en-IN" dirty="0"/>
                    </a:p>
                  </a:txBody>
                  <a:tcPr/>
                </a:tc>
                <a:tc>
                  <a:txBody>
                    <a:bodyPr/>
                    <a:lstStyle/>
                    <a:p>
                      <a:r>
                        <a:rPr lang="en-IN"/>
                        <a:t>Analyticsvidhya Score</a:t>
                      </a:r>
                      <a:endParaRPr lang="en-IN" dirty="0"/>
                    </a:p>
                  </a:txBody>
                  <a:tcPr/>
                </a:tc>
                <a:extLst>
                  <a:ext uri="{0D108BD9-81ED-4DB2-BD59-A6C34878D82A}">
                    <a16:rowId xmlns:a16="http://schemas.microsoft.com/office/drawing/2014/main" val="787854371"/>
                  </a:ext>
                </a:extLst>
              </a:tr>
              <a:tr h="471599">
                <a:tc>
                  <a:txBody>
                    <a:bodyPr/>
                    <a:lstStyle/>
                    <a:p>
                      <a:r>
                        <a:rPr lang="en-IN" sz="1800" b="0" i="0" kern="1200" dirty="0" err="1">
                          <a:solidFill>
                            <a:schemeClr val="dk1"/>
                          </a:solidFill>
                          <a:effectLst/>
                          <a:latin typeface="+mn-lt"/>
                          <a:ea typeface="+mn-ea"/>
                          <a:cs typeface="+mn-cs"/>
                        </a:rPr>
                        <a:t>adaboost</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gridsearch</a:t>
                      </a:r>
                      <a:endParaRPr lang="en-IN" dirty="0"/>
                    </a:p>
                  </a:txBody>
                  <a:tcPr/>
                </a:tc>
                <a:tc>
                  <a:txBody>
                    <a:bodyPr/>
                    <a:lstStyle/>
                    <a:p>
                      <a:r>
                        <a:rPr lang="en-IN" dirty="0">
                          <a:effectLst/>
                        </a:rPr>
                        <a:t>0.8003088667</a:t>
                      </a:r>
                    </a:p>
                  </a:txBody>
                  <a:tcPr marL="76200" marR="76200" marT="76200" marB="76200"/>
                </a:tc>
                <a:extLst>
                  <a:ext uri="{0D108BD9-81ED-4DB2-BD59-A6C34878D82A}">
                    <a16:rowId xmlns:a16="http://schemas.microsoft.com/office/drawing/2014/main" val="3678069241"/>
                  </a:ext>
                </a:extLst>
              </a:tr>
              <a:tr h="385313">
                <a:tc>
                  <a:txBody>
                    <a:bodyPr/>
                    <a:lstStyle/>
                    <a:p>
                      <a:r>
                        <a:rPr lang="en-IN" sz="1800" b="0" i="0" kern="1200" dirty="0" err="1">
                          <a:solidFill>
                            <a:schemeClr val="dk1"/>
                          </a:solidFill>
                          <a:effectLst/>
                          <a:latin typeface="+mn-lt"/>
                          <a:ea typeface="+mn-ea"/>
                          <a:cs typeface="+mn-cs"/>
                        </a:rPr>
                        <a:t>xgboost</a:t>
                      </a:r>
                      <a:endParaRPr lang="en-IN" dirty="0"/>
                    </a:p>
                  </a:txBody>
                  <a:tcPr/>
                </a:tc>
                <a:tc>
                  <a:txBody>
                    <a:bodyPr/>
                    <a:lstStyle/>
                    <a:p>
                      <a:r>
                        <a:rPr lang="en-IN" dirty="0">
                          <a:effectLst/>
                        </a:rPr>
                        <a:t>0.7972286677</a:t>
                      </a:r>
                    </a:p>
                  </a:txBody>
                  <a:tcPr marL="76200" marR="76200" marT="76200" marB="76200"/>
                </a:tc>
                <a:extLst>
                  <a:ext uri="{0D108BD9-81ED-4DB2-BD59-A6C34878D82A}">
                    <a16:rowId xmlns:a16="http://schemas.microsoft.com/office/drawing/2014/main" val="141597217"/>
                  </a:ext>
                </a:extLst>
              </a:tr>
              <a:tr h="448573">
                <a:tc>
                  <a:txBody>
                    <a:bodyPr/>
                    <a:lstStyle/>
                    <a:p>
                      <a:r>
                        <a:rPr lang="en-IN" dirty="0" err="1"/>
                        <a:t>Xgboost</a:t>
                      </a:r>
                      <a:r>
                        <a:rPr lang="en-IN" dirty="0"/>
                        <a:t> </a:t>
                      </a:r>
                      <a:r>
                        <a:rPr lang="en-IN" dirty="0" err="1"/>
                        <a:t>gridsearch</a:t>
                      </a:r>
                      <a:endParaRPr lang="en-IN" dirty="0"/>
                    </a:p>
                  </a:txBody>
                  <a:tcPr/>
                </a:tc>
                <a:tc>
                  <a:txBody>
                    <a:bodyPr/>
                    <a:lstStyle/>
                    <a:p>
                      <a:r>
                        <a:rPr lang="en-IN" sz="1800" b="0" i="0" kern="1200" dirty="0">
                          <a:solidFill>
                            <a:schemeClr val="dk1"/>
                          </a:solidFill>
                          <a:effectLst/>
                          <a:latin typeface="+mn-lt"/>
                          <a:ea typeface="+mn-ea"/>
                          <a:cs typeface="+mn-cs"/>
                        </a:rPr>
                        <a:t>0.7915485662</a:t>
                      </a:r>
                      <a:endParaRPr lang="en-IN" dirty="0"/>
                    </a:p>
                  </a:txBody>
                  <a:tcPr/>
                </a:tc>
                <a:extLst>
                  <a:ext uri="{0D108BD9-81ED-4DB2-BD59-A6C34878D82A}">
                    <a16:rowId xmlns:a16="http://schemas.microsoft.com/office/drawing/2014/main" val="2179116355"/>
                  </a:ext>
                </a:extLst>
              </a:tr>
              <a:tr h="557842">
                <a:tc>
                  <a:txBody>
                    <a:bodyPr/>
                    <a:lstStyle/>
                    <a:p>
                      <a:r>
                        <a:rPr lang="en-IN" sz="1800" b="0" i="0" kern="1200" dirty="0">
                          <a:solidFill>
                            <a:schemeClr val="dk1"/>
                          </a:solidFill>
                          <a:effectLst/>
                          <a:latin typeface="+mn-lt"/>
                          <a:ea typeface="+mn-ea"/>
                          <a:cs typeface="+mn-cs"/>
                        </a:rPr>
                        <a:t>xgboost1</a:t>
                      </a:r>
                      <a:endParaRPr lang="en-IN" dirty="0"/>
                    </a:p>
                  </a:txBody>
                  <a:tcPr/>
                </a:tc>
                <a:tc>
                  <a:txBody>
                    <a:bodyPr/>
                    <a:lstStyle/>
                    <a:p>
                      <a:r>
                        <a:rPr lang="en-IN" dirty="0">
                          <a:effectLst/>
                        </a:rPr>
                        <a:t>0.7769758089</a:t>
                      </a:r>
                    </a:p>
                  </a:txBody>
                  <a:tcPr marL="76200" marR="76200" marT="76200" marB="76200"/>
                </a:tc>
                <a:extLst>
                  <a:ext uri="{0D108BD9-81ED-4DB2-BD59-A6C34878D82A}">
                    <a16:rowId xmlns:a16="http://schemas.microsoft.com/office/drawing/2014/main" val="524922673"/>
                  </a:ext>
                </a:extLst>
              </a:tr>
              <a:tr h="506083">
                <a:tc>
                  <a:txBody>
                    <a:bodyPr/>
                    <a:lstStyle/>
                    <a:p>
                      <a:r>
                        <a:rPr lang="en-IN" sz="1800" b="0" i="0" kern="1200" dirty="0">
                          <a:solidFill>
                            <a:schemeClr val="dk1"/>
                          </a:solidFill>
                          <a:effectLst/>
                          <a:latin typeface="+mn-lt"/>
                          <a:ea typeface="+mn-ea"/>
                          <a:cs typeface="+mn-cs"/>
                        </a:rPr>
                        <a:t>xgboost_2</a:t>
                      </a:r>
                      <a:endParaRPr lang="en-IN" dirty="0"/>
                    </a:p>
                  </a:txBody>
                  <a:tcPr/>
                </a:tc>
                <a:tc>
                  <a:txBody>
                    <a:bodyPr/>
                    <a:lstStyle/>
                    <a:p>
                      <a:r>
                        <a:rPr lang="en-IN" sz="1800" b="0" i="0" kern="1200" dirty="0">
                          <a:solidFill>
                            <a:schemeClr val="dk1"/>
                          </a:solidFill>
                          <a:effectLst/>
                          <a:latin typeface="+mn-lt"/>
                          <a:ea typeface="+mn-ea"/>
                          <a:cs typeface="+mn-cs"/>
                        </a:rPr>
                        <a:t>0.8009354736</a:t>
                      </a:r>
                      <a:endParaRPr lang="en-IN" dirty="0"/>
                    </a:p>
                  </a:txBody>
                  <a:tcPr/>
                </a:tc>
                <a:extLst>
                  <a:ext uri="{0D108BD9-81ED-4DB2-BD59-A6C34878D82A}">
                    <a16:rowId xmlns:a16="http://schemas.microsoft.com/office/drawing/2014/main" val="1460602626"/>
                  </a:ext>
                </a:extLst>
              </a:tr>
              <a:tr h="483079">
                <a:tc>
                  <a:txBody>
                    <a:bodyPr/>
                    <a:lstStyle/>
                    <a:p>
                      <a:r>
                        <a:rPr lang="en-IN" dirty="0" err="1"/>
                        <a:t>Lgbm</a:t>
                      </a:r>
                      <a:r>
                        <a:rPr lang="en-IN" dirty="0"/>
                        <a:t> classifier</a:t>
                      </a:r>
                    </a:p>
                  </a:txBody>
                  <a:tcPr/>
                </a:tc>
                <a:tc>
                  <a:txBody>
                    <a:bodyPr/>
                    <a:lstStyle/>
                    <a:p>
                      <a:r>
                        <a:rPr lang="en-IN" dirty="0"/>
                        <a:t> 0.8017402724</a:t>
                      </a:r>
                    </a:p>
                  </a:txBody>
                  <a:tcPr/>
                </a:tc>
                <a:extLst>
                  <a:ext uri="{0D108BD9-81ED-4DB2-BD59-A6C34878D82A}">
                    <a16:rowId xmlns:a16="http://schemas.microsoft.com/office/drawing/2014/main" val="2198920540"/>
                  </a:ext>
                </a:extLst>
              </a:tr>
              <a:tr h="552091">
                <a:tc>
                  <a:txBody>
                    <a:bodyPr/>
                    <a:lstStyle/>
                    <a:p>
                      <a:r>
                        <a:rPr lang="en-IN" dirty="0"/>
                        <a:t>XGboost3</a:t>
                      </a:r>
                    </a:p>
                  </a:txBody>
                  <a:tcPr/>
                </a:tc>
                <a:tc>
                  <a:txBody>
                    <a:bodyPr/>
                    <a:lstStyle/>
                    <a:p>
                      <a:r>
                        <a:rPr lang="en-IN" dirty="0"/>
                        <a:t>0.7999088327</a:t>
                      </a:r>
                    </a:p>
                  </a:txBody>
                  <a:tcPr/>
                </a:tc>
                <a:extLst>
                  <a:ext uri="{0D108BD9-81ED-4DB2-BD59-A6C34878D82A}">
                    <a16:rowId xmlns:a16="http://schemas.microsoft.com/office/drawing/2014/main" val="2665818585"/>
                  </a:ext>
                </a:extLst>
              </a:tr>
              <a:tr h="431321">
                <a:tc>
                  <a:txBody>
                    <a:bodyPr/>
                    <a:lstStyle/>
                    <a:p>
                      <a:r>
                        <a:rPr lang="en-IN" dirty="0"/>
                        <a:t>XGboost4</a:t>
                      </a:r>
                    </a:p>
                  </a:txBody>
                  <a:tcPr/>
                </a:tc>
                <a:tc>
                  <a:txBody>
                    <a:bodyPr/>
                    <a:lstStyle/>
                    <a:p>
                      <a:r>
                        <a:rPr lang="en-IN" dirty="0"/>
                        <a:t>0.6414299066</a:t>
                      </a:r>
                    </a:p>
                  </a:txBody>
                  <a:tcPr/>
                </a:tc>
                <a:extLst>
                  <a:ext uri="{0D108BD9-81ED-4DB2-BD59-A6C34878D82A}">
                    <a16:rowId xmlns:a16="http://schemas.microsoft.com/office/drawing/2014/main" val="1900015681"/>
                  </a:ext>
                </a:extLst>
              </a:tr>
              <a:tr h="431321">
                <a:tc>
                  <a:txBody>
                    <a:bodyPr/>
                    <a:lstStyle/>
                    <a:p>
                      <a:r>
                        <a:rPr lang="en-IN" dirty="0"/>
                        <a:t>catboost1</a:t>
                      </a:r>
                    </a:p>
                  </a:txBody>
                  <a:tcPr/>
                </a:tc>
                <a:tc>
                  <a:txBody>
                    <a:bodyPr/>
                    <a:lstStyle/>
                    <a:p>
                      <a:r>
                        <a:rPr lang="en-IN" dirty="0"/>
                        <a:t>0.5941838756</a:t>
                      </a:r>
                    </a:p>
                  </a:txBody>
                  <a:tcPr/>
                </a:tc>
                <a:extLst>
                  <a:ext uri="{0D108BD9-81ED-4DB2-BD59-A6C34878D82A}">
                    <a16:rowId xmlns:a16="http://schemas.microsoft.com/office/drawing/2014/main" val="3022046933"/>
                  </a:ext>
                </a:extLst>
              </a:tr>
              <a:tr h="431321">
                <a:tc>
                  <a:txBody>
                    <a:bodyPr/>
                    <a:lstStyle/>
                    <a:p>
                      <a:r>
                        <a:rPr lang="en-IN" dirty="0" err="1"/>
                        <a:t>XGboost_stratified_data</a:t>
                      </a:r>
                      <a:endParaRPr lang="en-IN" dirty="0"/>
                    </a:p>
                  </a:txBody>
                  <a:tcPr/>
                </a:tc>
                <a:tc>
                  <a:txBody>
                    <a:bodyPr/>
                    <a:lstStyle/>
                    <a:p>
                      <a:r>
                        <a:rPr lang="en-IN" dirty="0">
                          <a:effectLst/>
                        </a:rPr>
                        <a:t>0.8009354736</a:t>
                      </a:r>
                    </a:p>
                  </a:txBody>
                  <a:tcPr marL="76200" marR="76200" marT="76200" marB="76200"/>
                </a:tc>
                <a:extLst>
                  <a:ext uri="{0D108BD9-81ED-4DB2-BD59-A6C34878D82A}">
                    <a16:rowId xmlns:a16="http://schemas.microsoft.com/office/drawing/2014/main" val="964365028"/>
                  </a:ext>
                </a:extLst>
              </a:tr>
            </a:tbl>
          </a:graphicData>
        </a:graphic>
      </p:graphicFrame>
      <p:sp>
        <p:nvSpPr>
          <p:cNvPr id="5" name="TextBox 4">
            <a:extLst>
              <a:ext uri="{FF2B5EF4-FFF2-40B4-BE49-F238E27FC236}">
                <a16:creationId xmlns:a16="http://schemas.microsoft.com/office/drawing/2014/main" id="{1FEC3D22-AEE8-05E0-ECAE-FF1AE5B78DA7}"/>
              </a:ext>
            </a:extLst>
          </p:cNvPr>
          <p:cNvSpPr txBox="1"/>
          <p:nvPr/>
        </p:nvSpPr>
        <p:spPr>
          <a:xfrm>
            <a:off x="4767531" y="592347"/>
            <a:ext cx="7280694" cy="707886"/>
          </a:xfrm>
          <a:prstGeom prst="rect">
            <a:avLst/>
          </a:prstGeom>
          <a:noFill/>
        </p:spPr>
        <p:txBody>
          <a:bodyPr wrap="square" rtlCol="0">
            <a:spAutoFit/>
          </a:bodyPr>
          <a:lstStyle/>
          <a:p>
            <a:r>
              <a:rPr lang="en-GB" altLang="en-US" sz="4000" b="1" dirty="0">
                <a:latin typeface="Calibri" panose="020F0502020204030204" pitchFamily="34" charset="0"/>
                <a:ea typeface="Calibri" panose="020F0502020204030204" pitchFamily="34" charset="0"/>
                <a:cs typeface="Calibri" panose="020F0502020204030204" pitchFamily="34" charset="0"/>
              </a:rPr>
              <a:t>Classification Analysis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591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8CB2F-E5B1-542C-C0C0-4CEB4F357BCE}"/>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B4A5C1-F142-14A3-5F3E-10BFEDB5907A}"/>
              </a:ext>
            </a:extLst>
          </p:cNvPr>
          <p:cNvGraphicFramePr>
            <a:graphicFrameLocks noGrp="1"/>
          </p:cNvGraphicFramePr>
          <p:nvPr>
            <p:extLst>
              <p:ext uri="{D42A27DB-BD31-4B8C-83A1-F6EECF244321}">
                <p14:modId xmlns:p14="http://schemas.microsoft.com/office/powerpoint/2010/main" val="2001819963"/>
              </p:ext>
            </p:extLst>
          </p:nvPr>
        </p:nvGraphicFramePr>
        <p:xfrm>
          <a:off x="920151" y="1386774"/>
          <a:ext cx="8208695" cy="5406241"/>
        </p:xfrm>
        <a:graphic>
          <a:graphicData uri="http://schemas.openxmlformats.org/drawingml/2006/table">
            <a:tbl>
              <a:tblPr firstRow="1" bandRow="1">
                <a:tableStyleId>{5C22544A-7EE6-4342-B048-85BDC9FD1C3A}</a:tableStyleId>
              </a:tblPr>
              <a:tblGrid>
                <a:gridCol w="5493394">
                  <a:extLst>
                    <a:ext uri="{9D8B030D-6E8A-4147-A177-3AD203B41FA5}">
                      <a16:colId xmlns:a16="http://schemas.microsoft.com/office/drawing/2014/main" val="863269027"/>
                    </a:ext>
                  </a:extLst>
                </a:gridCol>
                <a:gridCol w="2715301">
                  <a:extLst>
                    <a:ext uri="{9D8B030D-6E8A-4147-A177-3AD203B41FA5}">
                      <a16:colId xmlns:a16="http://schemas.microsoft.com/office/drawing/2014/main" val="3672567700"/>
                    </a:ext>
                  </a:extLst>
                </a:gridCol>
              </a:tblGrid>
              <a:tr h="666291">
                <a:tc>
                  <a:txBody>
                    <a:bodyPr/>
                    <a:lstStyle/>
                    <a:p>
                      <a:r>
                        <a:rPr lang="en-IN"/>
                        <a:t>MODEL</a:t>
                      </a:r>
                      <a:endParaRPr lang="en-IN" dirty="0"/>
                    </a:p>
                  </a:txBody>
                  <a:tcPr/>
                </a:tc>
                <a:tc>
                  <a:txBody>
                    <a:bodyPr/>
                    <a:lstStyle/>
                    <a:p>
                      <a:r>
                        <a:rPr lang="en-IN"/>
                        <a:t>Analyticsvidhya Score</a:t>
                      </a:r>
                      <a:endParaRPr lang="en-IN" dirty="0"/>
                    </a:p>
                  </a:txBody>
                  <a:tcPr/>
                </a:tc>
                <a:extLst>
                  <a:ext uri="{0D108BD9-81ED-4DB2-BD59-A6C34878D82A}">
                    <a16:rowId xmlns:a16="http://schemas.microsoft.com/office/drawing/2014/main" val="787854371"/>
                  </a:ext>
                </a:extLst>
              </a:tr>
              <a:tr h="471599">
                <a:tc>
                  <a:txBody>
                    <a:bodyPr/>
                    <a:lstStyle/>
                    <a:p>
                      <a:r>
                        <a:rPr lang="en-IN" sz="1800" b="0" i="0" kern="1200" dirty="0" err="1">
                          <a:solidFill>
                            <a:schemeClr val="dk1"/>
                          </a:solidFill>
                          <a:effectLst/>
                          <a:latin typeface="+mn-lt"/>
                          <a:ea typeface="+mn-ea"/>
                          <a:cs typeface="+mn-cs"/>
                        </a:rPr>
                        <a:t>xgboost_stratified</a:t>
                      </a:r>
                      <a:r>
                        <a:rPr lang="en-IN" sz="1800" b="0" i="0" kern="1200" dirty="0">
                          <a:solidFill>
                            <a:schemeClr val="dk1"/>
                          </a:solidFill>
                          <a:effectLst/>
                          <a:latin typeface="+mn-lt"/>
                          <a:ea typeface="+mn-ea"/>
                          <a:cs typeface="+mn-cs"/>
                        </a:rPr>
                        <a:t> 2</a:t>
                      </a:r>
                      <a:endParaRPr lang="en-IN" dirty="0"/>
                    </a:p>
                  </a:txBody>
                  <a:tcPr/>
                </a:tc>
                <a:tc>
                  <a:txBody>
                    <a:bodyPr/>
                    <a:lstStyle/>
                    <a:p>
                      <a:r>
                        <a:rPr lang="en-IN" dirty="0">
                          <a:effectLst/>
                        </a:rPr>
                        <a:t>0.7025514109</a:t>
                      </a:r>
                    </a:p>
                  </a:txBody>
                  <a:tcPr marL="76200" marR="76200" marT="76200" marB="76200"/>
                </a:tc>
                <a:extLst>
                  <a:ext uri="{0D108BD9-81ED-4DB2-BD59-A6C34878D82A}">
                    <a16:rowId xmlns:a16="http://schemas.microsoft.com/office/drawing/2014/main" val="3678069241"/>
                  </a:ext>
                </a:extLst>
              </a:tr>
              <a:tr h="385313">
                <a:tc>
                  <a:txBody>
                    <a:bodyPr/>
                    <a:lstStyle/>
                    <a:p>
                      <a:r>
                        <a:rPr lang="en-IN" sz="1800" b="0" i="0" kern="1200" dirty="0">
                          <a:solidFill>
                            <a:schemeClr val="dk1"/>
                          </a:solidFill>
                          <a:effectLst/>
                          <a:latin typeface="+mn-lt"/>
                          <a:ea typeface="+mn-ea"/>
                          <a:cs typeface="+mn-cs"/>
                        </a:rPr>
                        <a:t>gradientboosing_tuning1</a:t>
                      </a:r>
                      <a:endParaRPr lang="en-IN" dirty="0"/>
                    </a:p>
                  </a:txBody>
                  <a:tcPr/>
                </a:tc>
                <a:tc>
                  <a:txBody>
                    <a:bodyPr/>
                    <a:lstStyle/>
                    <a:p>
                      <a:r>
                        <a:rPr lang="en-IN" sz="1800" b="0" i="0" kern="1200" dirty="0">
                          <a:solidFill>
                            <a:schemeClr val="dk1"/>
                          </a:solidFill>
                          <a:effectLst/>
                          <a:latin typeface="+mn-lt"/>
                          <a:ea typeface="+mn-ea"/>
                          <a:cs typeface="+mn-cs"/>
                        </a:rPr>
                        <a:t>0.8016056990</a:t>
                      </a:r>
                      <a:endParaRPr lang="en-IN" dirty="0">
                        <a:effectLst/>
                      </a:endParaRPr>
                    </a:p>
                  </a:txBody>
                  <a:tcPr marL="76200" marR="76200" marT="76200" marB="76200"/>
                </a:tc>
                <a:extLst>
                  <a:ext uri="{0D108BD9-81ED-4DB2-BD59-A6C34878D82A}">
                    <a16:rowId xmlns:a16="http://schemas.microsoft.com/office/drawing/2014/main" val="141597217"/>
                  </a:ext>
                </a:extLst>
              </a:tr>
              <a:tr h="448573">
                <a:tc>
                  <a:txBody>
                    <a:bodyPr/>
                    <a:lstStyle/>
                    <a:p>
                      <a:r>
                        <a:rPr lang="en-IN" sz="1800" b="0" i="0" kern="1200" dirty="0">
                          <a:solidFill>
                            <a:schemeClr val="dk1"/>
                          </a:solidFill>
                          <a:effectLst/>
                          <a:latin typeface="+mn-lt"/>
                          <a:ea typeface="+mn-ea"/>
                          <a:cs typeface="+mn-cs"/>
                        </a:rPr>
                        <a:t>gradientboosting_tuning2</a:t>
                      </a:r>
                      <a:endParaRPr lang="en-IN" dirty="0"/>
                    </a:p>
                  </a:txBody>
                  <a:tcPr/>
                </a:tc>
                <a:tc>
                  <a:txBody>
                    <a:bodyPr/>
                    <a:lstStyle/>
                    <a:p>
                      <a:r>
                        <a:rPr lang="en-IN" sz="1800" b="0" i="0" kern="1200" dirty="0">
                          <a:solidFill>
                            <a:schemeClr val="dk1"/>
                          </a:solidFill>
                          <a:effectLst/>
                          <a:latin typeface="+mn-lt"/>
                          <a:ea typeface="+mn-ea"/>
                          <a:cs typeface="+mn-cs"/>
                        </a:rPr>
                        <a:t>0.8016131634</a:t>
                      </a:r>
                      <a:endParaRPr lang="en-IN" dirty="0"/>
                    </a:p>
                  </a:txBody>
                  <a:tcPr/>
                </a:tc>
                <a:extLst>
                  <a:ext uri="{0D108BD9-81ED-4DB2-BD59-A6C34878D82A}">
                    <a16:rowId xmlns:a16="http://schemas.microsoft.com/office/drawing/2014/main" val="2179116355"/>
                  </a:ext>
                </a:extLst>
              </a:tr>
              <a:tr h="557842">
                <a:tc>
                  <a:txBody>
                    <a:bodyPr/>
                    <a:lstStyle/>
                    <a:p>
                      <a:r>
                        <a:rPr lang="en-IN" sz="1800" b="0" i="0" kern="1200" dirty="0">
                          <a:solidFill>
                            <a:schemeClr val="dk1"/>
                          </a:solidFill>
                          <a:effectLst/>
                          <a:latin typeface="+mn-lt"/>
                          <a:ea typeface="+mn-ea"/>
                          <a:cs typeface="+mn-cs"/>
                        </a:rPr>
                        <a:t>xgboost_stratified_data1</a:t>
                      </a:r>
                      <a:endParaRPr lang="en-IN" dirty="0"/>
                    </a:p>
                  </a:txBody>
                  <a:tcPr/>
                </a:tc>
                <a:tc>
                  <a:txBody>
                    <a:bodyPr/>
                    <a:lstStyle/>
                    <a:p>
                      <a:r>
                        <a:rPr lang="en-IN" sz="1800" b="0" i="0" kern="1200" dirty="0">
                          <a:solidFill>
                            <a:schemeClr val="dk1"/>
                          </a:solidFill>
                          <a:effectLst/>
                          <a:latin typeface="+mn-lt"/>
                          <a:ea typeface="+mn-ea"/>
                          <a:cs typeface="+mn-cs"/>
                        </a:rPr>
                        <a:t>0.7508687468</a:t>
                      </a:r>
                      <a:endParaRPr lang="en-IN" dirty="0">
                        <a:effectLst/>
                      </a:endParaRPr>
                    </a:p>
                  </a:txBody>
                  <a:tcPr marL="76200" marR="76200" marT="76200" marB="76200"/>
                </a:tc>
                <a:extLst>
                  <a:ext uri="{0D108BD9-81ED-4DB2-BD59-A6C34878D82A}">
                    <a16:rowId xmlns:a16="http://schemas.microsoft.com/office/drawing/2014/main" val="524922673"/>
                  </a:ext>
                </a:extLst>
              </a:tr>
              <a:tr h="506083">
                <a:tc>
                  <a:txBody>
                    <a:bodyPr/>
                    <a:lstStyle/>
                    <a:p>
                      <a:r>
                        <a:rPr lang="en-IN" sz="1800" b="0" i="0" kern="1200" dirty="0">
                          <a:solidFill>
                            <a:schemeClr val="dk1"/>
                          </a:solidFill>
                          <a:effectLst/>
                          <a:latin typeface="+mn-lt"/>
                          <a:ea typeface="+mn-ea"/>
                          <a:cs typeface="+mn-cs"/>
                        </a:rPr>
                        <a:t>gradientboosting_tuning4</a:t>
                      </a:r>
                      <a:endParaRPr lang="en-IN" dirty="0"/>
                    </a:p>
                  </a:txBody>
                  <a:tcPr/>
                </a:tc>
                <a:tc>
                  <a:txBody>
                    <a:bodyPr/>
                    <a:lstStyle/>
                    <a:p>
                      <a:r>
                        <a:rPr lang="en-IN" sz="1800" b="0" i="0" kern="1200" dirty="0">
                          <a:solidFill>
                            <a:schemeClr val="dk1"/>
                          </a:solidFill>
                          <a:effectLst/>
                          <a:latin typeface="+mn-lt"/>
                          <a:ea typeface="+mn-ea"/>
                          <a:cs typeface="+mn-cs"/>
                        </a:rPr>
                        <a:t>0.8016056990</a:t>
                      </a:r>
                      <a:endParaRPr lang="en-IN" dirty="0"/>
                    </a:p>
                  </a:txBody>
                  <a:tcPr/>
                </a:tc>
                <a:extLst>
                  <a:ext uri="{0D108BD9-81ED-4DB2-BD59-A6C34878D82A}">
                    <a16:rowId xmlns:a16="http://schemas.microsoft.com/office/drawing/2014/main" val="1460602626"/>
                  </a:ext>
                </a:extLst>
              </a:tr>
              <a:tr h="483079">
                <a:tc>
                  <a:txBody>
                    <a:bodyPr/>
                    <a:lstStyle/>
                    <a:p>
                      <a:r>
                        <a:rPr lang="en-IN" sz="1800" b="0" i="0" kern="1200" dirty="0">
                          <a:solidFill>
                            <a:schemeClr val="dk1"/>
                          </a:solidFill>
                          <a:effectLst/>
                          <a:latin typeface="+mn-lt"/>
                          <a:ea typeface="+mn-ea"/>
                          <a:cs typeface="+mn-cs"/>
                        </a:rPr>
                        <a:t>gradientboosting_tuning5</a:t>
                      </a:r>
                      <a:endParaRPr lang="en-IN" dirty="0"/>
                    </a:p>
                  </a:txBody>
                  <a:tcPr/>
                </a:tc>
                <a:tc>
                  <a:txBody>
                    <a:bodyPr/>
                    <a:lstStyle/>
                    <a:p>
                      <a:r>
                        <a:rPr lang="en-IN" dirty="0"/>
                        <a:t> </a:t>
                      </a:r>
                      <a:r>
                        <a:rPr lang="en-IN" sz="1800" b="0" i="0" kern="1200" dirty="0">
                          <a:solidFill>
                            <a:schemeClr val="dk1"/>
                          </a:solidFill>
                          <a:effectLst/>
                          <a:latin typeface="+mn-lt"/>
                          <a:ea typeface="+mn-ea"/>
                          <a:cs typeface="+mn-cs"/>
                        </a:rPr>
                        <a:t>0.8014115336</a:t>
                      </a:r>
                      <a:endParaRPr lang="en-IN" dirty="0"/>
                    </a:p>
                  </a:txBody>
                  <a:tcPr/>
                </a:tc>
                <a:extLst>
                  <a:ext uri="{0D108BD9-81ED-4DB2-BD59-A6C34878D82A}">
                    <a16:rowId xmlns:a16="http://schemas.microsoft.com/office/drawing/2014/main" val="2198920540"/>
                  </a:ext>
                </a:extLst>
              </a:tr>
              <a:tr h="552091">
                <a:tc>
                  <a:txBody>
                    <a:bodyPr/>
                    <a:lstStyle/>
                    <a:p>
                      <a:r>
                        <a:rPr lang="en-IN" sz="1800" b="0" i="0" kern="1200" dirty="0">
                          <a:solidFill>
                            <a:schemeClr val="dk1"/>
                          </a:solidFill>
                          <a:effectLst/>
                          <a:latin typeface="+mn-lt"/>
                          <a:ea typeface="+mn-ea"/>
                          <a:cs typeface="+mn-cs"/>
                        </a:rPr>
                        <a:t>gradientboosting_tuning6</a:t>
                      </a:r>
                      <a:endParaRPr lang="en-IN" dirty="0"/>
                    </a:p>
                  </a:txBody>
                  <a:tcPr/>
                </a:tc>
                <a:tc>
                  <a:txBody>
                    <a:bodyPr/>
                    <a:lstStyle/>
                    <a:p>
                      <a:r>
                        <a:rPr lang="en-IN" sz="1800" b="0" i="0" kern="1200" dirty="0">
                          <a:solidFill>
                            <a:schemeClr val="dk1"/>
                          </a:solidFill>
                          <a:effectLst/>
                          <a:latin typeface="+mn-lt"/>
                          <a:ea typeface="+mn-ea"/>
                          <a:cs typeface="+mn-cs"/>
                        </a:rPr>
                        <a:t>0.8014879282</a:t>
                      </a:r>
                      <a:endParaRPr lang="en-IN" dirty="0"/>
                    </a:p>
                  </a:txBody>
                  <a:tcPr/>
                </a:tc>
                <a:extLst>
                  <a:ext uri="{0D108BD9-81ED-4DB2-BD59-A6C34878D82A}">
                    <a16:rowId xmlns:a16="http://schemas.microsoft.com/office/drawing/2014/main" val="2665818585"/>
                  </a:ext>
                </a:extLst>
              </a:tr>
              <a:tr h="431321">
                <a:tc>
                  <a:txBody>
                    <a:bodyPr/>
                    <a:lstStyle/>
                    <a:p>
                      <a:r>
                        <a:rPr lang="en-IN" sz="1800" b="0" i="0" kern="1200" dirty="0">
                          <a:solidFill>
                            <a:schemeClr val="dk1"/>
                          </a:solidFill>
                          <a:effectLst/>
                          <a:latin typeface="+mn-lt"/>
                          <a:ea typeface="+mn-ea"/>
                          <a:cs typeface="+mn-cs"/>
                        </a:rPr>
                        <a:t>gradientboosting_tuning8</a:t>
                      </a:r>
                      <a:endParaRPr lang="en-IN" dirty="0"/>
                    </a:p>
                  </a:txBody>
                  <a:tcPr/>
                </a:tc>
                <a:tc>
                  <a:txBody>
                    <a:bodyPr/>
                    <a:lstStyle/>
                    <a:p>
                      <a:r>
                        <a:rPr lang="en-IN" sz="1800" b="0" i="0" kern="1200" dirty="0">
                          <a:solidFill>
                            <a:schemeClr val="dk1"/>
                          </a:solidFill>
                          <a:effectLst/>
                          <a:latin typeface="+mn-lt"/>
                          <a:ea typeface="+mn-ea"/>
                          <a:cs typeface="+mn-cs"/>
                        </a:rPr>
                        <a:t>0.7997857476</a:t>
                      </a:r>
                      <a:endParaRPr lang="en-IN" dirty="0"/>
                    </a:p>
                  </a:txBody>
                  <a:tcPr/>
                </a:tc>
                <a:extLst>
                  <a:ext uri="{0D108BD9-81ED-4DB2-BD59-A6C34878D82A}">
                    <a16:rowId xmlns:a16="http://schemas.microsoft.com/office/drawing/2014/main" val="1900015681"/>
                  </a:ext>
                </a:extLst>
              </a:tr>
              <a:tr h="43132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22046933"/>
                  </a:ext>
                </a:extLst>
              </a:tr>
              <a:tr h="431321">
                <a:tc>
                  <a:txBody>
                    <a:bodyPr/>
                    <a:lstStyle/>
                    <a:p>
                      <a:endParaRPr lang="en-IN" dirty="0"/>
                    </a:p>
                  </a:txBody>
                  <a:tcPr/>
                </a:tc>
                <a:tc>
                  <a:txBody>
                    <a:bodyPr/>
                    <a:lstStyle/>
                    <a:p>
                      <a:endParaRPr lang="en-IN" dirty="0">
                        <a:effectLst/>
                      </a:endParaRPr>
                    </a:p>
                  </a:txBody>
                  <a:tcPr marL="76200" marR="76200" marT="76200" marB="76200"/>
                </a:tc>
                <a:extLst>
                  <a:ext uri="{0D108BD9-81ED-4DB2-BD59-A6C34878D82A}">
                    <a16:rowId xmlns:a16="http://schemas.microsoft.com/office/drawing/2014/main" val="964365028"/>
                  </a:ext>
                </a:extLst>
              </a:tr>
            </a:tbl>
          </a:graphicData>
        </a:graphic>
      </p:graphicFrame>
      <p:sp>
        <p:nvSpPr>
          <p:cNvPr id="5" name="TextBox 4">
            <a:extLst>
              <a:ext uri="{FF2B5EF4-FFF2-40B4-BE49-F238E27FC236}">
                <a16:creationId xmlns:a16="http://schemas.microsoft.com/office/drawing/2014/main" id="{1BA1D326-94EA-F902-7AA0-6FAD2E066C39}"/>
              </a:ext>
            </a:extLst>
          </p:cNvPr>
          <p:cNvSpPr txBox="1"/>
          <p:nvPr/>
        </p:nvSpPr>
        <p:spPr>
          <a:xfrm>
            <a:off x="4767531" y="592347"/>
            <a:ext cx="7280694" cy="707886"/>
          </a:xfrm>
          <a:prstGeom prst="rect">
            <a:avLst/>
          </a:prstGeom>
          <a:noFill/>
        </p:spPr>
        <p:txBody>
          <a:bodyPr wrap="square" rtlCol="0">
            <a:spAutoFit/>
          </a:bodyPr>
          <a:lstStyle/>
          <a:p>
            <a:r>
              <a:rPr lang="en-GB" altLang="en-US" sz="4000" b="1" dirty="0">
                <a:latin typeface="Calibri" panose="020F0502020204030204" pitchFamily="34" charset="0"/>
                <a:ea typeface="Calibri" panose="020F0502020204030204" pitchFamily="34" charset="0"/>
                <a:cs typeface="Calibri" panose="020F0502020204030204" pitchFamily="34" charset="0"/>
              </a:rPr>
              <a:t>Classification Analysis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040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D406-400C-A293-FB96-093D7F73BBB7}"/>
              </a:ext>
            </a:extLst>
          </p:cNvPr>
          <p:cNvSpPr>
            <a:spLocks noGrp="1"/>
          </p:cNvSpPr>
          <p:nvPr>
            <p:ph type="title"/>
          </p:nvPr>
        </p:nvSpPr>
        <p:spPr/>
        <p:txBody>
          <a:bodyPr/>
          <a:lstStyle/>
          <a:p>
            <a:r>
              <a:rPr lang="en-IN" b="1" dirty="0"/>
              <a:t>Deployment</a:t>
            </a:r>
          </a:p>
        </p:txBody>
      </p:sp>
      <p:sp>
        <p:nvSpPr>
          <p:cNvPr id="3" name="Content Placeholder 2">
            <a:extLst>
              <a:ext uri="{FF2B5EF4-FFF2-40B4-BE49-F238E27FC236}">
                <a16:creationId xmlns:a16="http://schemas.microsoft.com/office/drawing/2014/main" id="{304F5ACB-050A-EAC6-5DF0-CDEF0E24C028}"/>
              </a:ext>
            </a:extLst>
          </p:cNvPr>
          <p:cNvSpPr>
            <a:spLocks noGrp="1"/>
          </p:cNvSpPr>
          <p:nvPr>
            <p:ph idx="1"/>
          </p:nvPr>
        </p:nvSpPr>
        <p:spPr>
          <a:xfrm>
            <a:off x="685800" y="1800046"/>
            <a:ext cx="10820400" cy="4991818"/>
          </a:xfrm>
        </p:spPr>
        <p:txBody>
          <a:bodyPr>
            <a:normAutofit/>
          </a:bodyPr>
          <a:lstStyle/>
          <a:p>
            <a:pPr marL="0" indent="0" algn="l">
              <a:buNone/>
            </a:pPr>
            <a:endParaRPr lang="en-US" b="1" i="0" dirty="0">
              <a:solidFill>
                <a:srgbClr val="0D0D0D"/>
              </a:solidFill>
              <a:effectLst/>
              <a:latin typeface="ui-sans-serif"/>
            </a:endParaRPr>
          </a:p>
          <a:p>
            <a:r>
              <a:rPr lang="en-US" dirty="0">
                <a:solidFill>
                  <a:srgbClr val="0D0D0D"/>
                </a:solidFill>
                <a:latin typeface="ui-sans-serif"/>
              </a:rPr>
              <a:t>Based on the </a:t>
            </a:r>
            <a:r>
              <a:rPr lang="en-US" dirty="0">
                <a:solidFill>
                  <a:srgbClr val="0D0D0D"/>
                </a:solidFill>
                <a:latin typeface="Calibri" panose="020F0502020204030204" pitchFamily="34" charset="0"/>
                <a:ea typeface="Calibri" panose="020F0502020204030204" pitchFamily="34" charset="0"/>
                <a:cs typeface="Calibri" panose="020F0502020204030204" pitchFamily="34" charset="0"/>
              </a:rPr>
              <a:t>Analytics</a:t>
            </a:r>
            <a:r>
              <a:rPr lang="en-US" dirty="0">
                <a:solidFill>
                  <a:srgbClr val="0D0D0D"/>
                </a:solidFill>
                <a:latin typeface="ui-sans-serif"/>
              </a:rPr>
              <a:t> Vidhya leaderboard score from the various models evaluated, I selected the best performing one.  Then I save the model as a pickle file.</a:t>
            </a:r>
          </a:p>
          <a:p>
            <a:r>
              <a:rPr lang="en-US" dirty="0">
                <a:latin typeface="Calibri" panose="020F0502020204030204" pitchFamily="34" charset="0"/>
                <a:ea typeface="Calibri" panose="020F0502020204030204" pitchFamily="34" charset="0"/>
                <a:cs typeface="Calibri" panose="020F0502020204030204" pitchFamily="34" charset="0"/>
              </a:rPr>
              <a:t>Next, I developed a </a:t>
            </a:r>
            <a:r>
              <a:rPr lang="en-US" b="1" dirty="0" err="1">
                <a:latin typeface="Calibri" panose="020F0502020204030204" pitchFamily="34" charset="0"/>
                <a:ea typeface="Calibri" panose="020F0502020204030204" pitchFamily="34" charset="0"/>
                <a:cs typeface="Calibri" panose="020F0502020204030204" pitchFamily="34" charset="0"/>
              </a:rPr>
              <a:t>FastAPI</a:t>
            </a:r>
            <a:r>
              <a:rPr lang="en-US" dirty="0">
                <a:latin typeface="Calibri" panose="020F0502020204030204" pitchFamily="34" charset="0"/>
                <a:ea typeface="Calibri" panose="020F0502020204030204" pitchFamily="34" charset="0"/>
                <a:cs typeface="Calibri" panose="020F0502020204030204" pitchFamily="34" charset="0"/>
              </a:rPr>
              <a:t> application for the model, connected it to Google Cloud Platform (</a:t>
            </a:r>
            <a:r>
              <a:rPr lang="en-US" b="1" dirty="0">
                <a:latin typeface="Calibri" panose="020F0502020204030204" pitchFamily="34" charset="0"/>
                <a:ea typeface="Calibri" panose="020F0502020204030204" pitchFamily="34" charset="0"/>
                <a:cs typeface="Calibri" panose="020F0502020204030204" pitchFamily="34" charset="0"/>
              </a:rPr>
              <a:t>GCP</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AWS</a:t>
            </a:r>
            <a:r>
              <a:rPr lang="en-US" dirty="0">
                <a:latin typeface="Calibri" panose="020F0502020204030204" pitchFamily="34" charset="0"/>
                <a:ea typeface="Calibri" panose="020F0502020204030204" pitchFamily="34" charset="0"/>
                <a:cs typeface="Calibri" panose="020F0502020204030204" pitchFamily="34" charset="0"/>
              </a:rPr>
              <a:t> and successfully deployed it.</a:t>
            </a:r>
          </a:p>
          <a:p>
            <a:r>
              <a:rPr lang="en-US" dirty="0">
                <a:latin typeface="Calibri" panose="020F0502020204030204" pitchFamily="34" charset="0"/>
                <a:ea typeface="Calibri" panose="020F0502020204030204" pitchFamily="34" charset="0"/>
                <a:cs typeface="Calibri" panose="020F0502020204030204" pitchFamily="34" charset="0"/>
              </a:rPr>
              <a:t>I created a web application(</a:t>
            </a:r>
            <a:r>
              <a:rPr lang="en-US" b="1" dirty="0" err="1">
                <a:latin typeface="Calibri" panose="020F0502020204030204" pitchFamily="34" charset="0"/>
                <a:ea typeface="Calibri" panose="020F0502020204030204" pitchFamily="34" charset="0"/>
                <a:cs typeface="Calibri" panose="020F0502020204030204" pitchFamily="34" charset="0"/>
              </a:rPr>
              <a:t>streamlit</a:t>
            </a:r>
            <a:r>
              <a:rPr lang="en-US" dirty="0">
                <a:latin typeface="Calibri" panose="020F0502020204030204" pitchFamily="34" charset="0"/>
                <a:ea typeface="Calibri" panose="020F0502020204030204" pitchFamily="34" charset="0"/>
                <a:cs typeface="Calibri" panose="020F0502020204030204" pitchFamily="34" charset="0"/>
              </a:rPr>
              <a:t>) for the model, integrated it with </a:t>
            </a:r>
            <a:r>
              <a:rPr lang="en-US" b="1" dirty="0">
                <a:latin typeface="Calibri" panose="020F0502020204030204" pitchFamily="34" charset="0"/>
                <a:ea typeface="Calibri" panose="020F0502020204030204" pitchFamily="34" charset="0"/>
                <a:cs typeface="Calibri" panose="020F0502020204030204" pitchFamily="34" charset="0"/>
              </a:rPr>
              <a:t>GCP </a:t>
            </a:r>
            <a:r>
              <a:rPr lang="en-US" dirty="0">
                <a:latin typeface="Calibri" panose="020F0502020204030204" pitchFamily="34" charset="0"/>
                <a:ea typeface="Calibri" panose="020F0502020204030204" pitchFamily="34" charset="0"/>
                <a:cs typeface="Calibri" panose="020F0502020204030204" pitchFamily="34" charset="0"/>
              </a:rPr>
              <a:t>and </a:t>
            </a:r>
            <a:r>
              <a:rPr lang="en-US" b="1" dirty="0">
                <a:latin typeface="Calibri" panose="020F0502020204030204" pitchFamily="34" charset="0"/>
                <a:ea typeface="Calibri" panose="020F0502020204030204" pitchFamily="34" charset="0"/>
                <a:cs typeface="Calibri" panose="020F0502020204030204" pitchFamily="34" charset="0"/>
              </a:rPr>
              <a:t>AWS</a:t>
            </a:r>
            <a:r>
              <a:rPr lang="en-US" dirty="0">
                <a:latin typeface="Calibri" panose="020F0502020204030204" pitchFamily="34" charset="0"/>
                <a:ea typeface="Calibri" panose="020F0502020204030204" pitchFamily="34" charset="0"/>
                <a:cs typeface="Calibri" panose="020F0502020204030204" pitchFamily="34" charset="0"/>
              </a:rPr>
              <a:t> and deployed it as well</a:t>
            </a:r>
          </a:p>
          <a:p>
            <a:pPr marL="0" indent="0">
              <a:buNone/>
            </a:pPr>
            <a:endParaRPr lang="en-US" b="1" dirty="0">
              <a:solidFill>
                <a:srgbClr val="0D0D0D"/>
              </a:solidFill>
              <a:latin typeface="ui-sans-serif"/>
            </a:endParaRPr>
          </a:p>
          <a:p>
            <a:pPr marL="0" indent="0" algn="l">
              <a:buNone/>
            </a:pPr>
            <a:r>
              <a:rPr lang="en-US" i="0" dirty="0">
                <a:solidFill>
                  <a:srgbClr val="0D0D0D"/>
                </a:solidFill>
                <a:effectLst/>
                <a:latin typeface="ui-sans-serif"/>
              </a:rPr>
              <a:t>Overall </a:t>
            </a:r>
            <a:r>
              <a:rPr lang="en-US" b="1" i="0" dirty="0">
                <a:solidFill>
                  <a:srgbClr val="0D0D0D"/>
                </a:solidFill>
                <a:effectLst/>
                <a:latin typeface="ui-sans-serif"/>
              </a:rPr>
              <a:t>GitHub link </a:t>
            </a:r>
          </a:p>
          <a:p>
            <a:pPr marL="0" indent="0" algn="l">
              <a:buNone/>
            </a:pPr>
            <a:r>
              <a:rPr lang="en-US" sz="2000" dirty="0">
                <a:solidFill>
                  <a:srgbClr val="0D0D0D"/>
                </a:solidFill>
                <a:latin typeface="ui-sans-serif"/>
              </a:rPr>
              <a:t>[</a:t>
            </a:r>
            <a:r>
              <a:rPr lang="en-US" sz="2000" i="0" dirty="0">
                <a:solidFill>
                  <a:srgbClr val="0D0D0D"/>
                </a:solidFill>
                <a:effectLst/>
                <a:latin typeface="ui-sans-serif"/>
              </a:rPr>
              <a:t>which contains all deployed(AWS,GCP) links and Docker </a:t>
            </a:r>
            <a:r>
              <a:rPr lang="en-US" sz="2000" dirty="0">
                <a:solidFill>
                  <a:srgbClr val="0D0D0D"/>
                </a:solidFill>
                <a:latin typeface="ui-sans-serif"/>
              </a:rPr>
              <a:t>image </a:t>
            </a:r>
            <a:r>
              <a:rPr lang="en-US" sz="2000" i="0" dirty="0">
                <a:solidFill>
                  <a:srgbClr val="0D0D0D"/>
                </a:solidFill>
                <a:effectLst/>
                <a:latin typeface="ui-sans-serif"/>
              </a:rPr>
              <a:t>and the </a:t>
            </a:r>
            <a:r>
              <a:rPr lang="en-US" sz="2000" i="0" dirty="0" err="1">
                <a:solidFill>
                  <a:srgbClr val="0D0D0D"/>
                </a:solidFill>
                <a:effectLst/>
                <a:latin typeface="ui-sans-serif"/>
              </a:rPr>
              <a:t>PowerPointpresentation</a:t>
            </a:r>
            <a:r>
              <a:rPr lang="en-US" sz="2000" dirty="0">
                <a:solidFill>
                  <a:srgbClr val="0D0D0D"/>
                </a:solidFill>
                <a:latin typeface="ui-sans-serif"/>
              </a:rPr>
              <a:t>]</a:t>
            </a:r>
            <a:r>
              <a:rPr lang="en-US" sz="2000" i="0" dirty="0">
                <a:solidFill>
                  <a:srgbClr val="0D0D0D"/>
                </a:solidFill>
                <a:effectLst/>
                <a:latin typeface="ui-sans-serif"/>
              </a:rPr>
              <a:t>.</a:t>
            </a:r>
          </a:p>
          <a:p>
            <a:pPr marL="0" indent="0" algn="l">
              <a:buNone/>
            </a:pPr>
            <a:endParaRPr lang="en-US" b="0" i="0" dirty="0">
              <a:solidFill>
                <a:srgbClr val="0D0D0D"/>
              </a:solidFill>
              <a:effectLst/>
              <a:latin typeface="ui-sans-serif"/>
            </a:endParaRPr>
          </a:p>
          <a:p>
            <a:pPr marL="0" indent="0">
              <a:buNone/>
            </a:pPr>
            <a:endParaRPr lang="en-IN" dirty="0"/>
          </a:p>
        </p:txBody>
      </p:sp>
    </p:spTree>
    <p:extLst>
      <p:ext uri="{BB962C8B-B14F-4D97-AF65-F5344CB8AC3E}">
        <p14:creationId xmlns:p14="http://schemas.microsoft.com/office/powerpoint/2010/main" val="268321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E78D-291F-5394-84AC-F3C5B583F3AD}"/>
              </a:ext>
            </a:extLst>
          </p:cNvPr>
          <p:cNvSpPr>
            <a:spLocks noGrp="1"/>
          </p:cNvSpPr>
          <p:nvPr>
            <p:ph type="title"/>
          </p:nvPr>
        </p:nvSpPr>
        <p:spPr>
          <a:xfrm>
            <a:off x="5704936" y="540086"/>
            <a:ext cx="5715000" cy="1293028"/>
          </a:xfrm>
        </p:spPr>
        <p:txBody>
          <a:bodyPr/>
          <a:lstStyle/>
          <a:p>
            <a:pPr algn="just"/>
            <a:r>
              <a:rPr lang="en-IN" b="1" dirty="0"/>
              <a:t>Problem statement</a:t>
            </a:r>
          </a:p>
        </p:txBody>
      </p:sp>
      <p:sp>
        <p:nvSpPr>
          <p:cNvPr id="3" name="Content Placeholder 2">
            <a:extLst>
              <a:ext uri="{FF2B5EF4-FFF2-40B4-BE49-F238E27FC236}">
                <a16:creationId xmlns:a16="http://schemas.microsoft.com/office/drawing/2014/main" id="{02784617-8E44-BB79-AD8F-B92E45A4C7D1}"/>
              </a:ext>
            </a:extLst>
          </p:cNvPr>
          <p:cNvSpPr>
            <a:spLocks noGrp="1"/>
          </p:cNvSpPr>
          <p:nvPr>
            <p:ph idx="1"/>
          </p:nvPr>
        </p:nvSpPr>
        <p:spPr>
          <a:xfrm>
            <a:off x="856020" y="2231366"/>
            <a:ext cx="10563916" cy="3686355"/>
          </a:xfrm>
        </p:spPr>
        <p:txBody>
          <a:bodyPr>
            <a:normAutofit lnSpcReduction="10000"/>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A</a:t>
            </a:r>
            <a:r>
              <a:rPr lang="en-US" sz="2400" b="0" i="0" dirty="0">
                <a:effectLst/>
                <a:latin typeface="Calibri" panose="020F0502020204030204" pitchFamily="34" charset="0"/>
                <a:ea typeface="Calibri" panose="020F0502020204030204" pitchFamily="34" charset="0"/>
                <a:cs typeface="Calibri" panose="020F0502020204030204" pitchFamily="34" charset="0"/>
              </a:rPr>
              <a:t>n insurance company, wants a predictive model to determine if health insurance policyholders will also purchase vehicle insurance. </a:t>
            </a:r>
          </a:p>
          <a:p>
            <a:pPr algn="just"/>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effectLst/>
                <a:latin typeface="Calibri" panose="020F0502020204030204" pitchFamily="34" charset="0"/>
                <a:ea typeface="Calibri" panose="020F0502020204030204" pitchFamily="34" charset="0"/>
                <a:cs typeface="Calibri" panose="020F0502020204030204" pitchFamily="34" charset="0"/>
              </a:rPr>
              <a:t>Vehicle insurance, like health insurance, involves customers paying premiums to cover potential losses (e.g., accidents).</a:t>
            </a:r>
          </a:p>
          <a:p>
            <a:pPr algn="just"/>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effectLst/>
                <a:latin typeface="Calibri" panose="020F0502020204030204" pitchFamily="34" charset="0"/>
                <a:ea typeface="Calibri" panose="020F0502020204030204" pitchFamily="34" charset="0"/>
                <a:cs typeface="Calibri" panose="020F0502020204030204" pitchFamily="34" charset="0"/>
              </a:rPr>
              <a:t>Using data on demographics (age, gender, region type), vehicle details (age, damage history), and policy attributes (premium amount, sourcing channel), the model will help optimize communication strategies and improve business planning.</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2286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01E69-DB61-DFEC-F4CD-28A1C10A534B}"/>
              </a:ext>
            </a:extLst>
          </p:cNvPr>
          <p:cNvSpPr>
            <a:spLocks noGrp="1"/>
          </p:cNvSpPr>
          <p:nvPr>
            <p:ph type="title"/>
          </p:nvPr>
        </p:nvSpPr>
        <p:spPr/>
        <p:txBody>
          <a:bodyPr/>
          <a:lstStyle/>
          <a:p>
            <a:r>
              <a:rPr lang="en-IN" b="1" dirty="0"/>
              <a:t>Deployed links</a:t>
            </a:r>
            <a:endParaRPr lang="en-IN" dirty="0"/>
          </a:p>
        </p:txBody>
      </p:sp>
      <p:sp>
        <p:nvSpPr>
          <p:cNvPr id="6" name="Content Placeholder 5">
            <a:extLst>
              <a:ext uri="{FF2B5EF4-FFF2-40B4-BE49-F238E27FC236}">
                <a16:creationId xmlns:a16="http://schemas.microsoft.com/office/drawing/2014/main" id="{F1A94653-1EE0-BB2D-164F-AF33A78EBF13}"/>
              </a:ext>
            </a:extLst>
          </p:cNvPr>
          <p:cNvSpPr>
            <a:spLocks noGrp="1"/>
          </p:cNvSpPr>
          <p:nvPr>
            <p:ph idx="1"/>
          </p:nvPr>
        </p:nvSpPr>
        <p:spPr>
          <a:xfrm>
            <a:off x="685800" y="2196861"/>
            <a:ext cx="10820400" cy="362310"/>
          </a:xfrm>
        </p:spPr>
        <p:txBody>
          <a:bodyPr>
            <a:normAutofit/>
          </a:bodyPr>
          <a:lstStyle/>
          <a:p>
            <a:pPr marL="0" indent="0">
              <a:buNone/>
            </a:pPr>
            <a:r>
              <a:rPr lang="en-IN" sz="1600" dirty="0">
                <a:solidFill>
                  <a:srgbClr val="F09D3A"/>
                </a:solidFill>
                <a:hlinkClick r:id="rId2">
                  <a:extLst>
                    <a:ext uri="{A12FA001-AC4F-418D-AE19-62706E023703}">
                      <ahyp:hlinkClr xmlns:ahyp="http://schemas.microsoft.com/office/drawing/2018/hyperlinkcolor" val="tx"/>
                    </a:ext>
                  </a:extLst>
                </a:hlinkClick>
              </a:rPr>
              <a:t>https://cross-sell-model-fastapi-46604026246.us-central1.run.app/docs#/default/predict_predict_post</a:t>
            </a:r>
            <a:endParaRPr lang="en-IN" sz="1600" dirty="0"/>
          </a:p>
          <a:p>
            <a:pPr marL="0" indent="0">
              <a:buNone/>
            </a:pPr>
            <a:endParaRPr lang="en-IN" sz="1600" dirty="0"/>
          </a:p>
          <a:p>
            <a:pPr marL="0" indent="0">
              <a:buNone/>
            </a:pPr>
            <a:endParaRPr lang="en-IN" sz="1600" dirty="0"/>
          </a:p>
          <a:p>
            <a:pPr marL="0" indent="0">
              <a:buNone/>
            </a:pPr>
            <a:endParaRPr lang="en-IN" sz="1600" dirty="0"/>
          </a:p>
        </p:txBody>
      </p:sp>
      <p:sp>
        <p:nvSpPr>
          <p:cNvPr id="7" name="TextBox 6">
            <a:extLst>
              <a:ext uri="{FF2B5EF4-FFF2-40B4-BE49-F238E27FC236}">
                <a16:creationId xmlns:a16="http://schemas.microsoft.com/office/drawing/2014/main" id="{7840CF20-B623-0A77-BDC5-58FB2212929C}"/>
              </a:ext>
            </a:extLst>
          </p:cNvPr>
          <p:cNvSpPr txBox="1"/>
          <p:nvPr/>
        </p:nvSpPr>
        <p:spPr>
          <a:xfrm>
            <a:off x="685800" y="1757799"/>
            <a:ext cx="3663351"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GCP – </a:t>
            </a:r>
            <a:r>
              <a:rPr lang="en-IN" sz="2400" b="1" dirty="0" err="1">
                <a:latin typeface="Calibri" panose="020F0502020204030204" pitchFamily="34" charset="0"/>
                <a:ea typeface="Calibri" panose="020F0502020204030204" pitchFamily="34" charset="0"/>
                <a:cs typeface="Calibri" panose="020F0502020204030204" pitchFamily="34" charset="0"/>
              </a:rPr>
              <a:t>github</a:t>
            </a:r>
            <a:r>
              <a:rPr lang="en-IN" sz="2400" b="1" dirty="0">
                <a:latin typeface="Calibri" panose="020F0502020204030204" pitchFamily="34" charset="0"/>
                <a:ea typeface="Calibri" panose="020F0502020204030204" pitchFamily="34" charset="0"/>
                <a:cs typeface="Calibri" panose="020F0502020204030204" pitchFamily="34" charset="0"/>
              </a:rPr>
              <a:t> – </a:t>
            </a:r>
            <a:r>
              <a:rPr lang="en-IN" sz="2400" b="1" dirty="0" err="1">
                <a:latin typeface="Calibri" panose="020F0502020204030204" pitchFamily="34" charset="0"/>
                <a:ea typeface="Calibri" panose="020F0502020204030204" pitchFamily="34" charset="0"/>
                <a:cs typeface="Calibri" panose="020F0502020204030204" pitchFamily="34" charset="0"/>
              </a:rPr>
              <a:t>Fastapi</a:t>
            </a:r>
            <a:r>
              <a:rPr lang="en-IN" sz="2400" b="1" dirty="0">
                <a:latin typeface="Calibri" panose="020F0502020204030204" pitchFamily="34" charset="0"/>
                <a:ea typeface="Calibri" panose="020F0502020204030204" pitchFamily="34" charset="0"/>
                <a:cs typeface="Calibri" panose="020F0502020204030204" pitchFamily="34" charset="0"/>
              </a:rPr>
              <a:t> link </a:t>
            </a:r>
          </a:p>
        </p:txBody>
      </p:sp>
      <p:sp>
        <p:nvSpPr>
          <p:cNvPr id="8" name="TextBox 7">
            <a:extLst>
              <a:ext uri="{FF2B5EF4-FFF2-40B4-BE49-F238E27FC236}">
                <a16:creationId xmlns:a16="http://schemas.microsoft.com/office/drawing/2014/main" id="{1FFF05A1-0FFD-E384-C3C7-F846EC77E425}"/>
              </a:ext>
            </a:extLst>
          </p:cNvPr>
          <p:cNvSpPr txBox="1"/>
          <p:nvPr/>
        </p:nvSpPr>
        <p:spPr>
          <a:xfrm>
            <a:off x="685799" y="2557734"/>
            <a:ext cx="4104737"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GCP – </a:t>
            </a:r>
            <a:r>
              <a:rPr lang="en-IN" sz="2400" b="1" dirty="0" err="1">
                <a:latin typeface="Calibri" panose="020F0502020204030204" pitchFamily="34" charset="0"/>
                <a:ea typeface="Calibri" panose="020F0502020204030204" pitchFamily="34" charset="0"/>
                <a:cs typeface="Calibri" panose="020F0502020204030204" pitchFamily="34" charset="0"/>
              </a:rPr>
              <a:t>github</a:t>
            </a:r>
            <a:r>
              <a:rPr lang="en-IN" sz="2400" b="1" dirty="0">
                <a:latin typeface="Calibri" panose="020F0502020204030204" pitchFamily="34" charset="0"/>
                <a:ea typeface="Calibri" panose="020F0502020204030204" pitchFamily="34" charset="0"/>
                <a:cs typeface="Calibri" panose="020F0502020204030204" pitchFamily="34" charset="0"/>
              </a:rPr>
              <a:t> – </a:t>
            </a:r>
            <a:r>
              <a:rPr lang="en-IN" sz="2400" b="1" dirty="0" err="1">
                <a:latin typeface="Calibri" panose="020F0502020204030204" pitchFamily="34" charset="0"/>
                <a:ea typeface="Calibri" panose="020F0502020204030204" pitchFamily="34" charset="0"/>
                <a:cs typeface="Calibri" panose="020F0502020204030204" pitchFamily="34" charset="0"/>
              </a:rPr>
              <a:t>Streamlit</a:t>
            </a:r>
            <a:r>
              <a:rPr lang="en-IN" sz="2400" b="1" dirty="0">
                <a:latin typeface="Calibri" panose="020F0502020204030204" pitchFamily="34" charset="0"/>
                <a:ea typeface="Calibri" panose="020F0502020204030204" pitchFamily="34" charset="0"/>
                <a:cs typeface="Calibri" panose="020F0502020204030204" pitchFamily="34" charset="0"/>
              </a:rPr>
              <a:t> link </a:t>
            </a:r>
          </a:p>
        </p:txBody>
      </p:sp>
      <p:sp>
        <p:nvSpPr>
          <p:cNvPr id="9" name="Content Placeholder 5">
            <a:extLst>
              <a:ext uri="{FF2B5EF4-FFF2-40B4-BE49-F238E27FC236}">
                <a16:creationId xmlns:a16="http://schemas.microsoft.com/office/drawing/2014/main" id="{A0AADE11-14D0-4D1E-8F85-E14A750CEB9D}"/>
              </a:ext>
            </a:extLst>
          </p:cNvPr>
          <p:cNvSpPr txBox="1">
            <a:spLocks/>
          </p:cNvSpPr>
          <p:nvPr/>
        </p:nvSpPr>
        <p:spPr>
          <a:xfrm>
            <a:off x="685800" y="2970180"/>
            <a:ext cx="10820400" cy="36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IN" sz="1600" dirty="0">
                <a:solidFill>
                  <a:srgbClr val="F09D3A"/>
                </a:solidFill>
                <a:hlinkClick r:id="rId3"/>
              </a:rPr>
              <a:t>https://cross-sell-model-webapp-46604026246.us-central1.run.app</a:t>
            </a:r>
            <a:endParaRPr lang="en-IN" sz="1600" dirty="0"/>
          </a:p>
        </p:txBody>
      </p:sp>
      <p:sp>
        <p:nvSpPr>
          <p:cNvPr id="10" name="TextBox 9">
            <a:extLst>
              <a:ext uri="{FF2B5EF4-FFF2-40B4-BE49-F238E27FC236}">
                <a16:creationId xmlns:a16="http://schemas.microsoft.com/office/drawing/2014/main" id="{015110AB-8043-8BE2-7ABB-0FE78DB21A23}"/>
              </a:ext>
            </a:extLst>
          </p:cNvPr>
          <p:cNvSpPr txBox="1"/>
          <p:nvPr/>
        </p:nvSpPr>
        <p:spPr>
          <a:xfrm>
            <a:off x="737558" y="3342264"/>
            <a:ext cx="3663351"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AWS – docker – </a:t>
            </a:r>
            <a:r>
              <a:rPr lang="en-IN" sz="2400" b="1" dirty="0" err="1">
                <a:latin typeface="Calibri" panose="020F0502020204030204" pitchFamily="34" charset="0"/>
                <a:ea typeface="Calibri" panose="020F0502020204030204" pitchFamily="34" charset="0"/>
                <a:cs typeface="Calibri" panose="020F0502020204030204" pitchFamily="34" charset="0"/>
              </a:rPr>
              <a:t>Fastapi</a:t>
            </a:r>
            <a:r>
              <a:rPr lang="en-IN" sz="2400" b="1" dirty="0">
                <a:latin typeface="Calibri" panose="020F0502020204030204" pitchFamily="34" charset="0"/>
                <a:ea typeface="Calibri" panose="020F0502020204030204" pitchFamily="34" charset="0"/>
                <a:cs typeface="Calibri" panose="020F0502020204030204" pitchFamily="34" charset="0"/>
              </a:rPr>
              <a:t> link </a:t>
            </a:r>
          </a:p>
        </p:txBody>
      </p:sp>
      <p:sp>
        <p:nvSpPr>
          <p:cNvPr id="11" name="Content Placeholder 5">
            <a:extLst>
              <a:ext uri="{FF2B5EF4-FFF2-40B4-BE49-F238E27FC236}">
                <a16:creationId xmlns:a16="http://schemas.microsoft.com/office/drawing/2014/main" id="{96A4698D-A787-C3CB-E57E-0A47EA8D22F1}"/>
              </a:ext>
            </a:extLst>
          </p:cNvPr>
          <p:cNvSpPr txBox="1">
            <a:spLocks/>
          </p:cNvSpPr>
          <p:nvPr/>
        </p:nvSpPr>
        <p:spPr>
          <a:xfrm>
            <a:off x="685798" y="4568769"/>
            <a:ext cx="10820400" cy="36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IN" sz="1600" dirty="0"/>
          </a:p>
        </p:txBody>
      </p:sp>
      <p:sp>
        <p:nvSpPr>
          <p:cNvPr id="12" name="Content Placeholder 5">
            <a:extLst>
              <a:ext uri="{FF2B5EF4-FFF2-40B4-BE49-F238E27FC236}">
                <a16:creationId xmlns:a16="http://schemas.microsoft.com/office/drawing/2014/main" id="{552CB8E7-1B0B-8890-21CB-79BB73BC2A2A}"/>
              </a:ext>
            </a:extLst>
          </p:cNvPr>
          <p:cNvSpPr txBox="1">
            <a:spLocks/>
          </p:cNvSpPr>
          <p:nvPr/>
        </p:nvSpPr>
        <p:spPr>
          <a:xfrm>
            <a:off x="737558" y="3773482"/>
            <a:ext cx="10820400" cy="36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IN" sz="1600" dirty="0"/>
          </a:p>
        </p:txBody>
      </p:sp>
      <p:sp>
        <p:nvSpPr>
          <p:cNvPr id="13" name="TextBox 12">
            <a:extLst>
              <a:ext uri="{FF2B5EF4-FFF2-40B4-BE49-F238E27FC236}">
                <a16:creationId xmlns:a16="http://schemas.microsoft.com/office/drawing/2014/main" id="{4EAE6155-ABC2-72FC-B53D-9D69F714D819}"/>
              </a:ext>
            </a:extLst>
          </p:cNvPr>
          <p:cNvSpPr txBox="1"/>
          <p:nvPr/>
        </p:nvSpPr>
        <p:spPr>
          <a:xfrm>
            <a:off x="737558" y="4212956"/>
            <a:ext cx="4674081"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AWS – docker - </a:t>
            </a:r>
            <a:r>
              <a:rPr lang="en-IN" sz="2400" b="1" dirty="0" err="1">
                <a:latin typeface="Calibri" panose="020F0502020204030204" pitchFamily="34" charset="0"/>
                <a:ea typeface="Calibri" panose="020F0502020204030204" pitchFamily="34" charset="0"/>
                <a:cs typeface="Calibri" panose="020F0502020204030204" pitchFamily="34" charset="0"/>
              </a:rPr>
              <a:t>Streamlit</a:t>
            </a:r>
            <a:r>
              <a:rPr lang="en-IN" sz="2400" b="1" dirty="0">
                <a:latin typeface="Calibri" panose="020F0502020204030204" pitchFamily="34" charset="0"/>
                <a:ea typeface="Calibri" panose="020F0502020204030204" pitchFamily="34" charset="0"/>
                <a:cs typeface="Calibri" panose="020F0502020204030204" pitchFamily="34" charset="0"/>
              </a:rPr>
              <a:t> link</a:t>
            </a:r>
          </a:p>
        </p:txBody>
      </p:sp>
      <p:sp>
        <p:nvSpPr>
          <p:cNvPr id="15" name="TextBox 14">
            <a:extLst>
              <a:ext uri="{FF2B5EF4-FFF2-40B4-BE49-F238E27FC236}">
                <a16:creationId xmlns:a16="http://schemas.microsoft.com/office/drawing/2014/main" id="{DF627EBE-69F1-4F1B-D211-60FBDEB61526}"/>
              </a:ext>
            </a:extLst>
          </p:cNvPr>
          <p:cNvSpPr txBox="1"/>
          <p:nvPr/>
        </p:nvSpPr>
        <p:spPr>
          <a:xfrm>
            <a:off x="737558" y="3758770"/>
            <a:ext cx="10616240" cy="307777"/>
          </a:xfrm>
          <a:prstGeom prst="rect">
            <a:avLst/>
          </a:prstGeom>
          <a:noFill/>
        </p:spPr>
        <p:txBody>
          <a:bodyPr wrap="square" rtlCol="0">
            <a:spAutoFit/>
          </a:bodyPr>
          <a:lstStyle/>
          <a:p>
            <a:r>
              <a:rPr lang="en-IN" sz="1400" dirty="0">
                <a:hlinkClick r:id="rId4"/>
              </a:rPr>
              <a:t>https://container-service-1.m6kb1avhqx16c.ap-south-1.cs.amazonlightsail.com/docs#/default/predict_predict_post</a:t>
            </a:r>
            <a:endParaRPr lang="en-IN" sz="1400" dirty="0"/>
          </a:p>
        </p:txBody>
      </p:sp>
      <p:sp>
        <p:nvSpPr>
          <p:cNvPr id="18" name="TextBox 17">
            <a:extLst>
              <a:ext uri="{FF2B5EF4-FFF2-40B4-BE49-F238E27FC236}">
                <a16:creationId xmlns:a16="http://schemas.microsoft.com/office/drawing/2014/main" id="{09EFD3A4-DD43-CD94-A279-C8139EFE9B81}"/>
              </a:ext>
            </a:extLst>
          </p:cNvPr>
          <p:cNvSpPr txBox="1"/>
          <p:nvPr/>
        </p:nvSpPr>
        <p:spPr>
          <a:xfrm>
            <a:off x="737558" y="5339754"/>
            <a:ext cx="8855017" cy="1569660"/>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Docker images:- </a:t>
            </a:r>
          </a:p>
          <a:p>
            <a:r>
              <a:rPr lang="en-IN" sz="2400" dirty="0" err="1">
                <a:latin typeface="Calibri" panose="020F0502020204030204" pitchFamily="34" charset="0"/>
                <a:ea typeface="Calibri" panose="020F0502020204030204" pitchFamily="34" charset="0"/>
                <a:cs typeface="Calibri" panose="020F0502020204030204" pitchFamily="34" charset="0"/>
              </a:rPr>
              <a:t>Fastapi</a:t>
            </a:r>
            <a:r>
              <a:rPr lang="en-IN" sz="2400" dirty="0">
                <a:latin typeface="Calibri" panose="020F0502020204030204" pitchFamily="34" charset="0"/>
                <a:ea typeface="Calibri" panose="020F0502020204030204" pitchFamily="34" charset="0"/>
                <a:cs typeface="Calibri" panose="020F0502020204030204" pitchFamily="34" charset="0"/>
              </a:rPr>
              <a:t>    - </a:t>
            </a:r>
            <a:r>
              <a:rPr lang="en-IN"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gayathri1708/fastapi-aws:1.0</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400" dirty="0" err="1">
                <a:latin typeface="Calibri" panose="020F0502020204030204" pitchFamily="34" charset="0"/>
                <a:ea typeface="Calibri" panose="020F0502020204030204" pitchFamily="34" charset="0"/>
                <a:cs typeface="Calibri" panose="020F0502020204030204" pitchFamily="34" charset="0"/>
              </a:rPr>
              <a:t>Streamlit</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 </a:t>
            </a:r>
            <a:r>
              <a:rPr lang="en-IN"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gayathri1708/streamlit-aws:1.0</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C85E73EF-EB1C-4DBA-0762-7B3ECEE5709C}"/>
              </a:ext>
            </a:extLst>
          </p:cNvPr>
          <p:cNvSpPr txBox="1"/>
          <p:nvPr/>
        </p:nvSpPr>
        <p:spPr>
          <a:xfrm>
            <a:off x="787878" y="4677498"/>
            <a:ext cx="10616240" cy="307777"/>
          </a:xfrm>
          <a:prstGeom prst="rect">
            <a:avLst/>
          </a:prstGeom>
          <a:noFill/>
        </p:spPr>
        <p:txBody>
          <a:bodyPr wrap="square" rtlCol="0">
            <a:spAutoFit/>
          </a:bodyPr>
          <a:lstStyle/>
          <a:p>
            <a:r>
              <a:rPr lang="en-IN" sz="1400" dirty="0">
                <a:hlinkClick r:id="rId5"/>
              </a:rPr>
              <a:t>https://container-service-2.m6kb1avhqx16c.ap-south-1.cs.amazonlightsail.com/</a:t>
            </a:r>
            <a:endParaRPr lang="en-IN" sz="1400" dirty="0"/>
          </a:p>
        </p:txBody>
      </p:sp>
    </p:spTree>
    <p:extLst>
      <p:ext uri="{BB962C8B-B14F-4D97-AF65-F5344CB8AC3E}">
        <p14:creationId xmlns:p14="http://schemas.microsoft.com/office/powerpoint/2010/main" val="1010498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35C9-A8A2-69A0-DFC2-5CDDEA7C480B}"/>
              </a:ext>
            </a:extLst>
          </p:cNvPr>
          <p:cNvSpPr>
            <a:spLocks noGrp="1"/>
          </p:cNvSpPr>
          <p:nvPr>
            <p:ph type="title"/>
          </p:nvPr>
        </p:nvSpPr>
        <p:spPr>
          <a:xfrm>
            <a:off x="2895600" y="436569"/>
            <a:ext cx="8610600" cy="1293028"/>
          </a:xfrm>
        </p:spPr>
        <p:txBody>
          <a:bodyPr>
            <a:normAutofit/>
          </a:bodyPr>
          <a:lstStyle/>
          <a:p>
            <a:r>
              <a:rPr lang="en-IN" b="1" dirty="0"/>
              <a:t>Conclusion</a:t>
            </a:r>
          </a:p>
        </p:txBody>
      </p:sp>
      <p:sp>
        <p:nvSpPr>
          <p:cNvPr id="3" name="Content Placeholder 2">
            <a:extLst>
              <a:ext uri="{FF2B5EF4-FFF2-40B4-BE49-F238E27FC236}">
                <a16:creationId xmlns:a16="http://schemas.microsoft.com/office/drawing/2014/main" id="{1822705A-5973-082D-8B74-6FBA93DC0E6D}"/>
              </a:ext>
            </a:extLst>
          </p:cNvPr>
          <p:cNvSpPr>
            <a:spLocks noGrp="1"/>
          </p:cNvSpPr>
          <p:nvPr>
            <p:ph idx="1"/>
          </p:nvPr>
        </p:nvSpPr>
        <p:spPr>
          <a:xfrm>
            <a:off x="501770" y="1481372"/>
            <a:ext cx="11460192" cy="4557119"/>
          </a:xfrm>
        </p:spPr>
        <p:txBody>
          <a:bodyPr>
            <a:noAutofit/>
          </a:bodyPr>
          <a:lstStyle/>
          <a:p>
            <a:pPr marL="0" indent="0" algn="l">
              <a:buNone/>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 this project, I developed a predictive model for an insurance company to identify health policyholders likely to purchase vehicle insurance. After experimenting with multiple models, the Gradient Boosting model emerged as the best performer, achieving a commendable </a:t>
            </a: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Analytics Vidhya Score of 0.8016</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p>
          <a:p>
            <a:pPr marL="0" indent="0" algn="l">
              <a:buNone/>
            </a:pP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model leverages key data, including demographics, vehicle details, and policy attributes, to enable the company to:</a:t>
            </a:r>
          </a:p>
          <a:p>
            <a:pPr algn="l">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Optimize communication strategies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focusing on high-probability customers.</a:t>
            </a:r>
          </a:p>
          <a:p>
            <a:pPr algn="l">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Enhance business planning</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predicting cross-selling opportunities.</a:t>
            </a:r>
          </a:p>
          <a:p>
            <a:pPr algn="l">
              <a:buFont typeface="Arial" panose="020B0604020202020204" pitchFamily="34" charset="0"/>
              <a:buChar char="•"/>
            </a:pP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This solution offers a significant step toward improving the company's operational efficiency and revenue generation.</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247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D727-8F04-6AF2-EEC5-2964F67B026F}"/>
              </a:ext>
            </a:extLst>
          </p:cNvPr>
          <p:cNvSpPr>
            <a:spLocks noGrp="1"/>
          </p:cNvSpPr>
          <p:nvPr>
            <p:ph type="title"/>
          </p:nvPr>
        </p:nvSpPr>
        <p:spPr>
          <a:xfrm>
            <a:off x="2262994" y="86264"/>
            <a:ext cx="8610600" cy="776880"/>
          </a:xfrm>
        </p:spPr>
        <p:txBody>
          <a:bodyPr/>
          <a:lstStyle/>
          <a:p>
            <a:r>
              <a:rPr lang="en-IN" b="1" dirty="0"/>
              <a:t>DATASET  Overview</a:t>
            </a:r>
          </a:p>
        </p:txBody>
      </p:sp>
      <p:graphicFrame>
        <p:nvGraphicFramePr>
          <p:cNvPr id="6" name="Content Placeholder 5">
            <a:extLst>
              <a:ext uri="{FF2B5EF4-FFF2-40B4-BE49-F238E27FC236}">
                <a16:creationId xmlns:a16="http://schemas.microsoft.com/office/drawing/2014/main" id="{9B78B549-275B-29DC-D225-9552ADED5F77}"/>
              </a:ext>
            </a:extLst>
          </p:cNvPr>
          <p:cNvGraphicFramePr>
            <a:graphicFrameLocks noGrp="1"/>
          </p:cNvGraphicFramePr>
          <p:nvPr>
            <p:ph idx="1"/>
            <p:extLst>
              <p:ext uri="{D42A27DB-BD31-4B8C-83A1-F6EECF244321}">
                <p14:modId xmlns:p14="http://schemas.microsoft.com/office/powerpoint/2010/main" val="1876124481"/>
              </p:ext>
            </p:extLst>
          </p:nvPr>
        </p:nvGraphicFramePr>
        <p:xfrm>
          <a:off x="166777" y="686972"/>
          <a:ext cx="11720423" cy="6370320"/>
        </p:xfrm>
        <a:graphic>
          <a:graphicData uri="http://schemas.openxmlformats.org/drawingml/2006/table">
            <a:tbl>
              <a:tblPr firstRow="1" bandRow="1">
                <a:tableStyleId>{5C22544A-7EE6-4342-B048-85BDC9FD1C3A}</a:tableStyleId>
              </a:tblPr>
              <a:tblGrid>
                <a:gridCol w="2468085">
                  <a:extLst>
                    <a:ext uri="{9D8B030D-6E8A-4147-A177-3AD203B41FA5}">
                      <a16:colId xmlns:a16="http://schemas.microsoft.com/office/drawing/2014/main" val="194488920"/>
                    </a:ext>
                  </a:extLst>
                </a:gridCol>
                <a:gridCol w="9252338">
                  <a:extLst>
                    <a:ext uri="{9D8B030D-6E8A-4147-A177-3AD203B41FA5}">
                      <a16:colId xmlns:a16="http://schemas.microsoft.com/office/drawing/2014/main" val="2744879869"/>
                    </a:ext>
                  </a:extLst>
                </a:gridCol>
              </a:tblGrid>
              <a:tr h="402006">
                <a:tc>
                  <a:txBody>
                    <a:bodyPr/>
                    <a:lstStyle/>
                    <a:p>
                      <a:pPr fontAlgn="b"/>
                      <a:r>
                        <a:rPr lang="en-IN" b="0" i="0" u="none" strike="noStrike" dirty="0">
                          <a:solidFill>
                            <a:srgbClr val="000000"/>
                          </a:solidFill>
                          <a:effectLst/>
                          <a:latin typeface="Calibri" panose="020F0502020204030204" pitchFamily="34" charset="0"/>
                        </a:rPr>
                        <a:t>Column</a:t>
                      </a:r>
                    </a:p>
                  </a:txBody>
                  <a:tcPr marL="76200" marR="76200" marT="76200" marB="76200" anchor="b"/>
                </a:tc>
                <a:tc>
                  <a:txBody>
                    <a:bodyPr/>
                    <a:lstStyle/>
                    <a:p>
                      <a:pPr fontAlgn="b"/>
                      <a:r>
                        <a:rPr lang="en-US" b="0" i="0" u="none" strike="noStrike" dirty="0">
                          <a:solidFill>
                            <a:srgbClr val="000000"/>
                          </a:solidFill>
                          <a:effectLst/>
                          <a:latin typeface="Calibri" panose="020F0502020204030204" pitchFamily="34" charset="0"/>
                        </a:rPr>
                        <a:t>Definition</a:t>
                      </a:r>
                    </a:p>
                  </a:txBody>
                  <a:tcPr marL="76200" marR="76200" marT="76200" marB="76200" anchor="b"/>
                </a:tc>
                <a:extLst>
                  <a:ext uri="{0D108BD9-81ED-4DB2-BD59-A6C34878D82A}">
                    <a16:rowId xmlns:a16="http://schemas.microsoft.com/office/drawing/2014/main" val="335569313"/>
                  </a:ext>
                </a:extLst>
              </a:tr>
              <a:tr h="402006">
                <a:tc>
                  <a:txBody>
                    <a:bodyPr/>
                    <a:lstStyle/>
                    <a:p>
                      <a:pPr fontAlgn="b"/>
                      <a:r>
                        <a:rPr lang="en-IN" b="0" i="0" u="none" strike="noStrike" dirty="0">
                          <a:solidFill>
                            <a:srgbClr val="000000"/>
                          </a:solidFill>
                          <a:effectLst/>
                          <a:latin typeface="Calibri" panose="020F0502020204030204" pitchFamily="34" charset="0"/>
                        </a:rPr>
                        <a:t>Id </a:t>
                      </a:r>
                    </a:p>
                  </a:txBody>
                  <a:tcPr marL="76200" marR="76200" marT="76200" marB="76200" anchor="b"/>
                </a:tc>
                <a:tc>
                  <a:txBody>
                    <a:bodyPr/>
                    <a:lstStyle/>
                    <a:p>
                      <a:pPr fontAlgn="b"/>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Unique ID for the customer</a:t>
                      </a: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0" marR="76200" marT="76200" marB="76200" anchor="b"/>
                </a:tc>
                <a:extLst>
                  <a:ext uri="{0D108BD9-81ED-4DB2-BD59-A6C34878D82A}">
                    <a16:rowId xmlns:a16="http://schemas.microsoft.com/office/drawing/2014/main" val="2835403993"/>
                  </a:ext>
                </a:extLst>
              </a:tr>
              <a:tr h="402006">
                <a:tc>
                  <a:txBody>
                    <a:bodyPr/>
                    <a:lstStyle/>
                    <a:p>
                      <a:pPr fontAlgn="b"/>
                      <a:r>
                        <a:rPr lang="en-IN" b="0" i="0" u="none" strike="noStrike" dirty="0">
                          <a:solidFill>
                            <a:srgbClr val="000000"/>
                          </a:solidFill>
                          <a:effectLst/>
                          <a:latin typeface="Calibri" panose="020F0502020204030204" pitchFamily="34" charset="0"/>
                        </a:rPr>
                        <a:t>Gender</a:t>
                      </a:r>
                    </a:p>
                  </a:txBody>
                  <a:tcPr marL="76200" marR="76200" marT="76200" marB="76200" anchor="b"/>
                </a:tc>
                <a:tc>
                  <a:txBody>
                    <a:bodyPr/>
                    <a:lstStyle/>
                    <a:p>
                      <a:pPr fontAlgn="b"/>
                      <a:r>
                        <a:rPr lang="en-IN" b="0" i="0" u="none" strike="noStrike" dirty="0">
                          <a:solidFill>
                            <a:srgbClr val="000000"/>
                          </a:solidFill>
                          <a:effectLst/>
                          <a:latin typeface="Calibri" panose="020F0502020204030204" pitchFamily="34" charset="0"/>
                        </a:rPr>
                        <a:t>Gender of the customer</a:t>
                      </a:r>
                    </a:p>
                  </a:txBody>
                  <a:tcPr marL="76200" marR="76200" marT="76200" marB="76200" anchor="b"/>
                </a:tc>
                <a:extLst>
                  <a:ext uri="{0D108BD9-81ED-4DB2-BD59-A6C34878D82A}">
                    <a16:rowId xmlns:a16="http://schemas.microsoft.com/office/drawing/2014/main" val="545803709"/>
                  </a:ext>
                </a:extLst>
              </a:tr>
              <a:tr h="660438">
                <a:tc>
                  <a:txBody>
                    <a:bodyPr/>
                    <a:lstStyle/>
                    <a:p>
                      <a:pPr fontAlgn="b"/>
                      <a:r>
                        <a:rPr lang="en-IN" b="0" i="0" u="none" strike="noStrike" dirty="0">
                          <a:solidFill>
                            <a:srgbClr val="000000"/>
                          </a:solidFill>
                          <a:effectLst/>
                          <a:latin typeface="Calibri" panose="020F0502020204030204" pitchFamily="34" charset="0"/>
                        </a:rPr>
                        <a:t>Age</a:t>
                      </a:r>
                      <a:br>
                        <a:rPr lang="en-IN" b="0" i="0" u="none" strike="noStrike" dirty="0">
                          <a:solidFill>
                            <a:srgbClr val="000000"/>
                          </a:solidFill>
                          <a:effectLst/>
                          <a:latin typeface="Calibri" panose="020F0502020204030204" pitchFamily="34" charset="0"/>
                        </a:rPr>
                      </a:br>
                      <a:endParaRPr lang="en-IN" b="0" i="0" u="none" strike="noStrike" dirty="0">
                        <a:solidFill>
                          <a:srgbClr val="000000"/>
                        </a:solidFill>
                        <a:effectLst/>
                        <a:latin typeface="Calibri" panose="020F0502020204030204" pitchFamily="34" charset="0"/>
                      </a:endParaRPr>
                    </a:p>
                  </a:txBody>
                  <a:tcPr marL="76200" marR="76200" marT="76200" marB="7620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Calibri" panose="020F0502020204030204" pitchFamily="34" charset="0"/>
                        </a:rPr>
                        <a:t>Age of the customer</a:t>
                      </a:r>
                    </a:p>
                    <a:p>
                      <a:pPr fontAlgn="b"/>
                      <a:endParaRPr lang="en-IN" b="0" i="0" u="none" strike="noStrike" dirty="0">
                        <a:solidFill>
                          <a:srgbClr val="000000"/>
                        </a:solidFill>
                        <a:effectLst/>
                        <a:latin typeface="Calibri" panose="020F0502020204030204" pitchFamily="34" charset="0"/>
                      </a:endParaRPr>
                    </a:p>
                  </a:txBody>
                  <a:tcPr marL="76200" marR="76200" marT="76200" marB="76200" anchor="b"/>
                </a:tc>
                <a:extLst>
                  <a:ext uri="{0D108BD9-81ED-4DB2-BD59-A6C34878D82A}">
                    <a16:rowId xmlns:a16="http://schemas.microsoft.com/office/drawing/2014/main" val="2304613405"/>
                  </a:ext>
                </a:extLst>
              </a:tr>
              <a:tr h="402006">
                <a:tc>
                  <a:txBody>
                    <a:bodyPr/>
                    <a:lstStyle/>
                    <a:p>
                      <a:pPr fontAlgn="b"/>
                      <a:r>
                        <a:rPr lang="en-IN" b="0" i="0" u="none" strike="noStrike">
                          <a:solidFill>
                            <a:srgbClr val="000000"/>
                          </a:solidFill>
                          <a:effectLst/>
                          <a:latin typeface="Calibri" panose="020F0502020204030204" pitchFamily="34" charset="0"/>
                        </a:rPr>
                        <a:t>Driving_License</a:t>
                      </a:r>
                    </a:p>
                  </a:txBody>
                  <a:tcPr marL="76200" marR="76200" marT="76200" marB="76200" anchor="b"/>
                </a:tc>
                <a:tc>
                  <a:txBody>
                    <a:bodyPr/>
                    <a:lstStyle/>
                    <a:p>
                      <a:pPr fontAlgn="b"/>
                      <a:r>
                        <a:rPr lang="en-US" b="0" i="0" u="none" strike="noStrike" dirty="0">
                          <a:solidFill>
                            <a:srgbClr val="000000"/>
                          </a:solidFill>
                          <a:effectLst/>
                          <a:latin typeface="Calibri" panose="020F0502020204030204" pitchFamily="34" charset="0"/>
                        </a:rPr>
                        <a:t>0 : Customer does not have DL, 1 : Customer already has DL</a:t>
                      </a:r>
                    </a:p>
                  </a:txBody>
                  <a:tcPr marL="76200" marR="76200" marT="76200" marB="76200" anchor="b"/>
                </a:tc>
                <a:extLst>
                  <a:ext uri="{0D108BD9-81ED-4DB2-BD59-A6C34878D82A}">
                    <a16:rowId xmlns:a16="http://schemas.microsoft.com/office/drawing/2014/main" val="964358426"/>
                  </a:ext>
                </a:extLst>
              </a:tr>
              <a:tr h="402006">
                <a:tc>
                  <a:txBody>
                    <a:bodyPr/>
                    <a:lstStyle/>
                    <a:p>
                      <a:pPr fontAlgn="b"/>
                      <a:r>
                        <a:rPr lang="en-IN" b="0" i="0" u="none" strike="noStrike">
                          <a:solidFill>
                            <a:srgbClr val="000000"/>
                          </a:solidFill>
                          <a:effectLst/>
                          <a:latin typeface="Calibri" panose="020F0502020204030204" pitchFamily="34" charset="0"/>
                        </a:rPr>
                        <a:t>Region_Code</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Unique code for the region of the customer</a:t>
                      </a:r>
                    </a:p>
                  </a:txBody>
                  <a:tcPr marL="76200" marR="76200" marT="76200" marB="76200" anchor="b"/>
                </a:tc>
                <a:extLst>
                  <a:ext uri="{0D108BD9-81ED-4DB2-BD59-A6C34878D82A}">
                    <a16:rowId xmlns:a16="http://schemas.microsoft.com/office/drawing/2014/main" val="2464937579"/>
                  </a:ext>
                </a:extLst>
              </a:tr>
              <a:tr h="402006">
                <a:tc>
                  <a:txBody>
                    <a:bodyPr/>
                    <a:lstStyle/>
                    <a:p>
                      <a:pPr fontAlgn="b"/>
                      <a:r>
                        <a:rPr lang="en-IN" b="0" i="0" u="none" strike="noStrike">
                          <a:solidFill>
                            <a:srgbClr val="000000"/>
                          </a:solidFill>
                          <a:effectLst/>
                          <a:latin typeface="Calibri" panose="020F0502020204030204" pitchFamily="34" charset="0"/>
                        </a:rPr>
                        <a:t>Previously_Insured</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1 : Customer already has Vehicle Insurance, 0 : Customer doesn't have Vehicle Insurance</a:t>
                      </a:r>
                    </a:p>
                  </a:txBody>
                  <a:tcPr marL="76200" marR="76200" marT="76200" marB="76200" anchor="b"/>
                </a:tc>
                <a:extLst>
                  <a:ext uri="{0D108BD9-81ED-4DB2-BD59-A6C34878D82A}">
                    <a16:rowId xmlns:a16="http://schemas.microsoft.com/office/drawing/2014/main" val="1476943752"/>
                  </a:ext>
                </a:extLst>
              </a:tr>
              <a:tr h="402006">
                <a:tc>
                  <a:txBody>
                    <a:bodyPr/>
                    <a:lstStyle/>
                    <a:p>
                      <a:pPr fontAlgn="b"/>
                      <a:r>
                        <a:rPr lang="en-IN" b="0" i="0" u="none" strike="noStrike" dirty="0" err="1">
                          <a:solidFill>
                            <a:srgbClr val="000000"/>
                          </a:solidFill>
                          <a:effectLst/>
                          <a:latin typeface="Calibri" panose="020F0502020204030204" pitchFamily="34" charset="0"/>
                        </a:rPr>
                        <a:t>Vehicle_Age</a:t>
                      </a:r>
                      <a:endParaRPr lang="en-IN" b="0" i="0" u="none" strike="noStrike" dirty="0">
                        <a:solidFill>
                          <a:srgbClr val="000000"/>
                        </a:solidFill>
                        <a:effectLst/>
                        <a:latin typeface="Calibri" panose="020F0502020204030204" pitchFamily="34" charset="0"/>
                      </a:endParaRPr>
                    </a:p>
                  </a:txBody>
                  <a:tcPr marL="76200" marR="76200" marT="76200" marB="76200" anchor="b"/>
                </a:tc>
                <a:tc>
                  <a:txBody>
                    <a:bodyPr/>
                    <a:lstStyle/>
                    <a:p>
                      <a:pPr fontAlgn="b"/>
                      <a:r>
                        <a:rPr lang="en-IN" b="0" i="0" u="none" strike="noStrike">
                          <a:solidFill>
                            <a:srgbClr val="000000"/>
                          </a:solidFill>
                          <a:effectLst/>
                          <a:latin typeface="Calibri" panose="020F0502020204030204" pitchFamily="34" charset="0"/>
                        </a:rPr>
                        <a:t>Age of the Vehicle </a:t>
                      </a:r>
                    </a:p>
                  </a:txBody>
                  <a:tcPr marL="76200" marR="76200" marT="76200" marB="76200" anchor="b"/>
                </a:tc>
                <a:extLst>
                  <a:ext uri="{0D108BD9-81ED-4DB2-BD59-A6C34878D82A}">
                    <a16:rowId xmlns:a16="http://schemas.microsoft.com/office/drawing/2014/main" val="1109775191"/>
                  </a:ext>
                </a:extLst>
              </a:tr>
              <a:tr h="660438">
                <a:tc>
                  <a:txBody>
                    <a:bodyPr/>
                    <a:lstStyle/>
                    <a:p>
                      <a:pPr fontAlgn="b"/>
                      <a:r>
                        <a:rPr lang="en-IN" b="0" i="0" u="none" strike="noStrike">
                          <a:solidFill>
                            <a:srgbClr val="000000"/>
                          </a:solidFill>
                          <a:effectLst/>
                          <a:latin typeface="Calibri" panose="020F0502020204030204" pitchFamily="34" charset="0"/>
                        </a:rPr>
                        <a:t>Vehicle_Damage</a:t>
                      </a:r>
                      <a:br>
                        <a:rPr lang="en-IN" b="0" i="0" u="none" strike="noStrike">
                          <a:solidFill>
                            <a:srgbClr val="000000"/>
                          </a:solidFill>
                          <a:effectLst/>
                          <a:latin typeface="Calibri" panose="020F0502020204030204" pitchFamily="34" charset="0"/>
                        </a:rPr>
                      </a:br>
                      <a:endParaRPr lang="en-IN" b="0" i="0" u="none" strike="noStrike">
                        <a:solidFill>
                          <a:srgbClr val="000000"/>
                        </a:solidFill>
                        <a:effectLst/>
                        <a:latin typeface="Calibri" panose="020F0502020204030204" pitchFamily="34" charset="0"/>
                      </a:endParaRPr>
                    </a:p>
                  </a:txBody>
                  <a:tcPr marL="76200" marR="76200" marT="76200" marB="76200" anchor="b"/>
                </a:tc>
                <a:tc>
                  <a:txBody>
                    <a:bodyPr/>
                    <a:lstStyle/>
                    <a:p>
                      <a:pPr fontAlgn="b">
                        <a:lnSpc>
                          <a:spcPts val="2100"/>
                        </a:lnSpc>
                      </a:pPr>
                      <a:r>
                        <a:rPr lang="en-US" b="0" i="0" u="none" strike="noStrike">
                          <a:solidFill>
                            <a:srgbClr val="000000"/>
                          </a:solidFill>
                          <a:effectLst/>
                          <a:latin typeface="Calibri" panose="020F0502020204030204" pitchFamily="34" charset="0"/>
                        </a:rPr>
                        <a:t>1 : Customer got his/her vehicle damaged in the past.</a:t>
                      </a:r>
                      <a:br>
                        <a:rPr lang="en-US" b="0" i="0" u="none" strike="noStrike">
                          <a:solidFill>
                            <a:srgbClr val="000000"/>
                          </a:solidFill>
                          <a:effectLst/>
                          <a:latin typeface="Calibri" panose="020F0502020204030204" pitchFamily="34" charset="0"/>
                        </a:rPr>
                      </a:br>
                      <a:r>
                        <a:rPr lang="en-US" b="0" i="0" u="none" strike="noStrike">
                          <a:solidFill>
                            <a:srgbClr val="000000"/>
                          </a:solidFill>
                          <a:effectLst/>
                          <a:latin typeface="Calibri" panose="020F0502020204030204" pitchFamily="34" charset="0"/>
                        </a:rPr>
                        <a:t>0 : Customer didn't get his/her vehicle damaged in the past.</a:t>
                      </a:r>
                    </a:p>
                  </a:txBody>
                  <a:tcPr marL="76200" marR="76200" marT="76200" marB="76200" anchor="b"/>
                </a:tc>
                <a:extLst>
                  <a:ext uri="{0D108BD9-81ED-4DB2-BD59-A6C34878D82A}">
                    <a16:rowId xmlns:a16="http://schemas.microsoft.com/office/drawing/2014/main" val="139260561"/>
                  </a:ext>
                </a:extLst>
              </a:tr>
              <a:tr h="402006">
                <a:tc>
                  <a:txBody>
                    <a:bodyPr/>
                    <a:lstStyle/>
                    <a:p>
                      <a:pPr fontAlgn="b"/>
                      <a:r>
                        <a:rPr lang="en-IN" b="0" i="0" u="none" strike="noStrike">
                          <a:solidFill>
                            <a:srgbClr val="000000"/>
                          </a:solidFill>
                          <a:effectLst/>
                          <a:latin typeface="Calibri" panose="020F0502020204030204" pitchFamily="34" charset="0"/>
                        </a:rPr>
                        <a:t>Annual_Premium</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The amount customer needs to pay as premium in the year</a:t>
                      </a:r>
                    </a:p>
                  </a:txBody>
                  <a:tcPr marL="76200" marR="76200" marT="76200" marB="76200" anchor="b"/>
                </a:tc>
                <a:extLst>
                  <a:ext uri="{0D108BD9-81ED-4DB2-BD59-A6C34878D82A}">
                    <a16:rowId xmlns:a16="http://schemas.microsoft.com/office/drawing/2014/main" val="3299588998"/>
                  </a:ext>
                </a:extLst>
              </a:tr>
              <a:tr h="660438">
                <a:tc>
                  <a:txBody>
                    <a:bodyPr/>
                    <a:lstStyle/>
                    <a:p>
                      <a:pPr fontAlgn="b"/>
                      <a:r>
                        <a:rPr lang="en-IN" b="0" i="0" u="none" strike="noStrike">
                          <a:solidFill>
                            <a:srgbClr val="000000"/>
                          </a:solidFill>
                          <a:effectLst/>
                          <a:latin typeface="Calibri" panose="020F0502020204030204" pitchFamily="34" charset="0"/>
                        </a:rPr>
                        <a:t>Policy_Sales_Channel</a:t>
                      </a:r>
                    </a:p>
                  </a:txBody>
                  <a:tcPr marL="76200" marR="76200" marT="76200" marB="76200" anchor="b"/>
                </a:tc>
                <a:tc>
                  <a:txBody>
                    <a:bodyPr/>
                    <a:lstStyle/>
                    <a:p>
                      <a:pPr fontAlgn="b"/>
                      <a:r>
                        <a:rPr lang="en-US" b="0" i="0" u="none" strike="noStrike" dirty="0" err="1">
                          <a:solidFill>
                            <a:srgbClr val="000000"/>
                          </a:solidFill>
                          <a:effectLst/>
                          <a:latin typeface="Calibri" panose="020F0502020204030204" pitchFamily="34" charset="0"/>
                        </a:rPr>
                        <a:t>Anonymised</a:t>
                      </a:r>
                      <a:r>
                        <a:rPr lang="en-US" b="0" i="0" u="none" strike="noStrike" dirty="0">
                          <a:solidFill>
                            <a:srgbClr val="000000"/>
                          </a:solidFill>
                          <a:effectLst/>
                          <a:latin typeface="Calibri" panose="020F0502020204030204" pitchFamily="34" charset="0"/>
                        </a:rPr>
                        <a:t> Code for the channel of outreaching to the customer </a:t>
                      </a:r>
                      <a:r>
                        <a:rPr lang="en-US" b="0" i="0" u="none" strike="noStrike" dirty="0" err="1">
                          <a:solidFill>
                            <a:srgbClr val="000000"/>
                          </a:solidFill>
                          <a:effectLst/>
                          <a:latin typeface="Calibri" panose="020F0502020204030204" pitchFamily="34" charset="0"/>
                        </a:rPr>
                        <a:t>ie</a:t>
                      </a:r>
                      <a:r>
                        <a:rPr lang="en-US" b="0" i="0" u="none" strike="noStrike" dirty="0">
                          <a:solidFill>
                            <a:srgbClr val="000000"/>
                          </a:solidFill>
                          <a:effectLst/>
                          <a:latin typeface="Calibri" panose="020F0502020204030204" pitchFamily="34" charset="0"/>
                        </a:rPr>
                        <a:t>. Different Agents, Over Mail, Over Phone, In Person, etc.</a:t>
                      </a:r>
                    </a:p>
                  </a:txBody>
                  <a:tcPr marL="76200" marR="76200" marT="76200" marB="76200" anchor="b"/>
                </a:tc>
                <a:extLst>
                  <a:ext uri="{0D108BD9-81ED-4DB2-BD59-A6C34878D82A}">
                    <a16:rowId xmlns:a16="http://schemas.microsoft.com/office/drawing/2014/main" val="1854735283"/>
                  </a:ext>
                </a:extLst>
              </a:tr>
              <a:tr h="402006">
                <a:tc>
                  <a:txBody>
                    <a:bodyPr/>
                    <a:lstStyle/>
                    <a:p>
                      <a:pPr fontAlgn="b"/>
                      <a:r>
                        <a:rPr lang="en-IN" b="0" i="0" u="none" strike="noStrike">
                          <a:solidFill>
                            <a:srgbClr val="000000"/>
                          </a:solidFill>
                          <a:effectLst/>
                          <a:latin typeface="Calibri" panose="020F0502020204030204" pitchFamily="34" charset="0"/>
                        </a:rPr>
                        <a:t>Vintage</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Number of Days, Customer has been associated with the company</a:t>
                      </a:r>
                    </a:p>
                  </a:txBody>
                  <a:tcPr marL="76200" marR="76200" marT="76200" marB="76200" anchor="b"/>
                </a:tc>
                <a:extLst>
                  <a:ext uri="{0D108BD9-81ED-4DB2-BD59-A6C34878D82A}">
                    <a16:rowId xmlns:a16="http://schemas.microsoft.com/office/drawing/2014/main" val="2796068558"/>
                  </a:ext>
                </a:extLst>
              </a:tr>
              <a:tr h="402006">
                <a:tc>
                  <a:txBody>
                    <a:bodyPr/>
                    <a:lstStyle/>
                    <a:p>
                      <a:pPr fontAlgn="b"/>
                      <a:r>
                        <a:rPr lang="en-IN" b="0" i="0" u="none" strike="noStrike" dirty="0">
                          <a:solidFill>
                            <a:srgbClr val="000000"/>
                          </a:solidFill>
                          <a:effectLst/>
                          <a:latin typeface="Calibri" panose="020F0502020204030204" pitchFamily="34" charset="0"/>
                        </a:rPr>
                        <a:t>Response</a:t>
                      </a:r>
                    </a:p>
                  </a:txBody>
                  <a:tcPr marL="76200" marR="76200" marT="76200" marB="76200" anchor="b"/>
                </a:tc>
                <a:tc>
                  <a:txBody>
                    <a:bodyPr/>
                    <a:lstStyle/>
                    <a:p>
                      <a:pPr fontAlgn="b"/>
                      <a:r>
                        <a:rPr lang="en-US" b="0" i="0" u="none" strike="noStrike" dirty="0">
                          <a:solidFill>
                            <a:srgbClr val="000000"/>
                          </a:solidFill>
                          <a:effectLst/>
                          <a:latin typeface="Calibri" panose="020F0502020204030204" pitchFamily="34" charset="0"/>
                        </a:rPr>
                        <a:t>1 :  Customer is interested, 0 : Customer is not interested</a:t>
                      </a:r>
                    </a:p>
                  </a:txBody>
                  <a:tcPr marL="76200" marR="76200" marT="76200" marB="76200" anchor="b"/>
                </a:tc>
                <a:extLst>
                  <a:ext uri="{0D108BD9-81ED-4DB2-BD59-A6C34878D82A}">
                    <a16:rowId xmlns:a16="http://schemas.microsoft.com/office/drawing/2014/main" val="2926277171"/>
                  </a:ext>
                </a:extLst>
              </a:tr>
            </a:tbl>
          </a:graphicData>
        </a:graphic>
      </p:graphicFrame>
    </p:spTree>
    <p:extLst>
      <p:ext uri="{BB962C8B-B14F-4D97-AF65-F5344CB8AC3E}">
        <p14:creationId xmlns:p14="http://schemas.microsoft.com/office/powerpoint/2010/main" val="261166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308A-36B5-60FE-1F02-56935220DAE4}"/>
              </a:ext>
            </a:extLst>
          </p:cNvPr>
          <p:cNvSpPr>
            <a:spLocks noGrp="1"/>
          </p:cNvSpPr>
          <p:nvPr>
            <p:ph type="title"/>
          </p:nvPr>
        </p:nvSpPr>
        <p:spPr>
          <a:xfrm>
            <a:off x="3399420" y="781738"/>
            <a:ext cx="8610600" cy="840140"/>
          </a:xfrm>
        </p:spPr>
        <p:txBody>
          <a:bodyPr>
            <a:normAutofit fontScale="90000"/>
          </a:bodyPr>
          <a:lstStyle/>
          <a:p>
            <a:r>
              <a:rPr lang="en-IN" sz="4000" b="1" dirty="0"/>
              <a:t>Data understanding and initial observations</a:t>
            </a:r>
            <a:endParaRPr lang="en-IN" dirty="0"/>
          </a:p>
        </p:txBody>
      </p:sp>
      <p:sp>
        <p:nvSpPr>
          <p:cNvPr id="3" name="Content Placeholder 2">
            <a:extLst>
              <a:ext uri="{FF2B5EF4-FFF2-40B4-BE49-F238E27FC236}">
                <a16:creationId xmlns:a16="http://schemas.microsoft.com/office/drawing/2014/main" id="{00440389-358F-5B8F-035D-5705FCF0AE3B}"/>
              </a:ext>
            </a:extLst>
          </p:cNvPr>
          <p:cNvSpPr>
            <a:spLocks noGrp="1"/>
          </p:cNvSpPr>
          <p:nvPr>
            <p:ph idx="1"/>
          </p:nvPr>
        </p:nvSpPr>
        <p:spPr>
          <a:xfrm>
            <a:off x="851139" y="1705730"/>
            <a:ext cx="10820400" cy="5022874"/>
          </a:xfrm>
        </p:spPr>
        <p:txBody>
          <a:bodyPr>
            <a:normAutofit lnSpcReduction="10000"/>
          </a:bodyPr>
          <a:lstStyle/>
          <a:p>
            <a:pPr marL="0" indent="0">
              <a:buNone/>
            </a:pPr>
            <a:r>
              <a:rPr lang="en-IN" b="1" i="0" dirty="0">
                <a:solidFill>
                  <a:srgbClr val="0D0D0D"/>
                </a:solidFill>
                <a:effectLst/>
                <a:latin typeface="ui-sans-serif"/>
              </a:rPr>
              <a:t>1) Unique Identifier Column</a:t>
            </a:r>
            <a:r>
              <a:rPr lang="en-IN" b="0" i="0" dirty="0">
                <a:solidFill>
                  <a:srgbClr val="0D0D0D"/>
                </a:solidFill>
                <a:effectLst/>
                <a:latin typeface="ui-sans-serif"/>
              </a:rPr>
              <a:t>:</a:t>
            </a:r>
          </a:p>
          <a:p>
            <a:pPr marL="0" indent="0">
              <a:buNone/>
            </a:pPr>
            <a:r>
              <a:rPr lang="en-IN" dirty="0">
                <a:solidFill>
                  <a:srgbClr val="0D0D0D"/>
                </a:solidFill>
                <a:latin typeface="ui-sans-serif"/>
                <a:ea typeface="Calibri" panose="020F0502020204030204" pitchFamily="34" charset="0"/>
                <a:cs typeface="Calibri" panose="020F0502020204030204" pitchFamily="34" charset="0"/>
              </a:rPr>
              <a:t>	The id </a:t>
            </a:r>
            <a:r>
              <a:rPr lang="en-US" b="0" i="0" dirty="0">
                <a:solidFill>
                  <a:srgbClr val="0D0D0D"/>
                </a:solidFill>
                <a:effectLst/>
                <a:latin typeface="ui-sans-serif"/>
              </a:rPr>
              <a:t>column contains unique values for each record, so it does not contribute to the prediction and can be dropped during preprocessing.</a:t>
            </a:r>
            <a:endParaRPr lang="en-IN" dirty="0">
              <a:solidFill>
                <a:srgbClr val="0D0D0D"/>
              </a:solidFill>
              <a:latin typeface="ui-sans-serif"/>
            </a:endParaRPr>
          </a:p>
          <a:p>
            <a:pPr marL="0" indent="0">
              <a:buNone/>
            </a:pPr>
            <a:r>
              <a:rPr lang="en-IN" b="1" dirty="0">
                <a:solidFill>
                  <a:srgbClr val="0D0D0D"/>
                </a:solidFill>
                <a:latin typeface="ui-sans-serif"/>
              </a:rPr>
              <a:t>2) </a:t>
            </a:r>
            <a:r>
              <a:rPr lang="en-IN" b="1" i="0" dirty="0">
                <a:solidFill>
                  <a:srgbClr val="0D0D0D"/>
                </a:solidFill>
                <a:effectLst/>
                <a:latin typeface="ui-sans-serif"/>
              </a:rPr>
              <a:t>Null Values</a:t>
            </a:r>
            <a:r>
              <a:rPr lang="en-IN" b="0" i="0" dirty="0">
                <a:solidFill>
                  <a:srgbClr val="0D0D0D"/>
                </a:solidFill>
                <a:effectLst/>
                <a:latin typeface="ui-sans-serif"/>
              </a:rPr>
              <a:t>:</a:t>
            </a:r>
          </a:p>
          <a:p>
            <a:pPr marL="0" indent="0">
              <a:buNone/>
            </a:pPr>
            <a:r>
              <a:rPr lang="en-IN" dirty="0">
                <a:solidFill>
                  <a:srgbClr val="0D0D0D"/>
                </a:solidFill>
                <a:latin typeface="ui-sans-serif"/>
                <a:ea typeface="Calibri" panose="020F0502020204030204" pitchFamily="34" charset="0"/>
                <a:cs typeface="Calibri" panose="020F0502020204030204" pitchFamily="34" charset="0"/>
              </a:rPr>
              <a:t>	</a:t>
            </a:r>
            <a:r>
              <a:rPr lang="en-US" b="0" i="0" dirty="0">
                <a:solidFill>
                  <a:srgbClr val="0D0D0D"/>
                </a:solidFill>
                <a:effectLst/>
                <a:latin typeface="ui-sans-serif"/>
              </a:rPr>
              <a:t>There are no missing values in any column of the dataset, ensuring no need for imputation.</a:t>
            </a:r>
            <a:endParaRPr lang="en-IN" b="0" i="0" dirty="0">
              <a:solidFill>
                <a:srgbClr val="0D0D0D"/>
              </a:solidFill>
              <a:effectLst/>
              <a:latin typeface="ui-sans-serif"/>
              <a:ea typeface="Calibri" panose="020F0502020204030204" pitchFamily="34" charset="0"/>
              <a:cs typeface="Calibri" panose="020F0502020204030204" pitchFamily="34" charset="0"/>
            </a:endParaRPr>
          </a:p>
          <a:p>
            <a:pPr marL="0" indent="0">
              <a:buNone/>
            </a:pPr>
            <a:r>
              <a:rPr lang="en-IN" b="1" i="0" dirty="0">
                <a:solidFill>
                  <a:srgbClr val="0D0D0D"/>
                </a:solidFill>
                <a:effectLst/>
                <a:latin typeface="ui-sans-serif"/>
              </a:rPr>
              <a:t>3) Duplicate Values</a:t>
            </a:r>
            <a:r>
              <a:rPr lang="en-IN" b="0" i="0" dirty="0">
                <a:solidFill>
                  <a:srgbClr val="0D0D0D"/>
                </a:solidFill>
                <a:effectLst/>
                <a:latin typeface="ui-sans-serif"/>
              </a:rPr>
              <a:t>:</a:t>
            </a:r>
            <a:endParaRPr lang="en-IN" dirty="0">
              <a:solidFill>
                <a:srgbClr val="0D0D0D"/>
              </a:solidFill>
              <a:latin typeface="ui-sans-serif"/>
              <a:ea typeface="Calibri" panose="020F0502020204030204" pitchFamily="34" charset="0"/>
              <a:cs typeface="Calibri" panose="020F0502020204030204" pitchFamily="34" charset="0"/>
            </a:endParaRPr>
          </a:p>
          <a:p>
            <a:pPr marL="0" indent="0">
              <a:buNone/>
            </a:pPr>
            <a:r>
              <a:rPr lang="en-IN" dirty="0">
                <a:solidFill>
                  <a:srgbClr val="0D0D0D"/>
                </a:solidFill>
                <a:latin typeface="ui-sans-serif"/>
                <a:ea typeface="Calibri" panose="020F0502020204030204" pitchFamily="34" charset="0"/>
                <a:cs typeface="Calibri" panose="020F0502020204030204" pitchFamily="34" charset="0"/>
              </a:rPr>
              <a:t>	</a:t>
            </a:r>
            <a:r>
              <a:rPr lang="en-US" b="0" i="0" dirty="0">
                <a:solidFill>
                  <a:srgbClr val="0D0D0D"/>
                </a:solidFill>
                <a:effectLst/>
                <a:latin typeface="ui-sans-serif"/>
              </a:rPr>
              <a:t>The dataset does not contain any duplicate rows, indicating clean data.</a:t>
            </a:r>
            <a:endParaRPr lang="en-IN" b="0" i="0" dirty="0">
              <a:solidFill>
                <a:srgbClr val="0D0D0D"/>
              </a:solidFill>
              <a:effectLst/>
              <a:latin typeface="ui-sans-serif"/>
              <a:ea typeface="Calibri" panose="020F0502020204030204" pitchFamily="34" charset="0"/>
              <a:cs typeface="Calibri" panose="020F0502020204030204" pitchFamily="34" charset="0"/>
            </a:endParaRPr>
          </a:p>
          <a:p>
            <a:pPr marL="0" indent="0">
              <a:buNone/>
            </a:pPr>
            <a:r>
              <a:rPr lang="en-IN" b="1" i="0" dirty="0">
                <a:solidFill>
                  <a:srgbClr val="0D0D0D"/>
                </a:solidFill>
                <a:effectLst/>
                <a:latin typeface="ui-sans-serif"/>
              </a:rPr>
              <a:t>4) Categorical and Numerical Features</a:t>
            </a:r>
            <a:r>
              <a:rPr lang="en-IN" b="0" i="0" dirty="0">
                <a:solidFill>
                  <a:srgbClr val="0D0D0D"/>
                </a:solidFill>
                <a:effectLst/>
                <a:latin typeface="ui-sans-serif"/>
              </a:rPr>
              <a:t>:</a:t>
            </a:r>
            <a:endParaRPr lang="en-IN" dirty="0">
              <a:solidFill>
                <a:srgbClr val="0D0D0D"/>
              </a:solidFill>
              <a:latin typeface="ui-sans-serif"/>
              <a:ea typeface="Calibri" panose="020F0502020204030204" pitchFamily="34" charset="0"/>
              <a:cs typeface="Calibri" panose="020F0502020204030204" pitchFamily="34" charset="0"/>
            </a:endParaRPr>
          </a:p>
          <a:p>
            <a:r>
              <a:rPr lang="en-IN" b="1" i="0" dirty="0">
                <a:solidFill>
                  <a:srgbClr val="0D0D0D"/>
                </a:solidFill>
                <a:effectLst/>
                <a:latin typeface="ui-sans-serif"/>
              </a:rPr>
              <a:t>Categorical Columns</a:t>
            </a:r>
            <a:r>
              <a:rPr lang="en-IN" b="0" i="0" dirty="0">
                <a:solidFill>
                  <a:srgbClr val="0D0D0D"/>
                </a:solidFill>
                <a:effectLst/>
                <a:latin typeface="ui-sans-serif"/>
              </a:rPr>
              <a:t>: </a:t>
            </a:r>
            <a:r>
              <a:rPr lang="en-US" b="0" i="0" dirty="0">
                <a:solidFill>
                  <a:srgbClr val="0D0D0D"/>
                </a:solidFill>
                <a:effectLst/>
                <a:latin typeface="ui-sans-serif"/>
              </a:rPr>
              <a:t> These can be encoded using one-hot encoding to transform them into numerical format.</a:t>
            </a:r>
          </a:p>
          <a:p>
            <a:r>
              <a:rPr lang="en-IN" b="1" i="0" dirty="0">
                <a:solidFill>
                  <a:srgbClr val="0D0D0D"/>
                </a:solidFill>
                <a:effectLst/>
                <a:latin typeface="ui-sans-serif"/>
              </a:rPr>
              <a:t>Numerical Columns</a:t>
            </a:r>
            <a:r>
              <a:rPr lang="en-IN" b="0" i="0" dirty="0">
                <a:solidFill>
                  <a:srgbClr val="0D0D0D"/>
                </a:solidFill>
                <a:effectLst/>
                <a:latin typeface="ui-sans-serif"/>
              </a:rPr>
              <a:t>: </a:t>
            </a:r>
            <a:r>
              <a:rPr lang="en-US" b="0" i="0" dirty="0">
                <a:solidFill>
                  <a:srgbClr val="0D0D0D"/>
                </a:solidFill>
                <a:effectLst/>
                <a:latin typeface="ui-sans-serif"/>
              </a:rPr>
              <a:t> These features will be standardized using </a:t>
            </a:r>
            <a:r>
              <a:rPr lang="en-US" b="1" i="0" dirty="0" err="1">
                <a:solidFill>
                  <a:srgbClr val="0D0D0D"/>
                </a:solidFill>
                <a:effectLst/>
                <a:latin typeface="ui-sans-serif"/>
              </a:rPr>
              <a:t>StandardScaler</a:t>
            </a:r>
            <a:r>
              <a:rPr lang="en-US" b="0" i="0" dirty="0">
                <a:solidFill>
                  <a:srgbClr val="0D0D0D"/>
                </a:solidFill>
                <a:effectLst/>
                <a:latin typeface="ui-sans-serif"/>
              </a:rPr>
              <a:t> to ensure they have a mean of 0 and a standard deviation of 1 for consistent scaling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C2ED8471-4AAC-8BC8-B5CA-6FEEB1D05F0C}"/>
              </a:ext>
            </a:extLst>
          </p:cNvPr>
          <p:cNvSpPr>
            <a:spLocks noChangeArrowheads="1"/>
          </p:cNvSpPr>
          <p:nvPr/>
        </p:nvSpPr>
        <p:spPr bwMode="auto">
          <a:xfrm>
            <a:off x="851139" y="2101784"/>
            <a:ext cx="65" cy="3971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667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1511-D75E-E6BD-7DF5-941ADB9FA479}"/>
              </a:ext>
            </a:extLst>
          </p:cNvPr>
          <p:cNvSpPr>
            <a:spLocks noGrp="1"/>
          </p:cNvSpPr>
          <p:nvPr>
            <p:ph type="title"/>
          </p:nvPr>
        </p:nvSpPr>
        <p:spPr>
          <a:xfrm>
            <a:off x="3114136" y="764373"/>
            <a:ext cx="8610600" cy="897650"/>
          </a:xfrm>
        </p:spPr>
        <p:txBody>
          <a:bodyPr>
            <a:normAutofit fontScale="90000"/>
          </a:bodyPr>
          <a:lstStyle/>
          <a:p>
            <a:r>
              <a:rPr lang="en-IN" b="1" dirty="0"/>
              <a:t>Exploratory</a:t>
            </a:r>
            <a:r>
              <a:rPr lang="en-IN" dirty="0"/>
              <a:t> </a:t>
            </a:r>
            <a:r>
              <a:rPr lang="en-IN" b="1" dirty="0"/>
              <a:t>Data Analysis (EDA)</a:t>
            </a:r>
            <a:br>
              <a:rPr lang="en-IN" b="1" dirty="0">
                <a:solidFill>
                  <a:srgbClr val="FF0000"/>
                </a:solidFill>
              </a:rPr>
            </a:br>
            <a:r>
              <a:rPr lang="fr-FR" sz="1800" i="1" dirty="0" err="1"/>
              <a:t>Visualize</a:t>
            </a:r>
            <a:r>
              <a:rPr lang="fr-FR" sz="1800" i="1" dirty="0"/>
              <a:t> Distributions, </a:t>
            </a:r>
            <a:r>
              <a:rPr lang="fr-FR" sz="1800" i="1" dirty="0" err="1"/>
              <a:t>Univariate</a:t>
            </a:r>
            <a:r>
              <a:rPr lang="fr-FR" sz="1800" i="1" dirty="0"/>
              <a:t> </a:t>
            </a:r>
            <a:r>
              <a:rPr lang="fr-FR" sz="1800" i="1" dirty="0" err="1"/>
              <a:t>Analysis</a:t>
            </a:r>
            <a:r>
              <a:rPr lang="fr-FR" sz="1800" i="1" dirty="0"/>
              <a:t>, </a:t>
            </a:r>
            <a:r>
              <a:rPr lang="fr-FR" sz="1800" i="1" dirty="0" err="1"/>
              <a:t>Bivariate</a:t>
            </a:r>
            <a:r>
              <a:rPr lang="fr-FR" sz="1800" i="1" dirty="0"/>
              <a:t> </a:t>
            </a:r>
            <a:r>
              <a:rPr lang="fr-FR" sz="1800" i="1" dirty="0" err="1"/>
              <a:t>Analysis</a:t>
            </a:r>
            <a:r>
              <a:rPr lang="fr-FR" sz="1800" i="1" dirty="0"/>
              <a:t>, etc.</a:t>
            </a:r>
            <a:br>
              <a:rPr lang="en-IN" sz="1800" i="1" dirty="0"/>
            </a:br>
            <a:endParaRPr lang="en-IN" sz="1800" dirty="0"/>
          </a:p>
        </p:txBody>
      </p:sp>
      <p:sp>
        <p:nvSpPr>
          <p:cNvPr id="3" name="Content Placeholder 2">
            <a:extLst>
              <a:ext uri="{FF2B5EF4-FFF2-40B4-BE49-F238E27FC236}">
                <a16:creationId xmlns:a16="http://schemas.microsoft.com/office/drawing/2014/main" id="{DBA0ACB4-B62A-64B8-C482-AEE9A784AEE2}"/>
              </a:ext>
            </a:extLst>
          </p:cNvPr>
          <p:cNvSpPr>
            <a:spLocks noGrp="1"/>
          </p:cNvSpPr>
          <p:nvPr>
            <p:ph idx="1"/>
          </p:nvPr>
        </p:nvSpPr>
        <p:spPr>
          <a:xfrm>
            <a:off x="685799" y="1814998"/>
            <a:ext cx="10913853" cy="4815840"/>
          </a:xfrm>
        </p:spPr>
        <p:txBody>
          <a:bodyPr>
            <a:normAutofit/>
          </a:bodyPr>
          <a:lstStyle/>
          <a:p>
            <a:r>
              <a:rPr lang="en-US" sz="2400" b="0" i="0" dirty="0">
                <a:solidFill>
                  <a:srgbClr val="0D0D0D"/>
                </a:solidFill>
                <a:effectLst/>
                <a:latin typeface="ui-sans-serif"/>
              </a:rPr>
              <a:t>I first analyzed the correlation between the target variable and other columns, but there is no significant correlation between them.</a:t>
            </a:r>
            <a:endParaRPr lang="en-IN" sz="2400" dirty="0"/>
          </a:p>
        </p:txBody>
      </p:sp>
      <p:pic>
        <p:nvPicPr>
          <p:cNvPr id="7" name="Picture 6">
            <a:extLst>
              <a:ext uri="{FF2B5EF4-FFF2-40B4-BE49-F238E27FC236}">
                <a16:creationId xmlns:a16="http://schemas.microsoft.com/office/drawing/2014/main" id="{02FDB594-03D1-E4F6-79C2-3EFFB147FEFF}"/>
              </a:ext>
            </a:extLst>
          </p:cNvPr>
          <p:cNvPicPr>
            <a:picLocks noChangeAspect="1"/>
          </p:cNvPicPr>
          <p:nvPr/>
        </p:nvPicPr>
        <p:blipFill>
          <a:blip r:embed="rId2"/>
          <a:stretch>
            <a:fillRect/>
          </a:stretch>
        </p:blipFill>
        <p:spPr>
          <a:xfrm>
            <a:off x="830259" y="2817962"/>
            <a:ext cx="9947009" cy="3548333"/>
          </a:xfrm>
          <a:prstGeom prst="rect">
            <a:avLst/>
          </a:prstGeom>
        </p:spPr>
      </p:pic>
    </p:spTree>
    <p:extLst>
      <p:ext uri="{BB962C8B-B14F-4D97-AF65-F5344CB8AC3E}">
        <p14:creationId xmlns:p14="http://schemas.microsoft.com/office/powerpoint/2010/main" val="52134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29BF-45C0-19D9-B283-C7DAA2D02A91}"/>
              </a:ext>
            </a:extLst>
          </p:cNvPr>
          <p:cNvSpPr>
            <a:spLocks noGrp="1"/>
          </p:cNvSpPr>
          <p:nvPr>
            <p:ph type="title"/>
          </p:nvPr>
        </p:nvSpPr>
        <p:spPr>
          <a:xfrm>
            <a:off x="3482196" y="639315"/>
            <a:ext cx="8610600" cy="546842"/>
          </a:xfrm>
        </p:spPr>
        <p:txBody>
          <a:bodyPr>
            <a:normAutofit/>
          </a:bodyPr>
          <a:lstStyle/>
          <a:p>
            <a:r>
              <a:rPr lang="fr-FR" sz="2000" b="1" i="1" dirty="0" err="1">
                <a:latin typeface="Calibri" panose="020F0502020204030204" pitchFamily="34" charset="0"/>
                <a:ea typeface="Calibri" panose="020F0502020204030204" pitchFamily="34" charset="0"/>
                <a:cs typeface="Calibri" panose="020F0502020204030204" pitchFamily="34" charset="0"/>
              </a:rPr>
              <a:t>Visualize</a:t>
            </a:r>
            <a:r>
              <a:rPr lang="fr-FR" sz="2000" b="1" i="1" dirty="0">
                <a:latin typeface="Calibri" panose="020F0502020204030204" pitchFamily="34" charset="0"/>
                <a:ea typeface="Calibri" panose="020F0502020204030204" pitchFamily="34" charset="0"/>
                <a:cs typeface="Calibri" panose="020F0502020204030204" pitchFamily="34" charset="0"/>
              </a:rPr>
              <a:t> Distributions, </a:t>
            </a:r>
            <a:r>
              <a:rPr lang="fr-FR" sz="2000" b="1" i="1" dirty="0" err="1">
                <a:latin typeface="Calibri" panose="020F0502020204030204" pitchFamily="34" charset="0"/>
                <a:ea typeface="Calibri" panose="020F0502020204030204" pitchFamily="34" charset="0"/>
                <a:cs typeface="Calibri" panose="020F0502020204030204" pitchFamily="34" charset="0"/>
              </a:rPr>
              <a:t>Univariate</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Analysis</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Bivariate</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Analysis</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etc</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266BD10C-8029-6C88-3CF3-1A91B6E3218F}"/>
              </a:ext>
            </a:extLst>
          </p:cNvPr>
          <p:cNvPicPr>
            <a:picLocks noGrp="1" noChangeAspect="1"/>
          </p:cNvPicPr>
          <p:nvPr>
            <p:ph idx="1"/>
          </p:nvPr>
        </p:nvPicPr>
        <p:blipFill>
          <a:blip r:embed="rId2"/>
          <a:stretch>
            <a:fillRect/>
          </a:stretch>
        </p:blipFill>
        <p:spPr>
          <a:xfrm>
            <a:off x="632836" y="1522905"/>
            <a:ext cx="7199950" cy="5102182"/>
          </a:xfrm>
        </p:spPr>
      </p:pic>
      <p:sp>
        <p:nvSpPr>
          <p:cNvPr id="3" name="TextBox 2">
            <a:extLst>
              <a:ext uri="{FF2B5EF4-FFF2-40B4-BE49-F238E27FC236}">
                <a16:creationId xmlns:a16="http://schemas.microsoft.com/office/drawing/2014/main" id="{D280F63B-E634-C38C-71AA-E35AE51F7268}"/>
              </a:ext>
            </a:extLst>
          </p:cNvPr>
          <p:cNvSpPr txBox="1"/>
          <p:nvPr/>
        </p:nvSpPr>
        <p:spPr>
          <a:xfrm>
            <a:off x="8111706" y="1725283"/>
            <a:ext cx="3556958" cy="369332"/>
          </a:xfrm>
          <a:prstGeom prst="rect">
            <a:avLst/>
          </a:prstGeom>
          <a:noFill/>
        </p:spPr>
        <p:txBody>
          <a:bodyPr wrap="square" rtlCol="0">
            <a:spAutoFit/>
          </a:bodyPr>
          <a:lstStyle/>
          <a:p>
            <a:r>
              <a:rPr lang="en-IN" dirty="0"/>
              <a:t>Histogram for age column</a:t>
            </a:r>
          </a:p>
        </p:txBody>
      </p:sp>
    </p:spTree>
    <p:extLst>
      <p:ext uri="{BB962C8B-B14F-4D97-AF65-F5344CB8AC3E}">
        <p14:creationId xmlns:p14="http://schemas.microsoft.com/office/powerpoint/2010/main" val="18605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45C8CB-0F07-8A73-A44B-0E576F0174C0}"/>
              </a:ext>
            </a:extLst>
          </p:cNvPr>
          <p:cNvPicPr>
            <a:picLocks noChangeAspect="1"/>
          </p:cNvPicPr>
          <p:nvPr/>
        </p:nvPicPr>
        <p:blipFill>
          <a:blip r:embed="rId2"/>
          <a:stretch>
            <a:fillRect/>
          </a:stretch>
        </p:blipFill>
        <p:spPr>
          <a:xfrm>
            <a:off x="3462764" y="971908"/>
            <a:ext cx="8056376" cy="5578416"/>
          </a:xfrm>
          <a:prstGeom prst="rect">
            <a:avLst/>
          </a:prstGeom>
        </p:spPr>
      </p:pic>
      <p:sp>
        <p:nvSpPr>
          <p:cNvPr id="2" name="TextBox 1">
            <a:extLst>
              <a:ext uri="{FF2B5EF4-FFF2-40B4-BE49-F238E27FC236}">
                <a16:creationId xmlns:a16="http://schemas.microsoft.com/office/drawing/2014/main" id="{89C21E40-095A-775E-6FF3-393ACFA38FB9}"/>
              </a:ext>
            </a:extLst>
          </p:cNvPr>
          <p:cNvSpPr txBox="1"/>
          <p:nvPr/>
        </p:nvSpPr>
        <p:spPr>
          <a:xfrm>
            <a:off x="6742981" y="414068"/>
            <a:ext cx="3556958" cy="369332"/>
          </a:xfrm>
          <a:prstGeom prst="rect">
            <a:avLst/>
          </a:prstGeom>
          <a:noFill/>
        </p:spPr>
        <p:txBody>
          <a:bodyPr wrap="square" rtlCol="0">
            <a:spAutoFit/>
          </a:bodyPr>
          <a:lstStyle/>
          <a:p>
            <a:r>
              <a:rPr lang="en-IN" dirty="0"/>
              <a:t>Histogram for Gender column</a:t>
            </a:r>
          </a:p>
        </p:txBody>
      </p:sp>
    </p:spTree>
    <p:extLst>
      <p:ext uri="{BB962C8B-B14F-4D97-AF65-F5344CB8AC3E}">
        <p14:creationId xmlns:p14="http://schemas.microsoft.com/office/powerpoint/2010/main" val="19194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29FCE2-4AF9-A9A7-7D58-73DEAF4D98AE}"/>
              </a:ext>
            </a:extLst>
          </p:cNvPr>
          <p:cNvPicPr>
            <a:picLocks noChangeAspect="1"/>
          </p:cNvPicPr>
          <p:nvPr/>
        </p:nvPicPr>
        <p:blipFill>
          <a:blip r:embed="rId2"/>
          <a:stretch>
            <a:fillRect/>
          </a:stretch>
        </p:blipFill>
        <p:spPr>
          <a:xfrm>
            <a:off x="2910938" y="1337256"/>
            <a:ext cx="8550692" cy="5443106"/>
          </a:xfrm>
          <a:prstGeom prst="rect">
            <a:avLst/>
          </a:prstGeom>
        </p:spPr>
      </p:pic>
      <p:sp>
        <p:nvSpPr>
          <p:cNvPr id="2" name="TextBox 1">
            <a:extLst>
              <a:ext uri="{FF2B5EF4-FFF2-40B4-BE49-F238E27FC236}">
                <a16:creationId xmlns:a16="http://schemas.microsoft.com/office/drawing/2014/main" id="{EF8CF56B-C698-DF54-88FC-2D4E94074B51}"/>
              </a:ext>
            </a:extLst>
          </p:cNvPr>
          <p:cNvSpPr txBox="1"/>
          <p:nvPr/>
        </p:nvSpPr>
        <p:spPr>
          <a:xfrm>
            <a:off x="6472687" y="655608"/>
            <a:ext cx="4655388" cy="369332"/>
          </a:xfrm>
          <a:prstGeom prst="rect">
            <a:avLst/>
          </a:prstGeom>
          <a:noFill/>
        </p:spPr>
        <p:txBody>
          <a:bodyPr wrap="square" rtlCol="0">
            <a:spAutoFit/>
          </a:bodyPr>
          <a:lstStyle/>
          <a:p>
            <a:r>
              <a:rPr lang="en-IN" dirty="0"/>
              <a:t>Histogram for </a:t>
            </a:r>
            <a:r>
              <a:rPr lang="en-IN" dirty="0" err="1"/>
              <a:t>Vehicle_age</a:t>
            </a:r>
            <a:r>
              <a:rPr lang="en-IN" dirty="0"/>
              <a:t> column</a:t>
            </a:r>
          </a:p>
        </p:txBody>
      </p:sp>
    </p:spTree>
    <p:extLst>
      <p:ext uri="{BB962C8B-B14F-4D97-AF65-F5344CB8AC3E}">
        <p14:creationId xmlns:p14="http://schemas.microsoft.com/office/powerpoint/2010/main" val="303547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92F19-4987-ACDA-5F3A-96C11B892929}"/>
              </a:ext>
            </a:extLst>
          </p:cNvPr>
          <p:cNvPicPr>
            <a:picLocks noChangeAspect="1"/>
          </p:cNvPicPr>
          <p:nvPr/>
        </p:nvPicPr>
        <p:blipFill>
          <a:blip r:embed="rId2"/>
          <a:stretch>
            <a:fillRect/>
          </a:stretch>
        </p:blipFill>
        <p:spPr>
          <a:xfrm>
            <a:off x="3249439" y="1013135"/>
            <a:ext cx="8482485" cy="5844865"/>
          </a:xfrm>
          <a:prstGeom prst="rect">
            <a:avLst/>
          </a:prstGeom>
        </p:spPr>
      </p:pic>
      <p:sp>
        <p:nvSpPr>
          <p:cNvPr id="2" name="TextBox 1">
            <a:extLst>
              <a:ext uri="{FF2B5EF4-FFF2-40B4-BE49-F238E27FC236}">
                <a16:creationId xmlns:a16="http://schemas.microsoft.com/office/drawing/2014/main" id="{6FBFE6E1-BB5F-F347-C602-43489EAD3134}"/>
              </a:ext>
            </a:extLst>
          </p:cNvPr>
          <p:cNvSpPr txBox="1"/>
          <p:nvPr/>
        </p:nvSpPr>
        <p:spPr>
          <a:xfrm>
            <a:off x="6915509" y="419819"/>
            <a:ext cx="4626634" cy="369332"/>
          </a:xfrm>
          <a:prstGeom prst="rect">
            <a:avLst/>
          </a:prstGeom>
          <a:noFill/>
        </p:spPr>
        <p:txBody>
          <a:bodyPr wrap="square" rtlCol="0">
            <a:spAutoFit/>
          </a:bodyPr>
          <a:lstStyle/>
          <a:p>
            <a:r>
              <a:rPr lang="en-IN" dirty="0"/>
              <a:t>Histogram for </a:t>
            </a:r>
            <a:r>
              <a:rPr lang="en-IN" dirty="0" err="1"/>
              <a:t>Vehicle_Damage</a:t>
            </a:r>
            <a:r>
              <a:rPr lang="en-IN" dirty="0"/>
              <a:t> column</a:t>
            </a:r>
          </a:p>
        </p:txBody>
      </p:sp>
    </p:spTree>
    <p:extLst>
      <p:ext uri="{BB962C8B-B14F-4D97-AF65-F5344CB8AC3E}">
        <p14:creationId xmlns:p14="http://schemas.microsoft.com/office/powerpoint/2010/main" val="12628031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2059</TotalTime>
  <Words>1082</Words>
  <Application>Microsoft Office PowerPoint</Application>
  <PresentationFormat>Widescreen</PresentationFormat>
  <Paragraphs>168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ui-sans-serif</vt:lpstr>
      <vt:lpstr>Vapor Trail</vt:lpstr>
      <vt:lpstr>Cross-sell Prediction</vt:lpstr>
      <vt:lpstr>Problem statement</vt:lpstr>
      <vt:lpstr>DATASET  Overview</vt:lpstr>
      <vt:lpstr>Data understanding and initial observations</vt:lpstr>
      <vt:lpstr>Exploratory Data Analysis (EDA) Visualize Distributions, Univariate Analysis, Bivariate Analysis, etc. </vt:lpstr>
      <vt:lpstr>Visualize Distributions, Univariate Analysis, Bivariate Analysis, etc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&amp; Model Evaluation and Tuning</vt:lpstr>
      <vt:lpstr>PowerPoint Presentation</vt:lpstr>
      <vt:lpstr>PowerPoint Presentation</vt:lpstr>
      <vt:lpstr>PowerPoint Presentation</vt:lpstr>
      <vt:lpstr>PowerPoint Presentation</vt:lpstr>
      <vt:lpstr>Deployment</vt:lpstr>
      <vt:lpstr>Deployed links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Infant Prasanna</dc:creator>
  <cp:lastModifiedBy>Infant Prasanna</cp:lastModifiedBy>
  <cp:revision>2</cp:revision>
  <dcterms:created xsi:type="dcterms:W3CDTF">2024-11-30T01:28:20Z</dcterms:created>
  <dcterms:modified xsi:type="dcterms:W3CDTF">2024-12-01T14:32:37Z</dcterms:modified>
</cp:coreProperties>
</file>