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68" r:id="rId1"/>
  </p:sldMasterIdLst>
  <p:notesMasterIdLst>
    <p:notesMasterId r:id="rId14"/>
  </p:notesMasterIdLst>
  <p:sldIdLst>
    <p:sldId id="256" r:id="rId2"/>
    <p:sldId id="271" r:id="rId3"/>
    <p:sldId id="272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70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8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\Documents\data%20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\Documents\data%2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1.xlsx]Sheet6!PivotTable3</c:name>
    <c:fmtId val="2"/>
  </c:pivotSource>
  <c:chart>
    <c:title>
      <c:tx>
        <c:rich>
          <a:bodyPr/>
          <a:lstStyle/>
          <a:p>
            <a:pPr>
              <a:defRPr sz="1200" u="sng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pPr>
            <a:r>
              <a:rPr lang="en-US" sz="12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DEPARTMENT WISE AVERAGE</a:t>
            </a:r>
            <a:r>
              <a:rPr lang="en-US" sz="1200" u="sng" baseline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SALARY DISTRIBUTION </a:t>
            </a:r>
          </a:p>
        </c:rich>
      </c:tx>
      <c:overlay val="0"/>
    </c:title>
    <c:autoTitleDeleted val="0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Sheet6!$B$3</c:f>
              <c:strCache>
                <c:ptCount val="1"/>
                <c:pt idx="0">
                  <c:v>Total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Sheet6!$A$4:$A$12</c:f>
              <c:strCache>
                <c:ptCount val="8"/>
                <c:pt idx="0">
                  <c:v>Customer Support</c:v>
                </c:pt>
                <c:pt idx="1">
                  <c:v>Finance</c:v>
                </c:pt>
                <c:pt idx="2">
                  <c:v>Grand Total</c:v>
                </c:pt>
                <c:pt idx="3">
                  <c:v>Human Resources</c:v>
                </c:pt>
                <c:pt idx="4">
                  <c:v>Leadership</c:v>
                </c:pt>
                <c:pt idx="5">
                  <c:v>Marketing</c:v>
                </c:pt>
                <c:pt idx="6">
                  <c:v>Operations and production</c:v>
                </c:pt>
                <c:pt idx="7">
                  <c:v>Sales</c:v>
                </c:pt>
              </c:strCache>
            </c:strRef>
          </c:cat>
          <c:val>
            <c:numRef>
              <c:f>Sheet6!$B$4:$B$12</c:f>
              <c:numCache>
                <c:formatCode>General</c:formatCode>
                <c:ptCount val="8"/>
                <c:pt idx="0">
                  <c:v>20880160</c:v>
                </c:pt>
                <c:pt idx="1">
                  <c:v>5861324</c:v>
                </c:pt>
                <c:pt idx="2">
                  <c:v>86057381</c:v>
                </c:pt>
                <c:pt idx="3">
                  <c:v>3264350</c:v>
                </c:pt>
                <c:pt idx="4">
                  <c:v>2544146</c:v>
                </c:pt>
                <c:pt idx="5">
                  <c:v>10014183</c:v>
                </c:pt>
                <c:pt idx="6">
                  <c:v>18946565</c:v>
                </c:pt>
                <c:pt idx="7">
                  <c:v>24546653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02-40E3-99FA-B396AF69400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0.11061063396421798"/>
          <c:y val="0.11538167870931949"/>
          <c:w val="0.79633673540277861"/>
          <c:h val="0.12178556066962799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1.xlsx]Sheet9!PivotTable5</c:name>
    <c:fmtId val="4"/>
  </c:pivotSource>
  <c:chart>
    <c:title>
      <c:tx>
        <c:rich>
          <a:bodyPr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</a:rPr>
              <a:t>DEPARTMENT WISE MALE AND FEMALE COUNT </a:t>
            </a:r>
          </a:p>
        </c:rich>
      </c:tx>
      <c:overlay val="0"/>
    </c:title>
    <c:autoTitleDeleted val="0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1.4034989486650919E-2"/>
          <c:y val="0.21455827830726346"/>
          <c:w val="0.94853837188227985"/>
          <c:h val="0.669415037215087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Sheet9!$B$3:$B$4</c:f>
              <c:strCache>
                <c:ptCount val="1"/>
                <c:pt idx="0">
                  <c:v>F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Sheet9!$A$5:$A$11</c:f>
              <c:strCache>
                <c:ptCount val="6"/>
                <c:pt idx="0">
                  <c:v>Customer Support</c:v>
                </c:pt>
                <c:pt idx="1">
                  <c:v>Finance</c:v>
                </c:pt>
                <c:pt idx="2">
                  <c:v>Leadership</c:v>
                </c:pt>
                <c:pt idx="3">
                  <c:v>Marketing</c:v>
                </c:pt>
                <c:pt idx="4">
                  <c:v>Operations and production</c:v>
                </c:pt>
                <c:pt idx="5">
                  <c:v>Sales</c:v>
                </c:pt>
              </c:strCache>
            </c:strRef>
          </c:cat>
          <c:val>
            <c:numRef>
              <c:f>Sheet9!$B$5:$B$11</c:f>
              <c:numCache>
                <c:formatCode>General</c:formatCode>
                <c:ptCount val="6"/>
                <c:pt idx="0">
                  <c:v>7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  <c:pt idx="4">
                  <c:v>6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F7-48C4-B1C6-C47E20BDF4AB}"/>
            </c:ext>
          </c:extLst>
        </c:ser>
        <c:ser>
          <c:idx val="1"/>
          <c:order val="1"/>
          <c:tx>
            <c:strRef>
              <c:f>Sheet9!$C$3:$C$4</c:f>
              <c:strCache>
                <c:ptCount val="1"/>
                <c:pt idx="0">
                  <c:v>M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Sheet9!$A$5:$A$11</c:f>
              <c:strCache>
                <c:ptCount val="6"/>
                <c:pt idx="0">
                  <c:v>Customer Support</c:v>
                </c:pt>
                <c:pt idx="1">
                  <c:v>Finance</c:v>
                </c:pt>
                <c:pt idx="2">
                  <c:v>Leadership</c:v>
                </c:pt>
                <c:pt idx="3">
                  <c:v>Marketing</c:v>
                </c:pt>
                <c:pt idx="4">
                  <c:v>Operations and production</c:v>
                </c:pt>
                <c:pt idx="5">
                  <c:v>Sales</c:v>
                </c:pt>
              </c:strCache>
            </c:strRef>
          </c:cat>
          <c:val>
            <c:numRef>
              <c:f>Sheet9!$C$5:$C$11</c:f>
              <c:numCache>
                <c:formatCode>General</c:formatCode>
                <c:ptCount val="6"/>
                <c:pt idx="0">
                  <c:v>14</c:v>
                </c:pt>
                <c:pt idx="1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F7-48C4-B1C6-C47E20BDF4A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68081664"/>
        <c:axId val="168091648"/>
      </c:barChart>
      <c:catAx>
        <c:axId val="1680816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100" b="1"/>
            </a:pPr>
            <a:endParaRPr lang="en-US"/>
          </a:p>
        </c:txPr>
        <c:crossAx val="168091648"/>
        <c:crosses val="autoZero"/>
        <c:auto val="1"/>
        <c:lblAlgn val="ctr"/>
        <c:lblOffset val="100"/>
        <c:noMultiLvlLbl val="0"/>
      </c:catAx>
      <c:valAx>
        <c:axId val="1680916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6808166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44837831406254386"/>
          <c:y val="0.19910971751728773"/>
          <c:w val="0.20850560883858069"/>
          <c:h val="4.5924537960989151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54671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20569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46168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251446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281412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94936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095511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994768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506923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23698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87623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55307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89085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41517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95138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07033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38605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67296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69802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  <p:sldLayoutId id="2147483885" r:id="rId17"/>
    <p:sldLayoutId id="214748388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744760" y="829593"/>
            <a:ext cx="10729192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71674" y="2935754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 : J.GAYATHRI</a:t>
            </a:r>
          </a:p>
          <a:p>
            <a:r>
              <a:rPr lang="en-US" sz="2400" b="1" dirty="0"/>
              <a:t>REGISTER NO     :312208194</a:t>
            </a:r>
          </a:p>
          <a:p>
            <a:r>
              <a:rPr lang="en-US" sz="2400" b="1" dirty="0"/>
              <a:t>DEPARTMENT     : COMMERCE</a:t>
            </a:r>
          </a:p>
          <a:p>
            <a:r>
              <a:rPr lang="en-US" sz="2400" b="1" dirty="0"/>
              <a:t>COLLEGE           : SIR THEAGARAYA COLLEGE </a:t>
            </a:r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466162"/>
              </p:ext>
            </p:extLst>
          </p:nvPr>
        </p:nvGraphicFramePr>
        <p:xfrm>
          <a:off x="595274" y="2276872"/>
          <a:ext cx="4572032" cy="4320480"/>
        </p:xfrm>
        <a:graphic>
          <a:graphicData uri="http://schemas.openxmlformats.org/drawingml/2006/table">
            <a:tbl>
              <a:tblPr/>
              <a:tblGrid>
                <a:gridCol w="2210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1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Row Labels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Average of Sum of FTE Salary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Customer Support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20880160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Finance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5861324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86057381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Human Resources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3264350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Leadership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2544146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Marketing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10014183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Operations and production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18946565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Sales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24546653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21514345.25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658835074"/>
              </p:ext>
            </p:extLst>
          </p:nvPr>
        </p:nvGraphicFramePr>
        <p:xfrm>
          <a:off x="6456040" y="2276872"/>
          <a:ext cx="5140686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719204"/>
              </p:ext>
            </p:extLst>
          </p:nvPr>
        </p:nvGraphicFramePr>
        <p:xfrm>
          <a:off x="623392" y="2492896"/>
          <a:ext cx="4824536" cy="410445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892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3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9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9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0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Count of Gender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Column Labels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Row Labels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Customer Support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Finance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Leadership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Marketing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Operations and production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Sales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68696049"/>
              </p:ext>
            </p:extLst>
          </p:nvPr>
        </p:nvGraphicFramePr>
        <p:xfrm>
          <a:off x="5810248" y="1214422"/>
          <a:ext cx="6381752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64F9A2-BD47-288B-AEF5-E2833264B496}"/>
              </a:ext>
            </a:extLst>
          </p:cNvPr>
          <p:cNvSpPr txBox="1"/>
          <p:nvPr/>
        </p:nvSpPr>
        <p:spPr>
          <a:xfrm>
            <a:off x="623392" y="2348880"/>
            <a:ext cx="108732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1. </a:t>
            </a:r>
            <a:r>
              <a:rPr lang="en-US" b="1" dirty="0" err="1"/>
              <a:t>Analyzethe</a:t>
            </a:r>
            <a:r>
              <a:rPr lang="en-US" b="1" dirty="0"/>
              <a:t> Salary Distribution</a:t>
            </a:r>
            <a:r>
              <a:rPr lang="en-US" dirty="0"/>
              <a:t>:   - Identify the average, median, and range of salaries within each department.   - Compare these statistics across departments to see if there are significant differences.</a:t>
            </a:r>
          </a:p>
          <a:p>
            <a:endParaRPr lang="en-US" dirty="0"/>
          </a:p>
          <a:p>
            <a:r>
              <a:rPr lang="en-US" b="1" dirty="0"/>
              <a:t>2.Count Male and Female Employees</a:t>
            </a:r>
            <a:r>
              <a:rPr lang="en-US" dirty="0"/>
              <a:t>:   - Calculate the total number of male and female employees in each department.   - Determine the gender ratio within each department.</a:t>
            </a:r>
          </a:p>
          <a:p>
            <a:endParaRPr lang="en-US" dirty="0"/>
          </a:p>
          <a:p>
            <a:r>
              <a:rPr lang="en-US" b="1" dirty="0"/>
              <a:t>3. Draw Conclusions</a:t>
            </a:r>
            <a:r>
              <a:rPr lang="en-US" dirty="0"/>
              <a:t>:   - Salary Distribution : Summarize whether salaries are evenly distributed or if there are discrepancies between departments. For example, you might find that some departments have higher average salaries than others.   - *Gender Distribution*: Highlight any departments with significant gender imbalances or notable patterns, such as a higher proportion of males in technical roles and females in administrative roles.</a:t>
            </a:r>
          </a:p>
          <a:p>
            <a:endParaRPr lang="en-US" dirty="0"/>
          </a:p>
          <a:p>
            <a:r>
              <a:rPr lang="en-US" b="1" dirty="0"/>
              <a:t>4.Identify Trends</a:t>
            </a:r>
            <a:r>
              <a:rPr lang="en-US" dirty="0"/>
              <a:t>:   - Look for patterns or trends, such as whether higher-paying departments tend to have a particular gender balance or if there are departments where one gender is disproportionately represented.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0076-9894-F14F-2A48-345506B1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80728"/>
            <a:ext cx="9045502" cy="864096"/>
          </a:xfrm>
        </p:spPr>
        <p:txBody>
          <a:bodyPr/>
          <a:lstStyle/>
          <a:p>
            <a:r>
              <a:rPr lang="en-US" sz="5400" b="1" spc="5" dirty="0">
                <a:latin typeface="Algerian" pitchFamily="82" charset="0"/>
              </a:rPr>
              <a:t>PROJECT</a:t>
            </a:r>
            <a:r>
              <a:rPr lang="en-US" sz="5400" b="1" spc="-85" dirty="0">
                <a:latin typeface="Algerian" pitchFamily="82" charset="0"/>
              </a:rPr>
              <a:t> </a:t>
            </a:r>
            <a:r>
              <a:rPr lang="en-US" sz="5400" b="1" spc="25" dirty="0">
                <a:latin typeface="Algerian" pitchFamily="82" charset="0"/>
              </a:rPr>
              <a:t>TITLE</a:t>
            </a:r>
            <a:br>
              <a:rPr lang="en-US" sz="3600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F66707-DB26-8DCA-13DF-2F770F72E8AC}"/>
              </a:ext>
            </a:extLst>
          </p:cNvPr>
          <p:cNvSpPr txBox="1"/>
          <p:nvPr/>
        </p:nvSpPr>
        <p:spPr>
          <a:xfrm>
            <a:off x="2207568" y="2996952"/>
            <a:ext cx="69127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wise salary distribution, </a:t>
            </a:r>
          </a:p>
          <a:p>
            <a:pPr algn="ctr"/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 and Female count </a:t>
            </a:r>
            <a:endParaRPr 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32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11E853-FDC5-FE73-512E-94B39425EA44}"/>
              </a:ext>
            </a:extLst>
          </p:cNvPr>
          <p:cNvSpPr txBox="1"/>
          <p:nvPr/>
        </p:nvSpPr>
        <p:spPr>
          <a:xfrm>
            <a:off x="2855640" y="476672"/>
            <a:ext cx="6719236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4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4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Project Overview</a:t>
            </a:r>
          </a:p>
          <a:p>
            <a:pPr algn="l">
              <a:buFont typeface="+mj-lt"/>
              <a:buAutoNum type="arabicPeriod"/>
            </a:pPr>
            <a:r>
              <a:rPr lang="en-US" sz="4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End Users</a:t>
            </a:r>
          </a:p>
          <a:p>
            <a:pPr algn="l">
              <a:buFont typeface="+mj-lt"/>
              <a:buAutoNum type="arabicPeriod"/>
            </a:pPr>
            <a:r>
              <a:rPr lang="en-US" sz="4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</a:p>
          <a:p>
            <a:pPr algn="l">
              <a:buFont typeface="+mj-lt"/>
              <a:buAutoNum type="arabicPeriod"/>
            </a:pPr>
            <a:r>
              <a:rPr lang="en-US" sz="4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40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 Description</a:t>
            </a:r>
            <a:endParaRPr lang="en-US" sz="40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4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Modelling Approach</a:t>
            </a:r>
          </a:p>
          <a:p>
            <a:pPr algn="l">
              <a:buFont typeface="+mj-lt"/>
              <a:buAutoNum type="arabicPeriod"/>
            </a:pPr>
            <a:r>
              <a:rPr lang="en-US" sz="4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Results and </a:t>
            </a:r>
            <a:r>
              <a:rPr lang="en-US" sz="40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40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4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D5E88-6909-14CF-3AAE-6F6A360998A5}"/>
              </a:ext>
            </a:extLst>
          </p:cNvPr>
          <p:cNvSpPr txBox="1"/>
          <p:nvPr/>
        </p:nvSpPr>
        <p:spPr>
          <a:xfrm>
            <a:off x="983432" y="332656"/>
            <a:ext cx="60983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spc="25" dirty="0">
                <a:solidFill>
                  <a:srgbClr val="C00000"/>
                </a:solidFill>
                <a:latin typeface="Algerian" pitchFamily="82" charset="0"/>
              </a:rPr>
              <a:t>A</a:t>
            </a:r>
            <a:r>
              <a:rPr lang="en-US" sz="4400" spc="-5" dirty="0">
                <a:solidFill>
                  <a:srgbClr val="C00000"/>
                </a:solidFill>
                <a:latin typeface="Algerian" pitchFamily="82" charset="0"/>
              </a:rPr>
              <a:t>G</a:t>
            </a:r>
            <a:r>
              <a:rPr lang="en-US" sz="4400" spc="-35" dirty="0">
                <a:solidFill>
                  <a:srgbClr val="C00000"/>
                </a:solidFill>
                <a:latin typeface="Algerian" pitchFamily="82" charset="0"/>
              </a:rPr>
              <a:t>E</a:t>
            </a:r>
            <a:r>
              <a:rPr lang="en-US" sz="4400" spc="15" dirty="0">
                <a:solidFill>
                  <a:srgbClr val="C00000"/>
                </a:solidFill>
                <a:latin typeface="Algerian" pitchFamily="82" charset="0"/>
              </a:rPr>
              <a:t>N</a:t>
            </a:r>
            <a:r>
              <a:rPr lang="en-US" sz="4400" dirty="0">
                <a:solidFill>
                  <a:srgbClr val="C00000"/>
                </a:solidFill>
                <a:latin typeface="Algerian" pitchFamily="82" charset="0"/>
              </a:rPr>
              <a:t>DA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9310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27448" y="954054"/>
            <a:ext cx="6864026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400" spc="-20" dirty="0">
                <a:latin typeface="Algerian" pitchFamily="82" charset="0"/>
              </a:rPr>
              <a:t>P</a:t>
            </a:r>
            <a:r>
              <a:rPr sz="4400" spc="15" dirty="0">
                <a:latin typeface="Algerian" pitchFamily="82" charset="0"/>
              </a:rPr>
              <a:t>ROB</a:t>
            </a:r>
            <a:r>
              <a:rPr sz="4400" spc="55" dirty="0">
                <a:latin typeface="Algerian" pitchFamily="82" charset="0"/>
              </a:rPr>
              <a:t>L</a:t>
            </a:r>
            <a:r>
              <a:rPr sz="4400" spc="-20" dirty="0">
                <a:latin typeface="Algerian" pitchFamily="82" charset="0"/>
              </a:rPr>
              <a:t>E</a:t>
            </a:r>
            <a:r>
              <a:rPr sz="4400" spc="20" dirty="0">
                <a:latin typeface="Algerian" pitchFamily="82" charset="0"/>
              </a:rPr>
              <a:t>M</a:t>
            </a:r>
            <a:r>
              <a:rPr sz="4400" dirty="0">
                <a:latin typeface="Algerian" pitchFamily="82" charset="0"/>
              </a:rPr>
              <a:t>	</a:t>
            </a:r>
            <a:r>
              <a:rPr sz="4400" spc="10" dirty="0">
                <a:latin typeface="Algerian" pitchFamily="82" charset="0"/>
              </a:rPr>
              <a:t>S</a:t>
            </a:r>
            <a:r>
              <a:rPr sz="4400" spc="-370" dirty="0">
                <a:latin typeface="Algerian" pitchFamily="82" charset="0"/>
              </a:rPr>
              <a:t>T</a:t>
            </a:r>
            <a:r>
              <a:rPr sz="4400" spc="-375" dirty="0">
                <a:latin typeface="Algerian" pitchFamily="82" charset="0"/>
              </a:rPr>
              <a:t>A</a:t>
            </a:r>
            <a:r>
              <a:rPr sz="4400" spc="15" dirty="0">
                <a:latin typeface="Algerian" pitchFamily="82" charset="0"/>
              </a:rPr>
              <a:t>T</a:t>
            </a:r>
            <a:r>
              <a:rPr sz="4400" spc="-10" dirty="0">
                <a:latin typeface="Algerian" pitchFamily="82" charset="0"/>
              </a:rPr>
              <a:t>E</a:t>
            </a:r>
            <a:r>
              <a:rPr sz="4400" spc="-20" dirty="0">
                <a:latin typeface="Algerian" pitchFamily="82" charset="0"/>
              </a:rPr>
              <a:t>ME</a:t>
            </a:r>
            <a:r>
              <a:rPr sz="4400" spc="10" dirty="0">
                <a:latin typeface="Algerian" pitchFamily="82" charset="0"/>
              </a:rPr>
              <a:t>NT</a:t>
            </a:r>
            <a:endParaRPr sz="4400" dirty="0">
              <a:latin typeface="Algerian" pitchFamily="8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AE0531-B7C5-5285-FDA4-8D7C70E3BDD3}"/>
              </a:ext>
            </a:extLst>
          </p:cNvPr>
          <p:cNvSpPr txBox="1"/>
          <p:nvPr/>
        </p:nvSpPr>
        <p:spPr>
          <a:xfrm>
            <a:off x="533400" y="2933699"/>
            <a:ext cx="74580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This study identified average salary of employee in department wise and count of male and female employee. </a:t>
            </a:r>
          </a:p>
          <a:p>
            <a:pPr lvl="2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Its help to identify the employee salary growth.</a:t>
            </a:r>
          </a:p>
          <a:p>
            <a:pPr lvl="2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01261" y="1063416"/>
            <a:ext cx="571626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latin typeface="Algerian" pitchFamily="82" charset="0"/>
              </a:rPr>
              <a:t>PROJECT	</a:t>
            </a:r>
            <a:r>
              <a:rPr sz="4250" b="1" spc="-20" dirty="0">
                <a:latin typeface="Algerian" pitchFamily="82" charset="0"/>
              </a:rPr>
              <a:t>OVERVIEW</a:t>
            </a:r>
            <a:endParaRPr sz="4250" b="1" dirty="0">
              <a:latin typeface="Algerian" pitchFamily="8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EAA941-6BB6-2A57-5CA0-B5AA6CF2A269}"/>
              </a:ext>
            </a:extLst>
          </p:cNvPr>
          <p:cNvSpPr txBox="1"/>
          <p:nvPr/>
        </p:nvSpPr>
        <p:spPr>
          <a:xfrm>
            <a:off x="381000" y="2492896"/>
            <a:ext cx="8277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The purpose of this project is to analyze the employee's working department and its salary. The gender count can be beneficial in boosting the number of employees.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F0229-F6C9-FAC4-4E16-C224FF22531C}"/>
              </a:ext>
            </a:extLst>
          </p:cNvPr>
          <p:cNvSpPr txBox="1"/>
          <p:nvPr/>
        </p:nvSpPr>
        <p:spPr>
          <a:xfrm>
            <a:off x="361358" y="4137958"/>
            <a:ext cx="8277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TABLES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Conditional formatting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Pivot table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Pivot Chart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Average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87488" y="1081457"/>
            <a:ext cx="7141096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25" dirty="0">
                <a:latin typeface="Algerian" pitchFamily="82" charset="0"/>
              </a:rPr>
              <a:t>W</a:t>
            </a:r>
            <a:r>
              <a:rPr sz="4400" spc="-20" dirty="0">
                <a:latin typeface="Algerian" pitchFamily="82" charset="0"/>
              </a:rPr>
              <a:t>H</a:t>
            </a:r>
            <a:r>
              <a:rPr sz="4400" spc="20" dirty="0">
                <a:latin typeface="Algerian" pitchFamily="82" charset="0"/>
              </a:rPr>
              <a:t>O</a:t>
            </a:r>
            <a:r>
              <a:rPr sz="4400" spc="-235" dirty="0">
                <a:latin typeface="Algerian" pitchFamily="82" charset="0"/>
              </a:rPr>
              <a:t> </a:t>
            </a:r>
            <a:r>
              <a:rPr sz="4400" spc="-10" dirty="0">
                <a:latin typeface="Algerian" pitchFamily="82" charset="0"/>
              </a:rPr>
              <a:t>AR</a:t>
            </a:r>
            <a:r>
              <a:rPr sz="4400" spc="15" dirty="0">
                <a:latin typeface="Algerian" pitchFamily="82" charset="0"/>
              </a:rPr>
              <a:t>E</a:t>
            </a:r>
            <a:r>
              <a:rPr sz="4400" spc="-35" dirty="0">
                <a:latin typeface="Algerian" pitchFamily="82" charset="0"/>
              </a:rPr>
              <a:t> </a:t>
            </a:r>
            <a:r>
              <a:rPr sz="4400" spc="-10" dirty="0">
                <a:latin typeface="Algerian" pitchFamily="82" charset="0"/>
              </a:rPr>
              <a:t>T</a:t>
            </a:r>
            <a:r>
              <a:rPr sz="4400" spc="-15" dirty="0">
                <a:latin typeface="Algerian" pitchFamily="82" charset="0"/>
              </a:rPr>
              <a:t>H</a:t>
            </a:r>
            <a:r>
              <a:rPr sz="4400" spc="15" dirty="0">
                <a:latin typeface="Algerian" pitchFamily="82" charset="0"/>
              </a:rPr>
              <a:t>E</a:t>
            </a:r>
            <a:r>
              <a:rPr sz="4400" spc="-35" dirty="0">
                <a:latin typeface="Algerian" pitchFamily="82" charset="0"/>
              </a:rPr>
              <a:t> </a:t>
            </a:r>
            <a:r>
              <a:rPr sz="4400" spc="-20" dirty="0">
                <a:latin typeface="Algerian" pitchFamily="82" charset="0"/>
              </a:rPr>
              <a:t>E</a:t>
            </a:r>
            <a:r>
              <a:rPr sz="4400" spc="30" dirty="0">
                <a:latin typeface="Algerian" pitchFamily="82" charset="0"/>
              </a:rPr>
              <a:t>N</a:t>
            </a:r>
            <a:r>
              <a:rPr sz="4400" spc="15" dirty="0">
                <a:latin typeface="Algerian" pitchFamily="82" charset="0"/>
              </a:rPr>
              <a:t>D</a:t>
            </a:r>
            <a:r>
              <a:rPr sz="4400" spc="-45" dirty="0">
                <a:latin typeface="Algerian" pitchFamily="82" charset="0"/>
              </a:rPr>
              <a:t> </a:t>
            </a:r>
            <a:r>
              <a:rPr sz="4400" dirty="0">
                <a:latin typeface="Algerian" pitchFamily="82" charset="0"/>
              </a:rPr>
              <a:t>U</a:t>
            </a:r>
            <a:r>
              <a:rPr sz="4400" spc="10" dirty="0">
                <a:latin typeface="Algerian" pitchFamily="82" charset="0"/>
              </a:rPr>
              <a:t>S</a:t>
            </a:r>
            <a:r>
              <a:rPr sz="4400" spc="-25" dirty="0">
                <a:latin typeface="Algerian" pitchFamily="82" charset="0"/>
              </a:rPr>
              <a:t>E</a:t>
            </a:r>
            <a:r>
              <a:rPr sz="4400" spc="-10" dirty="0">
                <a:latin typeface="Algerian" pitchFamily="82" charset="0"/>
              </a:rPr>
              <a:t>R</a:t>
            </a:r>
            <a:r>
              <a:rPr sz="4400" spc="5" dirty="0">
                <a:latin typeface="Algerian" pitchFamily="82" charset="0"/>
              </a:rPr>
              <a:t>S?</a:t>
            </a:r>
            <a:endParaRPr sz="4400" dirty="0">
              <a:latin typeface="Algerian" pitchFamily="82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8B92B6-BD98-7999-E75C-B454CAEF6598}"/>
              </a:ext>
            </a:extLst>
          </p:cNvPr>
          <p:cNvSpPr txBox="1"/>
          <p:nvPr/>
        </p:nvSpPr>
        <p:spPr>
          <a:xfrm>
            <a:off x="551384" y="3300472"/>
            <a:ext cx="8712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Human Resources (HR) Department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Employee Requirement team 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Operational Managers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IT and Data Management Teams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1C50A3-DC05-7596-94E8-05AF9BCCF552}"/>
              </a:ext>
            </a:extLst>
          </p:cNvPr>
          <p:cNvSpPr txBox="1"/>
          <p:nvPr/>
        </p:nvSpPr>
        <p:spPr>
          <a:xfrm>
            <a:off x="2971800" y="1733549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714750" y="2618477"/>
            <a:ext cx="6096000" cy="33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Comprehensive Data Management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• Advanced Analytical Tools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• Formulas and Functions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• Pivot Tables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• Visual Representation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• Used to analyse different situation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476672"/>
            <a:ext cx="10681335" cy="1080119"/>
          </a:xfrm>
        </p:spPr>
        <p:txBody>
          <a:bodyPr/>
          <a:lstStyle/>
          <a:p>
            <a:r>
              <a:rPr lang="en-IN" sz="4800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721AE-6499-198E-8F76-0EE48DE5C9ED}"/>
              </a:ext>
            </a:extLst>
          </p:cNvPr>
          <p:cNvSpPr txBox="1"/>
          <p:nvPr/>
        </p:nvSpPr>
        <p:spPr>
          <a:xfrm>
            <a:off x="263352" y="1772816"/>
            <a:ext cx="1130525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Data Overview</a:t>
            </a:r>
            <a:r>
              <a:rPr lang="en-US" b="1" dirty="0"/>
              <a:t>:</a:t>
            </a:r>
          </a:p>
          <a:p>
            <a:r>
              <a:rPr lang="en-US" b="1" dirty="0"/>
              <a:t>The dataset contains information about employees within an organization, including their salaries and ages. This data is used to calculate and analyze average salary and average age metrics.</a:t>
            </a:r>
          </a:p>
          <a:p>
            <a:r>
              <a:rPr lang="en-IN" sz="2800" b="1" dirty="0"/>
              <a:t>Data Fields</a:t>
            </a:r>
            <a:r>
              <a:rPr lang="en-IN" b="1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ID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Name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Surname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Age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Tenure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Gender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Region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Department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Manager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Hours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Salary Band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Salary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Performance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B75943-ED22-8B97-34A9-27C50C2E9326}"/>
              </a:ext>
            </a:extLst>
          </p:cNvPr>
          <p:cNvSpPr txBox="1"/>
          <p:nvPr/>
        </p:nvSpPr>
        <p:spPr>
          <a:xfrm>
            <a:off x="577900" y="3429000"/>
            <a:ext cx="8956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LcPeriod"/>
            </a:pPr>
            <a:r>
              <a:rPr lang="en-US" sz="2400" b="1" dirty="0"/>
              <a:t>Data cleaning.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b="1" dirty="0"/>
              <a:t>Creating table.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b="1" dirty="0"/>
              <a:t>Creating pivot chart.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b="1" dirty="0"/>
              <a:t>Using  average formula </a:t>
            </a:r>
          </a:p>
          <a:p>
            <a:pPr marL="514350" indent="-514350">
              <a:buFont typeface="+mj-lt"/>
              <a:buAutoNum type="romanLcPeriod"/>
            </a:pPr>
            <a:endParaRPr lang="en-IN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D85599-F1D4-6239-D641-60CDBD089EAC}"/>
              </a:ext>
            </a:extLst>
          </p:cNvPr>
          <p:cNvSpPr txBox="1"/>
          <p:nvPr/>
        </p:nvSpPr>
        <p:spPr>
          <a:xfrm>
            <a:off x="839416" y="2276872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800" b="1" spc="15" dirty="0">
                <a:solidFill>
                  <a:schemeClr val="tx2"/>
                </a:solidFill>
                <a:latin typeface="Trebuchet MS"/>
                <a:cs typeface="Trebuchet MS"/>
              </a:rPr>
              <a:t>M</a:t>
            </a:r>
            <a:r>
              <a:rPr lang="en-US" sz="4800" b="1" dirty="0">
                <a:solidFill>
                  <a:schemeClr val="tx2"/>
                </a:solidFill>
                <a:latin typeface="Trebuchet MS"/>
                <a:cs typeface="Trebuchet MS"/>
              </a:rPr>
              <a:t>O</a:t>
            </a:r>
            <a:r>
              <a:rPr lang="en-US" sz="4800" b="1" spc="-15" dirty="0">
                <a:solidFill>
                  <a:schemeClr val="tx2"/>
                </a:solidFill>
                <a:latin typeface="Trebuchet MS"/>
                <a:cs typeface="Trebuchet MS"/>
              </a:rPr>
              <a:t>D</a:t>
            </a:r>
            <a:r>
              <a:rPr lang="en-US" sz="4800" b="1" spc="-35" dirty="0">
                <a:solidFill>
                  <a:schemeClr val="tx2"/>
                </a:solidFill>
                <a:latin typeface="Trebuchet MS"/>
                <a:cs typeface="Trebuchet MS"/>
              </a:rPr>
              <a:t>E</a:t>
            </a:r>
            <a:r>
              <a:rPr lang="en-US" sz="4800" b="1" spc="-30" dirty="0">
                <a:solidFill>
                  <a:schemeClr val="tx2"/>
                </a:solidFill>
                <a:latin typeface="Trebuchet MS"/>
                <a:cs typeface="Trebuchet MS"/>
              </a:rPr>
              <a:t>LL</a:t>
            </a:r>
            <a:r>
              <a:rPr lang="en-US" sz="4800" b="1" spc="-5" dirty="0">
                <a:solidFill>
                  <a:schemeClr val="tx2"/>
                </a:solidFill>
                <a:latin typeface="Trebuchet MS"/>
                <a:cs typeface="Trebuchet MS"/>
              </a:rPr>
              <a:t>I</a:t>
            </a:r>
            <a:r>
              <a:rPr lang="en-US" sz="4800" b="1" spc="30" dirty="0">
                <a:solidFill>
                  <a:schemeClr val="tx2"/>
                </a:solidFill>
                <a:latin typeface="Trebuchet MS"/>
                <a:cs typeface="Trebuchet MS"/>
              </a:rPr>
              <a:t>N</a:t>
            </a:r>
            <a:r>
              <a:rPr lang="en-US" sz="4800" b="1" spc="5" dirty="0">
                <a:solidFill>
                  <a:schemeClr val="tx2"/>
                </a:solidFill>
                <a:latin typeface="Trebuchet MS"/>
                <a:cs typeface="Trebuchet MS"/>
              </a:rPr>
              <a:t>G</a:t>
            </a:r>
            <a:endParaRPr lang="en-US" sz="4800" b="1" dirty="0">
              <a:solidFill>
                <a:schemeClr val="tx2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431</TotalTime>
  <Words>529</Words>
  <Application>Microsoft Office PowerPoint</Application>
  <PresentationFormat>Widescreen</PresentationFormat>
  <Paragraphs>134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Algerian</vt:lpstr>
      <vt:lpstr>Arial</vt:lpstr>
      <vt:lpstr>Calibri</vt:lpstr>
      <vt:lpstr>Century Gothic</vt:lpstr>
      <vt:lpstr>Roboto</vt:lpstr>
      <vt:lpstr>Times New Roman</vt:lpstr>
      <vt:lpstr>Trebuchet MS</vt:lpstr>
      <vt:lpstr>Wingdings</vt:lpstr>
      <vt:lpstr>Wingdings 3</vt:lpstr>
      <vt:lpstr>Ion Boardroom</vt:lpstr>
      <vt:lpstr>Employee Data Analysis using Excel  </vt:lpstr>
      <vt:lpstr>PROJECT TITLE </vt:lpstr>
      <vt:lpstr>PowerPoint Presentation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ELCOT</cp:lastModifiedBy>
  <cp:revision>21</cp:revision>
  <dcterms:created xsi:type="dcterms:W3CDTF">2024-03-29T15:07:22Z</dcterms:created>
  <dcterms:modified xsi:type="dcterms:W3CDTF">2024-08-28T11:40:56Z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