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3"/>
  </p:notesMasterIdLst>
  <p:sldIdLst>
    <p:sldId id="257" r:id="rId2"/>
  </p:sldIdLst>
  <p:sldSz cx="43891200" cy="43891200"/>
  <p:notesSz cx="6715125" cy="9239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9" userDrawn="1">
          <p15:clr>
            <a:srgbClr val="A4A3A4"/>
          </p15:clr>
        </p15:guide>
        <p15:guide id="2" orient="horz" pos="26883" userDrawn="1">
          <p15:clr>
            <a:srgbClr val="A4A3A4"/>
          </p15:clr>
        </p15:guide>
        <p15:guide id="3" orient="horz" pos="2837" userDrawn="1">
          <p15:clr>
            <a:srgbClr val="A4A3A4"/>
          </p15:clr>
        </p15:guide>
        <p15:guide id="4" pos="47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4" autoAdjust="0"/>
    <p:restoredTop sz="94660"/>
  </p:normalViewPr>
  <p:slideViewPr>
    <p:cSldViewPr snapToGrid="0" showGuides="1">
      <p:cViewPr>
        <p:scale>
          <a:sx n="10" d="100"/>
          <a:sy n="10" d="100"/>
        </p:scale>
        <p:origin x="2755" y="1709"/>
      </p:cViewPr>
      <p:guideLst>
        <p:guide orient="horz" pos="6449"/>
        <p:guide orient="horz" pos="26883"/>
        <p:guide orient="horz" pos="2837"/>
        <p:guide pos="4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25600" y="692150"/>
            <a:ext cx="34655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83A36FBD-8583-4C67-B0C6-7674C01CF6A3}" type="slidenum">
              <a:rPr lang="en-US" altLang="en-US"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5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77754" algn="l" rtl="0" eaLnBrk="0" fontAlgn="base" hangingPunct="0">
      <a:spcBef>
        <a:spcPct val="30000"/>
      </a:spcBef>
      <a:spcAft>
        <a:spcPct val="0"/>
      </a:spcAft>
      <a:defRPr sz="125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55507" algn="l" rtl="0" eaLnBrk="0" fontAlgn="base" hangingPunct="0">
      <a:spcBef>
        <a:spcPct val="30000"/>
      </a:spcBef>
      <a:spcAft>
        <a:spcPct val="0"/>
      </a:spcAft>
      <a:defRPr sz="125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33261" algn="l" rtl="0" eaLnBrk="0" fontAlgn="base" hangingPunct="0">
      <a:spcBef>
        <a:spcPct val="30000"/>
      </a:spcBef>
      <a:spcAft>
        <a:spcPct val="0"/>
      </a:spcAft>
      <a:defRPr sz="125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911015" algn="l" rtl="0" eaLnBrk="0" fontAlgn="base" hangingPunct="0">
      <a:spcBef>
        <a:spcPct val="30000"/>
      </a:spcBef>
      <a:spcAft>
        <a:spcPct val="0"/>
      </a:spcAft>
      <a:defRPr sz="125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388768" algn="l" defTabSz="955507" rtl="0" eaLnBrk="1" latinLnBrk="0" hangingPunct="1">
      <a:defRPr sz="1255" kern="1200">
        <a:solidFill>
          <a:schemeClr val="tx1"/>
        </a:solidFill>
        <a:latin typeface="+mn-lt"/>
        <a:ea typeface="+mn-ea"/>
        <a:cs typeface="+mn-cs"/>
      </a:defRPr>
    </a:lvl6pPr>
    <a:lvl7pPr marL="2866522" algn="l" defTabSz="955507" rtl="0" eaLnBrk="1" latinLnBrk="0" hangingPunct="1">
      <a:defRPr sz="1255" kern="1200">
        <a:solidFill>
          <a:schemeClr val="tx1"/>
        </a:solidFill>
        <a:latin typeface="+mn-lt"/>
        <a:ea typeface="+mn-ea"/>
        <a:cs typeface="+mn-cs"/>
      </a:defRPr>
    </a:lvl7pPr>
    <a:lvl8pPr marL="3344278" algn="l" defTabSz="955507" rtl="0" eaLnBrk="1" latinLnBrk="0" hangingPunct="1">
      <a:defRPr sz="1255" kern="1200">
        <a:solidFill>
          <a:schemeClr val="tx1"/>
        </a:solidFill>
        <a:latin typeface="+mn-lt"/>
        <a:ea typeface="+mn-ea"/>
        <a:cs typeface="+mn-cs"/>
      </a:defRPr>
    </a:lvl8pPr>
    <a:lvl9pPr marL="3822032" algn="l" defTabSz="955507" rtl="0" eaLnBrk="1" latinLnBrk="0" hangingPunct="1">
      <a:defRPr sz="12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5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5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9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2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7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0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8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1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megaprint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hlinkClick r:id="rId13"/>
            <a:extLst>
              <a:ext uri="{FF2B5EF4-FFF2-40B4-BE49-F238E27FC236}">
                <a16:creationId xmlns:a16="http://schemas.microsoft.com/office/drawing/2014/main" id="{D1A0BC47-F636-501C-1CB9-63178B9E08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35068255" y="43036241"/>
            <a:ext cx="4960546" cy="22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987EC039-EB65-545C-66D9-4F89A5433FA8}"/>
              </a:ext>
            </a:extLst>
          </p:cNvPr>
          <p:cNvSpPr txBox="1"/>
          <p:nvPr userDrawn="1"/>
        </p:nvSpPr>
        <p:spPr>
          <a:xfrm>
            <a:off x="39135900" y="42875838"/>
            <a:ext cx="4726679" cy="60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3302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82BD07E7-DEAE-0B0E-22E9-A96FD19B8437}"/>
              </a:ext>
            </a:extLst>
          </p:cNvPr>
          <p:cNvSpPr txBox="1"/>
          <p:nvPr userDrawn="1"/>
        </p:nvSpPr>
        <p:spPr>
          <a:xfrm>
            <a:off x="-91399" y="43724416"/>
            <a:ext cx="886781" cy="170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9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508" dirty="0">
                <a:solidFill>
                  <a:srgbClr val="003064"/>
                </a:solidFill>
              </a:rPr>
              <a:t>www.postersession.com</a:t>
            </a:r>
          </a:p>
        </p:txBody>
      </p:sp>
    </p:spTree>
    <p:extLst>
      <p:ext uri="{BB962C8B-B14F-4D97-AF65-F5344CB8AC3E}">
        <p14:creationId xmlns:p14="http://schemas.microsoft.com/office/powerpoint/2010/main" val="15429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github.com/petermr/pyami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s://pypi.org/project/py4am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github.com/petermr/semanticClimate/tree/e93aedce33dddb9f2657f0d2b09b55137c17a6eb/ipcc/ar6/wg3/Chapter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AutoShape 30"/>
          <p:cNvSpPr>
            <a:spLocks noChangeArrowheads="1"/>
          </p:cNvSpPr>
          <p:nvPr/>
        </p:nvSpPr>
        <p:spPr bwMode="auto">
          <a:xfrm>
            <a:off x="44977775" y="-4649190"/>
            <a:ext cx="34328948" cy="70700653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240" dirty="0"/>
              <a:t> </a:t>
            </a:r>
          </a:p>
        </p:txBody>
      </p:sp>
      <p:sp>
        <p:nvSpPr>
          <p:cNvPr id="5" name="AutoShape 29"/>
          <p:cNvSpPr>
            <a:spLocks noChangeArrowheads="1"/>
          </p:cNvSpPr>
          <p:nvPr/>
        </p:nvSpPr>
        <p:spPr bwMode="auto">
          <a:xfrm>
            <a:off x="-1385047" y="-4840003"/>
            <a:ext cx="45407170" cy="7108227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5240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35727474" y="-4649190"/>
            <a:ext cx="32903990" cy="7108227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524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-34755147" y="-896311"/>
            <a:ext cx="31830768" cy="5433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1908" tIns="80953" rIns="161908" bIns="80953">
            <a:spAutoFit/>
          </a:bodyPr>
          <a:lstStyle>
            <a:lvl1pPr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3556" dirty="0">
              <a:latin typeface="Times New Roman" panose="02020603050405020304" pitchFamily="18" charset="0"/>
            </a:endParaRPr>
          </a:p>
          <a:p>
            <a:pPr marL="725805" indent="-725805">
              <a:buFont typeface="Arial" panose="020B0604020202020204" pitchFamily="34" charset="0"/>
              <a:buChar char="•"/>
            </a:pPr>
            <a:r>
              <a:rPr lang="en-US" sz="12192" dirty="0">
                <a:latin typeface="Times New Roman" panose="02020603050405020304" pitchFamily="18" charset="0"/>
                <a:ea typeface="Calibri" panose="020F0502020204030204" pitchFamily="34" charset="0"/>
              </a:rPr>
              <a:t>The world is loosing all the knowledge that is locked away in PDF’s.</a:t>
            </a:r>
          </a:p>
          <a:p>
            <a:pPr marL="725805" indent="-725805">
              <a:buFont typeface="Arial" panose="020B0604020202020204" pitchFamily="34" charset="0"/>
              <a:buChar char="•"/>
            </a:pPr>
            <a:r>
              <a:rPr lang="en-US" sz="12192" dirty="0">
                <a:latin typeface="Times New Roman" panose="02020603050405020304" pitchFamily="18" charset="0"/>
                <a:ea typeface="Calibri" panose="020F0502020204030204" pitchFamily="34" charset="0"/>
              </a:rPr>
              <a:t>One such source of knowledge is IPCC reports, which contain vast amounts of climate knowledge that is necessary for the world to know.</a:t>
            </a:r>
          </a:p>
          <a:p>
            <a:pPr marL="725805" indent="-725805">
              <a:buFont typeface="Arial" panose="020B0604020202020204" pitchFamily="34" charset="0"/>
              <a:buChar char="•"/>
            </a:pPr>
            <a:r>
              <a:rPr lang="en-US" sz="12192" dirty="0">
                <a:latin typeface="Times New Roman" panose="02020603050405020304" pitchFamily="18" charset="0"/>
                <a:ea typeface="Calibri" panose="020F0502020204030204" pitchFamily="34" charset="0"/>
              </a:rPr>
              <a:t>These IPCC reports are often written by scientific literature experts, which makes it difficult to be understood by a commoner.</a:t>
            </a:r>
          </a:p>
          <a:p>
            <a:pPr marL="725805" indent="-725805">
              <a:buFont typeface="Arial" panose="020B0604020202020204" pitchFamily="34" charset="0"/>
              <a:buChar char="•"/>
            </a:pPr>
            <a:r>
              <a:rPr lang="en-US" sz="12192" dirty="0">
                <a:latin typeface="Times New Roman" panose="02020603050405020304" pitchFamily="18" charset="0"/>
                <a:ea typeface="Calibri" panose="020F0502020204030204" pitchFamily="34" charset="0"/>
              </a:rPr>
              <a:t>Our team, </a:t>
            </a:r>
            <a:r>
              <a:rPr lang="en-US" sz="12192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#ScemanticClimate</a:t>
            </a:r>
            <a:r>
              <a:rPr lang="en-US" sz="12192" dirty="0">
                <a:latin typeface="Times New Roman" panose="02020603050405020304" pitchFamily="18" charset="0"/>
                <a:ea typeface="Calibri" panose="020F0502020204030204" pitchFamily="34" charset="0"/>
              </a:rPr>
              <a:t>, works towards extracting the locked away knowledge by developing a software </a:t>
            </a:r>
            <a:r>
              <a:rPr lang="en-US" sz="12192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Pyami</a:t>
            </a:r>
            <a:r>
              <a:rPr lang="en-US" sz="12192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2192" dirty="0">
                <a:latin typeface="Times New Roman" panose="02020603050405020304" pitchFamily="18" charset="0"/>
                <a:ea typeface="Calibri" panose="020F0502020204030204" pitchFamily="34" charset="0"/>
              </a:rPr>
              <a:t>which is a combination of different other software’s along with </a:t>
            </a:r>
            <a:r>
              <a:rPr lang="en-US" sz="12192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wikibase</a:t>
            </a:r>
            <a:r>
              <a:rPr lang="en-US" sz="12192" dirty="0">
                <a:latin typeface="Times New Roman" panose="02020603050405020304" pitchFamily="18" charset="0"/>
                <a:ea typeface="Calibri" panose="020F0502020204030204" pitchFamily="34" charset="0"/>
              </a:rPr>
              <a:t> that helps us liberate the climate knowledge.</a:t>
            </a:r>
          </a:p>
          <a:p>
            <a:pPr marL="725805" indent="-725805">
              <a:buFont typeface="Arial" panose="020B0604020202020204" pitchFamily="34" charset="0"/>
              <a:buChar char="•"/>
            </a:pPr>
            <a:r>
              <a:rPr lang="en-US" sz="12192" b="1" dirty="0">
                <a:latin typeface="Times New Roman" panose="02020603050405020304" pitchFamily="18" charset="0"/>
                <a:ea typeface="Calibri" panose="020F0502020204030204" pitchFamily="34" charset="0"/>
              </a:rPr>
              <a:t>Mining </a:t>
            </a:r>
            <a:r>
              <a:rPr lang="en-US" sz="12192" dirty="0">
                <a:latin typeface="Times New Roman" panose="02020603050405020304" pitchFamily="18" charset="0"/>
                <a:ea typeface="Calibri" panose="020F0502020204030204" pitchFamily="34" charset="0"/>
              </a:rPr>
              <a:t>into this specific chapter of  </a:t>
            </a:r>
            <a:r>
              <a:rPr lang="en-US" sz="12192" i="1" dirty="0">
                <a:latin typeface="Times New Roman" panose="02020603050405020304" pitchFamily="18" charset="0"/>
                <a:ea typeface="Calibri" panose="020F0502020204030204" pitchFamily="34" charset="0"/>
              </a:rPr>
              <a:t>IPCC AR6 WG3, “Finance and Investment” </a:t>
            </a:r>
            <a:r>
              <a:rPr lang="en-US" sz="12192" dirty="0">
                <a:latin typeface="Times New Roman" panose="02020603050405020304" pitchFamily="18" charset="0"/>
                <a:ea typeface="Calibri" panose="020F0502020204030204" pitchFamily="34" charset="0"/>
              </a:rPr>
              <a:t>helps us understand the finance flows all over the world and also the ‘climate related development finance’ flow in </a:t>
            </a:r>
            <a:r>
              <a:rPr lang="en-US" sz="12192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India.</a:t>
            </a:r>
          </a:p>
          <a:p>
            <a:pPr marL="725805" indent="-725805">
              <a:buFont typeface="Arial" panose="020B0604020202020204" pitchFamily="34" charset="0"/>
              <a:buChar char="•"/>
            </a:pPr>
            <a:r>
              <a:rPr lang="en-US" sz="12192" dirty="0">
                <a:latin typeface="Times New Roman" panose="02020603050405020304" pitchFamily="18" charset="0"/>
                <a:ea typeface="Calibri" panose="020F0502020204030204" pitchFamily="34" charset="0"/>
              </a:rPr>
              <a:t>As a part of this exploring different </a:t>
            </a:r>
            <a:r>
              <a:rPr lang="en-US" sz="12192" i="1" dirty="0">
                <a:latin typeface="Times New Roman" panose="02020603050405020304" pitchFamily="18" charset="0"/>
                <a:ea typeface="Calibri" panose="020F0502020204030204" pitchFamily="34" charset="0"/>
              </a:rPr>
              <a:t>text mining and visualization </a:t>
            </a:r>
            <a:r>
              <a:rPr lang="en-US" sz="12192" dirty="0">
                <a:latin typeface="Times New Roman" panose="02020603050405020304" pitchFamily="18" charset="0"/>
                <a:ea typeface="Calibri" panose="020F0502020204030204" pitchFamily="34" charset="0"/>
              </a:rPr>
              <a:t>tools, provides us insights on what features that are required in this upcoming software.</a:t>
            </a:r>
          </a:p>
          <a:p>
            <a:pPr marL="725805" indent="-725805">
              <a:buFont typeface="Arial" panose="020B0604020202020204" pitchFamily="34" charset="0"/>
              <a:buChar char="•"/>
            </a:pPr>
            <a:r>
              <a:rPr lang="en-US" sz="12192" dirty="0">
                <a:latin typeface="Times New Roman" panose="02020603050405020304" pitchFamily="18" charset="0"/>
                <a:ea typeface="Calibri" panose="020F0502020204030204" pitchFamily="34" charset="0"/>
              </a:rPr>
              <a:t>Lastly, moving towards knowledge graphs, which are a major part of the knowledge representation.</a:t>
            </a:r>
          </a:p>
          <a:p>
            <a:pPr marL="725805" indent="-725805">
              <a:buFont typeface="Arial" panose="020B0604020202020204" pitchFamily="34" charset="0"/>
              <a:buChar char="•"/>
            </a:pPr>
            <a:endParaRPr lang="en-US" sz="12192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25805" indent="-725805">
              <a:buFont typeface="Arial" panose="020B0604020202020204" pitchFamily="34" charset="0"/>
              <a:buChar char="•"/>
            </a:pPr>
            <a:endParaRPr lang="en-US" sz="3556" dirty="0">
              <a:latin typeface="Times New Roman" panose="02020603050405020304" pitchFamily="18" charset="0"/>
            </a:endParaRPr>
          </a:p>
          <a:p>
            <a:endParaRPr lang="en-US" sz="3556" dirty="0">
              <a:latin typeface="Times New Roman" panose="02020603050405020304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56996" y="-4376976"/>
            <a:ext cx="20677453" cy="250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1908" tIns="80953" rIns="161908" bIns="80953">
            <a:spAutoFit/>
          </a:bodyPr>
          <a:lstStyle>
            <a:lvl1pPr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240" b="1" dirty="0"/>
              <a:t>Methodology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5493671" y="24634600"/>
            <a:ext cx="25097498" cy="250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1908" tIns="80953" rIns="161908" bIns="80953">
            <a:spAutoFit/>
          </a:bodyPr>
          <a:lstStyle>
            <a:lvl1pPr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240" b="1" dirty="0"/>
              <a:t>Conclusions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-36094553" y="-22763233"/>
            <a:ext cx="115235914" cy="16916299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1908" tIns="80953" rIns="161908" bIns="80953" anchor="ctr"/>
          <a:lstStyle>
            <a:lvl1pPr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5240" dirty="0">
              <a:solidFill>
                <a:schemeClr val="bg1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-35415519" y="-19371209"/>
            <a:ext cx="103748235" cy="1509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1908" tIns="80953" rIns="161908" bIns="80953">
            <a:spAutoFit/>
          </a:bodyPr>
          <a:lstStyle>
            <a:lvl1pPr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320" b="1" dirty="0">
                <a:latin typeface="+mn-lt"/>
              </a:rPr>
              <a:t>         			     CLIIMATE KNOWLEDGE EXTRACTION USING TEXT AND DATA MINING		</a:t>
            </a:r>
          </a:p>
          <a:p>
            <a:pPr algn="ctr" eaLnBrk="1" hangingPunct="1"/>
            <a:r>
              <a:rPr lang="en-US" altLang="en-US" sz="20320" b="1" dirty="0">
                <a:latin typeface="+mn-lt"/>
              </a:rPr>
              <a:t>				 			AN IPCC CHAPTER CASE STUDY				  </a:t>
            </a:r>
          </a:p>
          <a:p>
            <a:pPr algn="ctr" eaLnBrk="1" hangingPunct="1"/>
            <a:r>
              <a:rPr lang="en-US" altLang="en-US" sz="16764" b="1" dirty="0">
                <a:latin typeface="+mn-lt"/>
              </a:rPr>
              <a:t>       J. V. S. S. GAYATHRI; BIODIVERSITY INFORMATICS LAB, NIPGR, NEW DELHI, 110067, INDIA 	</a:t>
            </a:r>
          </a:p>
          <a:p>
            <a:pPr algn="ctr" eaLnBrk="1" hangingPunct="1"/>
            <a:r>
              <a:rPr lang="en-IN" altLang="en-US" sz="13716" b="1" i="1" dirty="0">
                <a:latin typeface="+mn-lt"/>
                <a:sym typeface="+mn-ea"/>
              </a:rPr>
              <a:t>                    VI</a:t>
            </a:r>
            <a:r>
              <a:rPr lang="en-US" altLang="en-US" sz="13716" b="1" i="1" dirty="0">
                <a:latin typeface="+mn-lt"/>
                <a:sym typeface="+mn-ea"/>
              </a:rPr>
              <a:t>GNAN’S FOUNDATION FOR SCIENCE RESEARCH AND TECHNOLOGY, VADLAMUDI, GUNTUR  DISTRICT, ANDHRA PRADESH, 522213, INDIA</a:t>
            </a:r>
            <a:endParaRPr lang="en-US" altLang="en-US" sz="13716" dirty="0">
              <a:latin typeface="+mn-lt"/>
            </a:endParaRPr>
          </a:p>
          <a:p>
            <a:pPr eaLnBrk="1" hangingPunct="1"/>
            <a:endParaRPr lang="en-US" altLang="en-US" sz="12192" dirty="0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45493671" y="36670662"/>
            <a:ext cx="19559709" cy="250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61908" tIns="80953" rIns="161908" bIns="80953">
            <a:spAutoFit/>
          </a:bodyPr>
          <a:lstStyle>
            <a:lvl1pPr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240" b="1" dirty="0"/>
              <a:t>Bibliography</a:t>
            </a:r>
            <a:endParaRPr lang="en-US" altLang="en-US" sz="12700" b="1" dirty="0"/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11219777" y="1610891"/>
            <a:ext cx="30165218" cy="315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311" tIns="54153" rIns="108311" bIns="54153">
            <a:spAutoFit/>
          </a:bodyPr>
          <a:lstStyle>
            <a:lvl1pPr defTabSz="427355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27355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27355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27355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27355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27355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27355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27355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27355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</a:pPr>
            <a:endParaRPr lang="en-US" altLang="en-US" sz="10160" dirty="0">
              <a:latin typeface="Times New Roman" panose="02020603050405020304" pitchFamily="18" charset="0"/>
            </a:endParaRPr>
          </a:p>
          <a:p>
            <a:pPr algn="l"/>
            <a:endParaRPr lang="en-US" altLang="en-US" sz="10160" dirty="0">
              <a:latin typeface="Times New Roman" panose="02020603050405020304" pitchFamily="18" charset="0"/>
            </a:endParaRP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45300489" y="27781022"/>
            <a:ext cx="33051227" cy="883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311" tIns="54153" rIns="108311" bIns="54153">
            <a:spAutoFit/>
          </a:bodyPr>
          <a:lstStyle>
            <a:lvl1pPr defTabSz="427355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27355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27355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27355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27355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27355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27355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27355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27355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5805" indent="-725805">
              <a:buFont typeface="Arial" panose="020B0604020202020204" pitchFamily="34" charset="0"/>
              <a:buChar char="•"/>
            </a:pPr>
            <a:r>
              <a:rPr lang="en-US" sz="121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Data mining, Text mining, and text visualization was made familiar.</a:t>
            </a:r>
          </a:p>
          <a:p>
            <a:pPr marL="725805" indent="-725805">
              <a:buFont typeface="Arial" panose="020B0604020202020204" pitchFamily="34" charset="0"/>
              <a:buChar char="•"/>
            </a:pPr>
            <a:r>
              <a:rPr lang="en-US" sz="121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incorporating climate knowledge into every possible education sector is defined.</a:t>
            </a:r>
            <a:endParaRPr lang="en-US" sz="838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endParaRPr lang="en-US" altLang="en-US" sz="8382" dirty="0">
              <a:latin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-33872752" y="-3626536"/>
            <a:ext cx="21770195" cy="297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1908" tIns="80953" rIns="161908" bIns="80953">
            <a:spAutoFit/>
          </a:bodyPr>
          <a:lstStyle>
            <a:lvl1pPr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059430" eaLnBrk="0" hangingPunct="0"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05943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288" b="1" dirty="0"/>
              <a:t>Introduction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-104845" y="-716965"/>
            <a:ext cx="22627108" cy="44256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716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IPCC chapter ‘Finance &amp; Investment’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-104847" y="6744130"/>
            <a:ext cx="22962359" cy="3994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716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mining(OECD), chapter analysis, </a:t>
            </a:r>
            <a:r>
              <a:rPr lang="en-US" sz="13716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wikidatabase</a:t>
            </a:r>
            <a:endParaRPr lang="en-US" sz="13716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-16551" y="21312556"/>
            <a:ext cx="23065407" cy="4013702"/>
          </a:xfrm>
          <a:prstGeom prst="roundRect">
            <a:avLst>
              <a:gd name="adj" fmla="val 78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716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mining &amp; Text Visualization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-16552" y="13560832"/>
            <a:ext cx="23153703" cy="4026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716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– ‘climate finance India’</a:t>
            </a:r>
            <a:endParaRPr lang="en-US" sz="13716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6499" y="35759432"/>
            <a:ext cx="23153703" cy="59968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716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comparison, Observations and future prospects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11046417" y="4056361"/>
            <a:ext cx="1233873" cy="24871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613" dirty="0"/>
          </a:p>
        </p:txBody>
      </p:sp>
      <p:sp>
        <p:nvSpPr>
          <p:cNvPr id="39" name="Down Arrow 38"/>
          <p:cNvSpPr/>
          <p:nvPr/>
        </p:nvSpPr>
        <p:spPr>
          <a:xfrm>
            <a:off x="11338480" y="10776716"/>
            <a:ext cx="1180523" cy="28394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613" dirty="0"/>
          </a:p>
        </p:txBody>
      </p:sp>
      <p:sp>
        <p:nvSpPr>
          <p:cNvPr id="41" name="Down Arrow 40"/>
          <p:cNvSpPr/>
          <p:nvPr/>
        </p:nvSpPr>
        <p:spPr>
          <a:xfrm flipH="1">
            <a:off x="11736658" y="25660318"/>
            <a:ext cx="1221440" cy="31323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613" dirty="0"/>
          </a:p>
        </p:txBody>
      </p:sp>
      <p:sp>
        <p:nvSpPr>
          <p:cNvPr id="48" name="Text Box 47"/>
          <p:cNvSpPr txBox="1"/>
          <p:nvPr/>
        </p:nvSpPr>
        <p:spPr>
          <a:xfrm>
            <a:off x="-822803" y="43940311"/>
            <a:ext cx="43594477" cy="1932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24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1741932" indent="-1741932" algn="just">
              <a:buFont typeface="Arial" panose="020B0604020202020204" pitchFamily="34" charset="0"/>
              <a:buChar char="•"/>
            </a:pPr>
            <a:r>
              <a:rPr lang="en-US" sz="121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‘climate related development finance’ of India’ is analyzed and visualized. </a:t>
            </a:r>
            <a:r>
              <a:rPr lang="en-US" sz="12192">
                <a:latin typeface="Times New Roman" panose="02020603050405020304" pitchFamily="18" charset="0"/>
                <a:cs typeface="Times New Roman" panose="02020603050405020304" pitchFamily="18" charset="0"/>
              </a:rPr>
              <a:t>(fig1</a:t>
            </a:r>
            <a:r>
              <a:rPr lang="en-US" sz="121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41932" indent="-1741932" algn="just">
              <a:buFont typeface="Arial" panose="020B0604020202020204" pitchFamily="34" charset="0"/>
              <a:buChar char="•"/>
            </a:pPr>
            <a:r>
              <a:rPr lang="en-US" sz="121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finance in India is invested in sectors: </a:t>
            </a:r>
            <a:r>
              <a:rPr lang="en-US" sz="12192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Transport, energy, agriculture &amp; forestry, General environmental development and Banking and finance</a:t>
            </a:r>
            <a:r>
              <a:rPr lang="en-US" sz="121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results through text and data mining.(fig2)</a:t>
            </a:r>
          </a:p>
          <a:p>
            <a:pPr marL="1741932" indent="-1741932" algn="just">
              <a:buFont typeface="Arial" panose="020B0604020202020204" pitchFamily="34" charset="0"/>
              <a:buChar char="•"/>
            </a:pPr>
            <a:r>
              <a:rPr lang="en-US" sz="121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various text mining tools , results, observations and drawbacks – acting as a prototype to the developing software, </a:t>
            </a:r>
            <a:r>
              <a:rPr lang="en-US" sz="1219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pyami</a:t>
            </a:r>
            <a:r>
              <a:rPr lang="en-US" sz="121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.(fig3)</a:t>
            </a:r>
          </a:p>
          <a:p>
            <a:pPr marL="1741932" indent="-1741932" algn="just">
              <a:buFont typeface="Arial" panose="020B0604020202020204" pitchFamily="34" charset="0"/>
              <a:buChar char="•"/>
            </a:pPr>
            <a:r>
              <a:rPr lang="en-US" sz="121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knowledge graphs, from the chapter.(fig4)</a:t>
            </a:r>
            <a:endParaRPr lang="en-US" sz="111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8766" y="-19500961"/>
            <a:ext cx="13512597" cy="10804384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5877E39E-D84A-BAB8-6CF4-F80D89B050F8}"/>
              </a:ext>
            </a:extLst>
          </p:cNvPr>
          <p:cNvSpPr/>
          <p:nvPr/>
        </p:nvSpPr>
        <p:spPr>
          <a:xfrm>
            <a:off x="11495708" y="17902303"/>
            <a:ext cx="1407947" cy="31961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7FF2C2-C7C8-7434-F904-99E83E879865}"/>
              </a:ext>
            </a:extLst>
          </p:cNvPr>
          <p:cNvSpPr/>
          <p:nvPr/>
        </p:nvSpPr>
        <p:spPr>
          <a:xfrm>
            <a:off x="-18336192" y="12597712"/>
            <a:ext cx="385538" cy="11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13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91DA65B-7EC5-28AE-23EA-5506B05D22C2}"/>
              </a:ext>
            </a:extLst>
          </p:cNvPr>
          <p:cNvSpPr/>
          <p:nvPr/>
        </p:nvSpPr>
        <p:spPr>
          <a:xfrm>
            <a:off x="-399670" y="28907944"/>
            <a:ext cx="22962356" cy="3968015"/>
          </a:xfrm>
          <a:prstGeom prst="roundRect">
            <a:avLst>
              <a:gd name="adj" fmla="val 1036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716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various tools(Open AI),</a:t>
            </a:r>
            <a:r>
              <a:rPr lang="en-IN" sz="13716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Pyami</a:t>
            </a:r>
            <a:endParaRPr lang="en-IN" sz="13716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38DC48-0A4F-305B-671F-FA7A3DBA52C5}"/>
              </a:ext>
            </a:extLst>
          </p:cNvPr>
          <p:cNvSpPr txBox="1"/>
          <p:nvPr/>
        </p:nvSpPr>
        <p:spPr>
          <a:xfrm>
            <a:off x="45548538" y="54540570"/>
            <a:ext cx="18784646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24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437109-CF15-4107-5AAE-04D4A4E2475D}"/>
              </a:ext>
            </a:extLst>
          </p:cNvPr>
          <p:cNvSpPr txBox="1"/>
          <p:nvPr/>
        </p:nvSpPr>
        <p:spPr>
          <a:xfrm>
            <a:off x="45547723" y="57694458"/>
            <a:ext cx="33177282" cy="737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8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sincere thanks to </a:t>
            </a:r>
            <a:r>
              <a:rPr lang="en-IN" sz="8128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 Gitanjali Yadav</a:t>
            </a:r>
            <a:r>
              <a:rPr lang="en-IN" sz="8128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(Scientist, NIPGR; </a:t>
            </a:r>
            <a:r>
              <a:rPr lang="en-IN" sz="8128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Lecturer, University of Cambridge and </a:t>
            </a:r>
            <a:r>
              <a:rPr lang="en-IN" sz="8128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Peter Murray Rust</a:t>
            </a:r>
            <a:r>
              <a:rPr lang="en-IN" sz="8128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(Reader Emeritus, University of Cambridge, UK) , </a:t>
            </a:r>
            <a:r>
              <a:rPr lang="en-IN" sz="8128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IN" sz="8128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Anand Kumar </a:t>
            </a:r>
            <a:r>
              <a:rPr lang="en-IN" sz="8128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Nelapati</a:t>
            </a:r>
            <a:r>
              <a:rPr lang="en-IN" sz="8128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Assistant Professor, Department of Biotechnology, VFSTR</a:t>
            </a:r>
            <a:endParaRPr lang="en-IN" sz="116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F9D44315-CA26-AAD3-6603-69EC9F4FFF48}"/>
              </a:ext>
            </a:extLst>
          </p:cNvPr>
          <p:cNvSpPr/>
          <p:nvPr/>
        </p:nvSpPr>
        <p:spPr>
          <a:xfrm>
            <a:off x="11569015" y="33364467"/>
            <a:ext cx="1221440" cy="27066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13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0B32089-0C27-0649-18DF-DEA45F5C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0" y="-1575284"/>
            <a:ext cx="16101641" cy="9525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2354C83-8D34-1CAA-07CC-2454796C6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0489" y="-1682581"/>
            <a:ext cx="16646506" cy="91940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497675C-BC25-CD63-3A5C-310F2451A2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96"/>
          <a:stretch/>
        </p:blipFill>
        <p:spPr>
          <a:xfrm>
            <a:off x="62745782" y="11310724"/>
            <a:ext cx="16395582" cy="106348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B5708D7-24B4-0F84-5421-99BA1EB5CD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79" b="5870"/>
          <a:stretch/>
        </p:blipFill>
        <p:spPr>
          <a:xfrm>
            <a:off x="45790545" y="11310725"/>
            <a:ext cx="16156450" cy="10634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429FEE8-B079-605D-99C5-1AEB09596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19276" y="-3952411"/>
            <a:ext cx="11126330" cy="973553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DCCDD43-664C-F130-52B2-B53EB84DF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20487" y="37483741"/>
            <a:ext cx="13139777" cy="599680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C8EB7A8-2C0D-065C-B11D-129D6A2B74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 flipV="1">
            <a:off x="29175120" y="13818429"/>
            <a:ext cx="5464639" cy="598734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60B9031-87EA-CD73-C488-93F0D55553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44519" y="31639698"/>
            <a:ext cx="9176662" cy="210240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67FE870-F728-DB8C-C13A-B3E38F9CA5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552255" y="11376818"/>
            <a:ext cx="6832736" cy="683273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EE6181A-44FE-3234-7A42-56551193F056}"/>
              </a:ext>
            </a:extLst>
          </p:cNvPr>
          <p:cNvSpPr txBox="1"/>
          <p:nvPr/>
        </p:nvSpPr>
        <p:spPr>
          <a:xfrm>
            <a:off x="26608777" y="34190674"/>
            <a:ext cx="7509690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WIKIDATA</a:t>
            </a:r>
            <a:endParaRPr lang="en-IN" sz="508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211DA-062E-9043-FE48-09582E52A4B5}"/>
              </a:ext>
            </a:extLst>
          </p:cNvPr>
          <p:cNvSpPr txBox="1"/>
          <p:nvPr/>
        </p:nvSpPr>
        <p:spPr>
          <a:xfrm>
            <a:off x="26429621" y="4183108"/>
            <a:ext cx="12315981" cy="1968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613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12192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SemanticClimate</a:t>
            </a:r>
            <a:endParaRPr lang="en-IN" sz="11613" b="1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3D9D2F-706A-D619-9132-BEC1D99ED22F}"/>
              </a:ext>
            </a:extLst>
          </p:cNvPr>
          <p:cNvSpPr txBox="1"/>
          <p:nvPr/>
        </p:nvSpPr>
        <p:spPr>
          <a:xfrm>
            <a:off x="26328726" y="21333888"/>
            <a:ext cx="15056265" cy="1812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176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Py4ami software</a:t>
            </a:r>
            <a:endParaRPr lang="en-IN" sz="11613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6CB0C940-8CA3-C7CA-028B-C6A59748897B}"/>
              </a:ext>
            </a:extLst>
          </p:cNvPr>
          <p:cNvSpPr/>
          <p:nvPr/>
        </p:nvSpPr>
        <p:spPr>
          <a:xfrm rot="5400000">
            <a:off x="30966891" y="8958185"/>
            <a:ext cx="4111460" cy="593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13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C217C06-834D-FDD5-B744-636C18ED1F63}"/>
              </a:ext>
            </a:extLst>
          </p:cNvPr>
          <p:cNvSpPr/>
          <p:nvPr/>
        </p:nvSpPr>
        <p:spPr>
          <a:xfrm rot="5400000" flipV="1">
            <a:off x="31170686" y="25819485"/>
            <a:ext cx="4799909" cy="907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13"/>
          </a:p>
        </p:txBody>
      </p:sp>
      <p:sp>
        <p:nvSpPr>
          <p:cNvPr id="80" name="Plus Sign 79">
            <a:extLst>
              <a:ext uri="{FF2B5EF4-FFF2-40B4-BE49-F238E27FC236}">
                <a16:creationId xmlns:a16="http://schemas.microsoft.com/office/drawing/2014/main" id="{28B93D4C-CD97-E276-CC9D-93C5A3CD7B68}"/>
              </a:ext>
            </a:extLst>
          </p:cNvPr>
          <p:cNvSpPr/>
          <p:nvPr/>
        </p:nvSpPr>
        <p:spPr>
          <a:xfrm>
            <a:off x="35494920" y="31791591"/>
            <a:ext cx="1789068" cy="1571359"/>
          </a:xfrm>
          <a:prstGeom prst="mathPlus">
            <a:avLst>
              <a:gd name="adj1" fmla="val 1366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13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6BB739-4BB8-437E-E187-B804F64CBF95}"/>
              </a:ext>
            </a:extLst>
          </p:cNvPr>
          <p:cNvSpPr txBox="1"/>
          <p:nvPr/>
        </p:nvSpPr>
        <p:spPr>
          <a:xfrm>
            <a:off x="52241602" y="8557727"/>
            <a:ext cx="2189925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613" b="1" i="1" dirty="0"/>
              <a:t>Fig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ED886E4-FDCA-FA32-E1F6-BF7ECCA5BAA9}"/>
              </a:ext>
            </a:extLst>
          </p:cNvPr>
          <p:cNvSpPr txBox="1"/>
          <p:nvPr/>
        </p:nvSpPr>
        <p:spPr>
          <a:xfrm>
            <a:off x="68624738" y="8370808"/>
            <a:ext cx="1966432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613" b="1" i="1" dirty="0"/>
              <a:t>Fig2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5331D3-EDB1-A96C-FA0A-C4E9ED5E7B03}"/>
              </a:ext>
            </a:extLst>
          </p:cNvPr>
          <p:cNvSpPr txBox="1"/>
          <p:nvPr/>
        </p:nvSpPr>
        <p:spPr>
          <a:xfrm>
            <a:off x="52347305" y="22282834"/>
            <a:ext cx="2593555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613" b="1" i="1" dirty="0"/>
              <a:t>Fig3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BF7FFA-BFD7-A2AC-135B-B626603B4C81}"/>
              </a:ext>
            </a:extLst>
          </p:cNvPr>
          <p:cNvSpPr txBox="1"/>
          <p:nvPr/>
        </p:nvSpPr>
        <p:spPr>
          <a:xfrm>
            <a:off x="69989792" y="22351994"/>
            <a:ext cx="2395269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613" b="1" i="1" dirty="0"/>
              <a:t>Fig4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3AB83-0725-8E66-2258-8C66497C10A2}"/>
              </a:ext>
            </a:extLst>
          </p:cNvPr>
          <p:cNvSpPr txBox="1"/>
          <p:nvPr/>
        </p:nvSpPr>
        <p:spPr>
          <a:xfrm>
            <a:off x="-34457330" y="52641105"/>
            <a:ext cx="29701120" cy="13538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Links: </a:t>
            </a:r>
          </a:p>
          <a:p>
            <a:r>
              <a:rPr lang="en-IN" sz="11176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py4ami · </a:t>
            </a:r>
            <a:r>
              <a:rPr lang="en-IN" sz="11176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PyPI</a:t>
            </a:r>
            <a:endParaRPr lang="en-IN" sz="111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176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Github</a:t>
            </a:r>
            <a:r>
              <a:rPr lang="en-US" sz="11176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: </a:t>
            </a:r>
            <a:r>
              <a:rPr lang="en-US" sz="11176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petermr</a:t>
            </a:r>
            <a:r>
              <a:rPr lang="en-US" sz="11176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/</a:t>
            </a:r>
            <a:r>
              <a:rPr lang="en-US" sz="11176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pyami</a:t>
            </a:r>
            <a:r>
              <a:rPr lang="en-US" sz="11176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: Semantic Reader of the Scientific Literature (github.com)</a:t>
            </a:r>
            <a:endParaRPr lang="en-US" sz="111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176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https://github.com/petermr/semanticClimate/tree/e93aedce33dddb9f2657f0d2b09b55137c17a6eb/ipcc/ar6/wg3/Chapter15</a:t>
            </a:r>
            <a:endParaRPr lang="en-IN" sz="111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1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75CB09-3B39-FFFE-FD3F-794F7037E5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4442110" y="-19918210"/>
            <a:ext cx="11094930" cy="95735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1DC384-FCA1-6830-D49C-2FDCEA5C6AB3}"/>
              </a:ext>
            </a:extLst>
          </p:cNvPr>
          <p:cNvSpPr txBox="1"/>
          <p:nvPr/>
        </p:nvSpPr>
        <p:spPr>
          <a:xfrm>
            <a:off x="45642120" y="39595200"/>
            <a:ext cx="32986439" cy="1478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32256" algn="just">
              <a:lnSpc>
                <a:spcPct val="150000"/>
              </a:lnSpc>
              <a:spcAft>
                <a:spcPts val="2032"/>
              </a:spcAft>
            </a:pPr>
            <a:r>
              <a:rPr lang="en-IN" sz="508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 - Pattern mining | Britannica.” https://www.britannica.com/technology/data-mining/Pattern-mining (accessed </a:t>
            </a:r>
            <a:r>
              <a:rPr lang="en-IN" sz="6096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Apr. 18, 2023).</a:t>
            </a:r>
            <a:endParaRPr lang="en-IN" sz="6096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1032256" algn="just">
              <a:lnSpc>
                <a:spcPct val="150000"/>
              </a:lnSpc>
              <a:spcAft>
                <a:spcPts val="2032"/>
              </a:spcAft>
            </a:pPr>
            <a:r>
              <a:rPr lang="en-IN" sz="6096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	B. M. </a:t>
            </a:r>
            <a:r>
              <a:rPr lang="en-IN" sz="6096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Ramageri</a:t>
            </a:r>
            <a:r>
              <a:rPr lang="en-IN" sz="6096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“DATA MINING TECHNIQUES AND APPLICATIONS,” </a:t>
            </a:r>
            <a:r>
              <a:rPr lang="en-IN" sz="6096" i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Indian Journal of Computer Science and Engineering</a:t>
            </a:r>
            <a:r>
              <a:rPr lang="en-IN" sz="6096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1, pp. 301–305.</a:t>
            </a:r>
            <a:endParaRPr lang="en-IN" sz="6096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1032256" algn="just">
              <a:lnSpc>
                <a:spcPct val="150000"/>
              </a:lnSpc>
              <a:spcAft>
                <a:spcPts val="2032"/>
              </a:spcAft>
            </a:pPr>
            <a:r>
              <a:rPr lang="en-IN" sz="6096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	“Text Mining in Data Mining - </a:t>
            </a:r>
            <a:r>
              <a:rPr lang="en-IN" sz="6096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IN" sz="6096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 https://www.geeksforgeeks.org/text-mining-in-data-mining/ (accessed Apr. 18, 2023).</a:t>
            </a:r>
            <a:endParaRPr lang="en-IN" sz="6096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1032256" algn="just">
              <a:lnSpc>
                <a:spcPct val="150000"/>
              </a:lnSpc>
              <a:spcAft>
                <a:spcPts val="2032"/>
              </a:spcAft>
            </a:pPr>
            <a:r>
              <a:rPr lang="en-IN" sz="6096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	“The Paris Agreement | United Nations.” https://www.un.org/en/climatechange/paris-agreement (accessed Apr. 18, 2023).</a:t>
            </a:r>
            <a:endParaRPr lang="en-IN" sz="6096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1032256" algn="just">
              <a:lnSpc>
                <a:spcPct val="150000"/>
              </a:lnSpc>
              <a:spcAft>
                <a:spcPts val="2032"/>
              </a:spcAft>
            </a:pPr>
            <a:r>
              <a:rPr lang="en-IN" sz="6096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	“Climate Finance | United Nations.” https://www.un.org/en/climatechange/raising-ambition/climate-finance (accessed Apr. 18, 2023).</a:t>
            </a:r>
            <a:endParaRPr lang="en-IN" sz="6096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402</TotalTime>
  <Words>689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80x90cm vertical poster template</dc:title>
  <dc:creator>Ethan Shulda;www.postersession.com</dc:creator>
  <cp:keywords>www.postersession.com</cp:keywords>
  <dc:description>©MegaPrint Inc. 2009-2015</dc:description>
  <cp:lastModifiedBy>jgayathri1010@outlook.com</cp:lastModifiedBy>
  <cp:revision>58</cp:revision>
  <cp:lastPrinted>2023-05-09T05:43:15Z</cp:lastPrinted>
  <dcterms:created xsi:type="dcterms:W3CDTF">2008-12-04T00:20:00Z</dcterms:created>
  <dcterms:modified xsi:type="dcterms:W3CDTF">2023-05-25T12:11:12Z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79D2C8D3B41A4D84959E536C946480E7</vt:lpwstr>
  </property>
  <property fmtid="{D5CDD505-2E9C-101B-9397-08002B2CF9AE}" pid="3" name="KSOProductBuildVer">
    <vt:lpwstr>1033-11.2.0.11306</vt:lpwstr>
  </property>
</Properties>
</file>