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6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660"/>
  </p:normalViewPr>
  <p:slideViewPr>
    <p:cSldViewPr>
      <p:cViewPr varScale="1">
        <p:scale>
          <a:sx n="69" d="100"/>
          <a:sy n="69" d="100"/>
        </p:scale>
        <p:origin x="7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Local\Microsoft\Windows\INetCache\IE\VAR3OA51\Gayu_1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[Gayu_1(1).xlsx]Pivot!PivotTable1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schemeClr val="accent1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schemeClr val="accent1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schemeClr val="accent1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schemeClr val="accent1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schemeClr val="accent1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schemeClr val="accent1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schemeClr val="accent1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schemeClr val="accent1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schemeClr val="accent1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schemeClr val="accent1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schemeClr val="accent1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schemeClr val="accent1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8000"/>
                    <a:tint val="96000"/>
                    <a:lumMod val="100000"/>
                  </a:schemeClr>
                </a:gs>
                <a:gs pos="78000">
                  <a:schemeClr val="accent2">
                    <a:shade val="58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60-4A1F-9B76-7844C67D2D1C}"/>
            </c:ext>
          </c:extLst>
        </c:ser>
        <c:ser>
          <c:idx val="1"/>
          <c:order val="1"/>
          <c:tx>
            <c:strRef>
              <c:f>Pivot!$C$3:$C$4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6000"/>
                    <a:tint val="96000"/>
                    <a:lumMod val="100000"/>
                  </a:schemeClr>
                </a:gs>
                <a:gs pos="78000">
                  <a:schemeClr val="accent2">
                    <a:shade val="86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>
                    <a:shade val="86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Pivot!$A$5:$A$15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60-4A1F-9B76-7844C67D2D1C}"/>
            </c:ext>
          </c:extLst>
        </c:ser>
        <c:ser>
          <c:idx val="2"/>
          <c:order val="2"/>
          <c:tx>
            <c:strRef>
              <c:f>Pivot!$D$3:$D$4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86000"/>
                    <a:tint val="96000"/>
                    <a:lumMod val="100000"/>
                  </a:schemeClr>
                </a:gs>
                <a:gs pos="78000">
                  <a:schemeClr val="accent2">
                    <a:tint val="86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>
                    <a:tint val="86000"/>
                  </a:schemeClr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Pivot!$A$5:$A$15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60-4A1F-9B76-7844C67D2D1C}"/>
            </c:ext>
          </c:extLst>
        </c:ser>
        <c:ser>
          <c:idx val="3"/>
          <c:order val="3"/>
          <c:tx>
            <c:strRef>
              <c:f>Pivot!$E$3:$E$4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8000"/>
                    <a:tint val="96000"/>
                    <a:lumMod val="100000"/>
                  </a:schemeClr>
                </a:gs>
                <a:gs pos="78000">
                  <a:schemeClr val="accent2">
                    <a:tint val="58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60-4A1F-9B76-7844C67D2D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47947071"/>
        <c:axId val="1047935071"/>
      </c:barChart>
      <c:catAx>
        <c:axId val="1047947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935071"/>
        <c:crosses val="autoZero"/>
        <c:auto val="1"/>
        <c:lblAlgn val="ctr"/>
        <c:lblOffset val="100"/>
        <c:noMultiLvlLbl val="0"/>
      </c:catAx>
      <c:valAx>
        <c:axId val="104793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94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186991869918695"/>
          <c:y val="0.3216768737241178"/>
          <c:w val="0.23373983739837398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2814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6822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22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6473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33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077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1127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618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08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4992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6063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9839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4628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8657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1520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3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82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81199" y="601382"/>
            <a:ext cx="11255202" cy="22942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40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Using Excel </a:t>
            </a:r>
            <a:r>
              <a:rPr lang="en-US" sz="4000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sz="4000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48000"/>
            <a:ext cx="10844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	: K.Gayathri</a:t>
            </a:r>
            <a:endParaRPr lang="en-US" sz="2400" dirty="0"/>
          </a:p>
          <a:p>
            <a:r>
              <a:rPr lang="en-US" sz="2400" dirty="0"/>
              <a:t>REGISTER NO	</a:t>
            </a:r>
            <a:r>
              <a:rPr lang="en-US" sz="2400" dirty="0" smtClean="0"/>
              <a:t>	: </a:t>
            </a:r>
            <a:r>
              <a:rPr lang="en-US" sz="2400" dirty="0"/>
              <a:t>312220748, AD4F16A31F9358DB11848B0E539B9998</a:t>
            </a:r>
            <a:r>
              <a:rPr lang="en-US" sz="2400" dirty="0"/>
              <a:t>								 										</a:t>
            </a:r>
          </a:p>
          <a:p>
            <a:r>
              <a:rPr lang="en-US" sz="2400" dirty="0"/>
              <a:t>DEPARTMENT	</a:t>
            </a:r>
            <a:r>
              <a:rPr lang="en-US" sz="2400" dirty="0" smtClean="0"/>
              <a:t>	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</a:t>
            </a:r>
            <a:r>
              <a:rPr lang="en-US" sz="2400" dirty="0"/>
              <a:t>(General)</a:t>
            </a:r>
          </a:p>
          <a:p>
            <a:r>
              <a:rPr lang="en-US" sz="2400" dirty="0"/>
              <a:t>COLLEGE			:</a:t>
            </a:r>
            <a:r>
              <a:rPr lang="en-US" sz="2400" dirty="0" err="1"/>
              <a:t>Arulmigu</a:t>
            </a:r>
            <a:r>
              <a:rPr lang="en-US" sz="2400" dirty="0"/>
              <a:t> </a:t>
            </a:r>
            <a:r>
              <a:rPr lang="en-US" sz="2400" dirty="0" err="1"/>
              <a:t>Kapaleeswarar</a:t>
            </a:r>
            <a:r>
              <a:rPr lang="en-US" sz="2400" dirty="0"/>
              <a:t> Arts And Science 					 						</a:t>
            </a:r>
            <a:r>
              <a:rPr lang="en-US" sz="2400" dirty="0" smtClean="0"/>
              <a:t>College.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*Techniques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30749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conclude,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</a:t>
            </a:r>
            <a:r>
              <a:rPr lang="en-US" sz="4800" b="1" dirty="0">
                <a:solidFill>
                  <a:srgbClr val="002060"/>
                </a:solidFill>
              </a:rPr>
              <a:t>TITLE</a:t>
            </a:r>
            <a:endParaRPr lang="en-IN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AGENDA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rgbClr val="002060"/>
                </a:solidFill>
              </a:rPr>
              <a:t>P</a:t>
            </a:r>
            <a:r>
              <a:rPr sz="4250" b="1" spc="15" dirty="0">
                <a:solidFill>
                  <a:srgbClr val="002060"/>
                </a:solidFill>
              </a:rPr>
              <a:t>ROB</a:t>
            </a:r>
            <a:r>
              <a:rPr sz="4250" b="1" spc="55" dirty="0">
                <a:solidFill>
                  <a:srgbClr val="002060"/>
                </a:solidFill>
              </a:rPr>
              <a:t>L</a:t>
            </a:r>
            <a:r>
              <a:rPr sz="4250" b="1" spc="-20" dirty="0">
                <a:solidFill>
                  <a:srgbClr val="002060"/>
                </a:solidFill>
              </a:rPr>
              <a:t>E</a:t>
            </a:r>
            <a:r>
              <a:rPr sz="4250" b="1" spc="20" dirty="0">
                <a:solidFill>
                  <a:srgbClr val="002060"/>
                </a:solidFill>
              </a:rPr>
              <a:t>M</a:t>
            </a:r>
            <a:r>
              <a:rPr lang="en-US" sz="4250" b="1" dirty="0"/>
              <a:t> 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742266" cy="111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companies assess their employees performance on an </a:t>
            </a:r>
            <a:r>
              <a:rPr lang="en-US" b="1" dirty="0"/>
              <a:t>annual</a:t>
            </a:r>
            <a:r>
              <a:rPr lang="en-US" dirty="0"/>
              <a:t> or quarterly basis.  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77334" y="3124200"/>
            <a:ext cx="7234593" cy="3067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company, including their educational backgrounds and employment related factors.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rgbClr val="002060"/>
                </a:solidFill>
              </a:rPr>
              <a:t>PROJECT</a:t>
            </a:r>
            <a:r>
              <a:rPr lang="en-US" sz="4250" b="1" spc="5" dirty="0"/>
              <a:t> 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purpose of the employee by considering various factors like performance score, gender, achievements, ratings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identify the trends and different patterns of different category of employee like high ,medium and low.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rgbClr val="002060"/>
                </a:solidFill>
              </a:rPr>
              <a:t>W</a:t>
            </a:r>
            <a:r>
              <a:rPr sz="3200" b="1" spc="-20" dirty="0">
                <a:solidFill>
                  <a:srgbClr val="002060"/>
                </a:solidFill>
              </a:rPr>
              <a:t>H</a:t>
            </a:r>
            <a:r>
              <a:rPr sz="3200" b="1" spc="20" dirty="0">
                <a:solidFill>
                  <a:srgbClr val="002060"/>
                </a:solidFill>
              </a:rPr>
              <a:t>O</a:t>
            </a:r>
            <a:r>
              <a:rPr sz="3200" b="1" spc="-235" dirty="0">
                <a:solidFill>
                  <a:srgbClr val="002060"/>
                </a:solidFill>
              </a:rPr>
              <a:t> </a:t>
            </a:r>
            <a:r>
              <a:rPr sz="3200" b="1" spc="-10" dirty="0">
                <a:solidFill>
                  <a:srgbClr val="002060"/>
                </a:solidFill>
              </a:rPr>
              <a:t>AR</a:t>
            </a:r>
            <a:r>
              <a:rPr sz="3200" b="1" spc="15" dirty="0">
                <a:solidFill>
                  <a:srgbClr val="002060"/>
                </a:solidFill>
              </a:rPr>
              <a:t>E</a:t>
            </a:r>
            <a:r>
              <a:rPr sz="3200" b="1" spc="-35" dirty="0">
                <a:solidFill>
                  <a:srgbClr val="002060"/>
                </a:solidFill>
              </a:rPr>
              <a:t> </a:t>
            </a:r>
            <a:r>
              <a:rPr sz="3200" b="1" spc="-10" dirty="0">
                <a:solidFill>
                  <a:srgbClr val="002060"/>
                </a:solidFill>
              </a:rPr>
              <a:t>T</a:t>
            </a:r>
            <a:r>
              <a:rPr sz="3200" b="1" spc="-15" dirty="0">
                <a:solidFill>
                  <a:srgbClr val="002060"/>
                </a:solidFill>
              </a:rPr>
              <a:t>H</a:t>
            </a:r>
            <a:r>
              <a:rPr sz="3200" b="1" spc="15" dirty="0">
                <a:solidFill>
                  <a:srgbClr val="002060"/>
                </a:solidFill>
              </a:rPr>
              <a:t>E</a:t>
            </a:r>
            <a:r>
              <a:rPr sz="3200" b="1" spc="-35" dirty="0">
                <a:solidFill>
                  <a:srgbClr val="002060"/>
                </a:solidFill>
              </a:rPr>
              <a:t> </a:t>
            </a:r>
            <a:r>
              <a:rPr sz="3200" b="1" spc="-20" dirty="0">
                <a:solidFill>
                  <a:srgbClr val="002060"/>
                </a:solidFill>
              </a:rPr>
              <a:t>E</a:t>
            </a:r>
            <a:r>
              <a:rPr sz="3200" b="1" spc="30" dirty="0">
                <a:solidFill>
                  <a:srgbClr val="002060"/>
                </a:solidFill>
              </a:rPr>
              <a:t>N</a:t>
            </a:r>
            <a:r>
              <a:rPr sz="3200" b="1" spc="15" dirty="0">
                <a:solidFill>
                  <a:srgbClr val="002060"/>
                </a:solidFill>
              </a:rPr>
              <a:t>D</a:t>
            </a:r>
            <a:r>
              <a:rPr sz="3200" b="1" spc="-45" dirty="0">
                <a:solidFill>
                  <a:srgbClr val="002060"/>
                </a:solidFill>
              </a:rPr>
              <a:t> </a:t>
            </a:r>
            <a:r>
              <a:rPr sz="3200" b="1" dirty="0">
                <a:solidFill>
                  <a:srgbClr val="002060"/>
                </a:solidFill>
              </a:rPr>
              <a:t>U</a:t>
            </a:r>
            <a:r>
              <a:rPr sz="3200" b="1" spc="10" dirty="0">
                <a:solidFill>
                  <a:srgbClr val="002060"/>
                </a:solidFill>
              </a:rPr>
              <a:t>S</a:t>
            </a:r>
            <a:r>
              <a:rPr sz="3200" b="1" spc="-25" dirty="0">
                <a:solidFill>
                  <a:srgbClr val="002060"/>
                </a:solidFill>
              </a:rPr>
              <a:t>E</a:t>
            </a:r>
            <a:r>
              <a:rPr sz="3200" b="1" spc="-10" dirty="0">
                <a:solidFill>
                  <a:srgbClr val="002060"/>
                </a:solidFill>
              </a:rPr>
              <a:t>R</a:t>
            </a:r>
            <a:r>
              <a:rPr sz="3200" b="1" spc="5" dirty="0">
                <a:solidFill>
                  <a:srgbClr val="002060"/>
                </a:solidFill>
              </a:rPr>
              <a:t>S?</a:t>
            </a:r>
            <a:endParaRPr sz="3200" b="1" dirty="0">
              <a:solidFill>
                <a:srgbClr val="00206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Superiors.</a:t>
            </a:r>
          </a:p>
          <a:p>
            <a:pPr marL="0" indent="0">
              <a:buNone/>
            </a:pPr>
            <a:r>
              <a:rPr lang="en-US" dirty="0"/>
              <a:t>	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>
                <a:solidFill>
                  <a:srgbClr val="002060"/>
                </a:solidFill>
              </a:rPr>
              <a:t>S</a:t>
            </a:r>
            <a:r>
              <a:rPr sz="3600" b="1" spc="10" dirty="0">
                <a:solidFill>
                  <a:srgbClr val="002060"/>
                </a:solidFill>
              </a:rPr>
              <a:t>O</a:t>
            </a:r>
            <a:r>
              <a:rPr sz="3600" b="1" spc="25" dirty="0">
                <a:solidFill>
                  <a:srgbClr val="002060"/>
                </a:solidFill>
              </a:rPr>
              <a:t>LU</a:t>
            </a:r>
            <a:r>
              <a:rPr sz="3600" b="1" spc="-35" dirty="0">
                <a:solidFill>
                  <a:srgbClr val="002060"/>
                </a:solidFill>
              </a:rPr>
              <a:t>T</a:t>
            </a:r>
            <a:r>
              <a:rPr sz="3600" b="1" spc="-30" dirty="0">
                <a:solidFill>
                  <a:srgbClr val="002060"/>
                </a:solidFill>
              </a:rPr>
              <a:t>I</a:t>
            </a:r>
            <a:r>
              <a:rPr sz="3600" b="1" spc="10" dirty="0">
                <a:solidFill>
                  <a:srgbClr val="002060"/>
                </a:solidFill>
              </a:rPr>
              <a:t>O</a:t>
            </a:r>
            <a:r>
              <a:rPr sz="3600" b="1" dirty="0">
                <a:solidFill>
                  <a:srgbClr val="002060"/>
                </a:solidFill>
              </a:rPr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>
                <a:solidFill>
                  <a:srgbClr val="002060"/>
                </a:solidFill>
              </a:rPr>
              <a:t>I</a:t>
            </a:r>
            <a:r>
              <a:rPr sz="3600" b="1" spc="-35" dirty="0">
                <a:solidFill>
                  <a:srgbClr val="002060"/>
                </a:solidFill>
              </a:rPr>
              <a:t>T</a:t>
            </a:r>
            <a:r>
              <a:rPr sz="3600" b="1" dirty="0">
                <a:solidFill>
                  <a:srgbClr val="002060"/>
                </a:solidFill>
              </a:rPr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>
                <a:solidFill>
                  <a:srgbClr val="002060"/>
                </a:solidFill>
              </a:rPr>
              <a:t>P</a:t>
            </a:r>
            <a:r>
              <a:rPr sz="3600" b="1" spc="-30" dirty="0">
                <a:solidFill>
                  <a:srgbClr val="002060"/>
                </a:solidFill>
              </a:rPr>
              <a:t>R</a:t>
            </a:r>
            <a:r>
              <a:rPr sz="3600" b="1" spc="10" dirty="0">
                <a:solidFill>
                  <a:srgbClr val="002060"/>
                </a:solidFill>
              </a:rPr>
              <a:t>O</a:t>
            </a:r>
            <a:r>
              <a:rPr sz="3600" b="1" spc="-15" dirty="0">
                <a:solidFill>
                  <a:srgbClr val="002060"/>
                </a:solidFill>
              </a:rPr>
              <a:t>P</a:t>
            </a:r>
            <a:r>
              <a:rPr sz="3600" b="1" spc="10" dirty="0">
                <a:solidFill>
                  <a:srgbClr val="002060"/>
                </a:solidFill>
              </a:rPr>
              <a:t>O</a:t>
            </a:r>
            <a:r>
              <a:rPr sz="3600" b="1" spc="25" dirty="0">
                <a:solidFill>
                  <a:srgbClr val="002060"/>
                </a:solidFill>
              </a:rPr>
              <a:t>S</a:t>
            </a:r>
            <a:r>
              <a:rPr sz="3600" b="1" spc="-30" dirty="0">
                <a:solidFill>
                  <a:srgbClr val="002060"/>
                </a:solidFill>
              </a:rPr>
              <a:t>I</a:t>
            </a:r>
            <a:r>
              <a:rPr sz="3600" b="1" spc="-35" dirty="0">
                <a:solidFill>
                  <a:srgbClr val="002060"/>
                </a:solidFill>
              </a:rPr>
              <a:t>T</a:t>
            </a:r>
            <a:r>
              <a:rPr sz="3600" b="1" spc="-30" dirty="0">
                <a:solidFill>
                  <a:srgbClr val="002060"/>
                </a:solidFill>
              </a:rPr>
              <a:t>I</a:t>
            </a:r>
            <a:r>
              <a:rPr sz="3600" b="1" spc="10" dirty="0">
                <a:solidFill>
                  <a:srgbClr val="002060"/>
                </a:solidFill>
              </a:rPr>
              <a:t>O</a:t>
            </a:r>
            <a:r>
              <a:rPr sz="3600" b="1" dirty="0">
                <a:solidFill>
                  <a:srgbClr val="002060"/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677334" y="2438401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</a:t>
            </a:r>
            <a:r>
              <a:rPr lang="en-US" sz="2400" dirty="0" smtClean="0"/>
              <a:t>Using </a:t>
            </a:r>
            <a:r>
              <a:rPr lang="en-US" sz="2400" b="1" dirty="0" smtClean="0"/>
              <a:t>Pivot</a:t>
            </a:r>
            <a:r>
              <a:rPr lang="en-US" sz="2400" dirty="0" smtClean="0"/>
              <a:t> </a:t>
            </a:r>
            <a:r>
              <a:rPr lang="en-US" sz="2400" b="1" dirty="0"/>
              <a:t>table</a:t>
            </a:r>
            <a:r>
              <a:rPr lang="en-US" sz="2400" dirty="0"/>
              <a:t> and chart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IN" sz="2400" dirty="0"/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990600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</a:t>
            </a:r>
            <a:r>
              <a:rPr lang="en-IN" b="1" dirty="0">
                <a:solidFill>
                  <a:srgbClr val="002060"/>
                </a:solidFill>
              </a:rPr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</a:t>
            </a:r>
            <a:r>
              <a:rPr lang="en-IN" sz="1900" dirty="0" smtClean="0"/>
              <a:t>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 smtClean="0"/>
              <a:t>First </a:t>
            </a:r>
            <a:r>
              <a:rPr lang="en-IN" sz="1900" dirty="0"/>
              <a:t>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>
                <a:solidFill>
                  <a:srgbClr val="002060"/>
                </a:solidFill>
              </a:rPr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313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50</cp:revision>
  <dcterms:created xsi:type="dcterms:W3CDTF">2024-03-29T15:07:22Z</dcterms:created>
  <dcterms:modified xsi:type="dcterms:W3CDTF">2024-08-29T20:01:03Z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