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Anaheim"/>
      <p:regular r:id="rId39"/>
    </p:embeddedFont>
    <p:embeddedFont>
      <p:font typeface="DM Sans ExtraBold"/>
      <p:bold r:id="rId40"/>
      <p:boldItalic r:id="rId41"/>
    </p:embeddedFont>
    <p:embeddedFont>
      <p:font typeface="Bebas Neue"/>
      <p:regular r:id="rId42"/>
    </p:embeddedFont>
    <p:embeddedFont>
      <p:font typeface="Baloo 2"/>
      <p:regular r:id="rId43"/>
      <p:bold r:id="rId44"/>
    </p:embeddedFont>
    <p:embeddedFont>
      <p:font typeface="Baloo 2 ExtraBold"/>
      <p:bold r:id="rId45"/>
    </p:embeddedFont>
    <p:embeddedFont>
      <p:font typeface="DM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49C381-4C4F-4E94-8EBC-EF89F1977671}">
  <a:tblStyle styleId="{F049C381-4C4F-4E94-8EBC-EF89F1977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B756419-144A-4FA9-8EB4-F6B4F94942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ExtraBold-bold.fntdata"/><Relationship Id="rId42" Type="http://schemas.openxmlformats.org/officeDocument/2006/relationships/font" Target="fonts/BebasNeue-regular.fntdata"/><Relationship Id="rId41" Type="http://schemas.openxmlformats.org/officeDocument/2006/relationships/font" Target="fonts/DMSansExtraBold-boldItalic.fntdata"/><Relationship Id="rId44" Type="http://schemas.openxmlformats.org/officeDocument/2006/relationships/font" Target="fonts/Baloo2-bold.fntdata"/><Relationship Id="rId43" Type="http://schemas.openxmlformats.org/officeDocument/2006/relationships/font" Target="fonts/Baloo2-regular.fntdata"/><Relationship Id="rId46" Type="http://schemas.openxmlformats.org/officeDocument/2006/relationships/font" Target="fonts/DMSans-regular.fntdata"/><Relationship Id="rId45" Type="http://schemas.openxmlformats.org/officeDocument/2006/relationships/font" Target="fonts/Baloo2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MSans-italic.fntdata"/><Relationship Id="rId47" Type="http://schemas.openxmlformats.org/officeDocument/2006/relationships/font" Target="fonts/DMSans-bold.fntdata"/><Relationship Id="rId49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Roboto-regular.fntdata"/><Relationship Id="rId34" Type="http://schemas.openxmlformats.org/officeDocument/2006/relationships/slide" Target="slides/slide28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Anaheim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715f4ea9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715f4ea9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71a4a86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71a4a86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71622dda71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71622dda71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71622dd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71622dd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8f6ead02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8f6ead02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28f6ead02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28f6ead02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8f6ead02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8f6ead02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71622dda7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71622dda7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271622dda7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271622dda7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1e71a4a8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1e71a4a8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e71a4a86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e71a4a86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271622dda71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271622dda7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271622dda71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271622dda7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2dd6d39b13b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2dd6d39b13b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9" name="Google Shape;179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dd6d39b13b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dd6d39b13b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02dbd4e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02dbd4e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715f4ea9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2715f4ea9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02dbd4ea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02dbd4ea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HarshithaShenava/US-Oil-import-Analysis-Python-Excel-Power-BI" TargetMode="External"/><Relationship Id="rId4" Type="http://schemas.openxmlformats.org/officeDocument/2006/relationships/hyperlink" Target="https://github.com/Gayathrikaveri/US-CRUDE-OIL-ANALYSIS--PYTHON-EXCEL-POWER-BI" TargetMode="External"/><Relationship Id="rId5" Type="http://schemas.openxmlformats.org/officeDocument/2006/relationships/hyperlink" Target="https://github.com/Gayathrikaveri/US-CRUDE-OIL-ANALYSIS--PYTHON-EXCEL-POWER-BI" TargetMode="External"/><Relationship Id="rId6" Type="http://schemas.openxmlformats.org/officeDocument/2006/relationships/hyperlink" Target="https://github.com/KeerthiJyoshna97/US-Crude-Oil-Imports-Analysis-EDA-Excel-Power-BI" TargetMode="External"/><Relationship Id="rId7" Type="http://schemas.openxmlformats.org/officeDocument/2006/relationships/hyperlink" Target="https://github.com/SugeshKumarR/US-Crude-Oil-import-Analysis-Python-Excel-Power-B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 txBox="1"/>
          <p:nvPr>
            <p:ph type="ctrTitle"/>
          </p:nvPr>
        </p:nvSpPr>
        <p:spPr>
          <a:xfrm>
            <a:off x="713225" y="1879200"/>
            <a:ext cx="40524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Analysis &amp; GeoSpatial Visualization </a:t>
            </a:r>
            <a:endParaRPr sz="4400"/>
          </a:p>
        </p:txBody>
      </p:sp>
      <p:sp>
        <p:nvSpPr>
          <p:cNvPr id="660" name="Google Shape;660;p24"/>
          <p:cNvSpPr txBox="1"/>
          <p:nvPr>
            <p:ph idx="1" type="subTitle"/>
          </p:nvPr>
        </p:nvSpPr>
        <p:spPr>
          <a:xfrm>
            <a:off x="789425" y="3111673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Crude Oil Imports</a:t>
            </a:r>
            <a:endParaRPr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2" name="Google Shape;662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663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4" name="Google Shape;664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5" name="Google Shape;675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6" name="Google Shape;676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89" name="Google Shape;689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2" name="Google Shape;702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5" name="Google Shape;705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3"/>
          <p:cNvSpPr txBox="1"/>
          <p:nvPr/>
        </p:nvSpPr>
        <p:spPr>
          <a:xfrm>
            <a:off x="762000" y="228600"/>
            <a:ext cx="797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Treatments to handling outliers</a:t>
            </a:r>
            <a:endParaRPr/>
          </a:p>
        </p:txBody>
      </p:sp>
      <p:grpSp>
        <p:nvGrpSpPr>
          <p:cNvPr id="997" name="Google Shape;997;p33"/>
          <p:cNvGrpSpPr/>
          <p:nvPr/>
        </p:nvGrpSpPr>
        <p:grpSpPr>
          <a:xfrm>
            <a:off x="859806" y="1281555"/>
            <a:ext cx="6715634" cy="2124929"/>
            <a:chOff x="238123" y="2506068"/>
            <a:chExt cx="4538204" cy="2112256"/>
          </a:xfrm>
        </p:grpSpPr>
        <p:sp>
          <p:nvSpPr>
            <p:cNvPr id="998" name="Google Shape;998;p33"/>
            <p:cNvSpPr/>
            <p:nvPr/>
          </p:nvSpPr>
          <p:spPr>
            <a:xfrm>
              <a:off x="238123" y="2506068"/>
              <a:ext cx="1778546" cy="510864"/>
            </a:xfrm>
            <a:custGeom>
              <a:rect b="b" l="l" r="r" t="t"/>
              <a:pathLst>
                <a:path extrusionOk="0" h="26923" w="65726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</a:t>
              </a:r>
              <a:r>
                <a:rPr b="1" lang="en" sz="1600">
                  <a:solidFill>
                    <a:schemeClr val="lt1"/>
                  </a:solidFill>
                </a:rPr>
                <a:t>Trimming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261636" y="4107455"/>
              <a:ext cx="1774124" cy="510864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  </a:t>
              </a:r>
              <a:r>
                <a:rPr b="1" lang="en" sz="1600">
                  <a:solidFill>
                    <a:schemeClr val="lt1"/>
                  </a:solidFill>
                </a:rPr>
                <a:t>        </a:t>
              </a:r>
              <a:r>
                <a:rPr b="1" lang="en" sz="1600">
                  <a:solidFill>
                    <a:schemeClr val="lt1"/>
                  </a:solidFill>
                </a:rPr>
                <a:t>Transform</a:t>
              </a:r>
              <a:r>
                <a:rPr b="1" lang="en" sz="1600">
                  <a:solidFill>
                    <a:schemeClr val="lt1"/>
                  </a:solidFill>
                </a:rPr>
                <a:t> (log)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2973473" y="2506068"/>
              <a:ext cx="1778562" cy="510864"/>
            </a:xfrm>
            <a:custGeom>
              <a:rect b="b" l="l" r="r" t="t"/>
              <a:pathLst>
                <a:path extrusionOk="0" h="26923" w="65757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</a:t>
              </a:r>
              <a:r>
                <a:rPr b="1" lang="en" sz="1600">
                  <a:solidFill>
                    <a:schemeClr val="lt1"/>
                  </a:solidFill>
                </a:rPr>
                <a:t>Capping</a:t>
              </a:r>
              <a:endParaRPr b="1" sz="160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2997781" y="4107460"/>
              <a:ext cx="1778546" cy="510864"/>
            </a:xfrm>
            <a:custGeom>
              <a:rect b="b" l="l" r="r" t="t"/>
              <a:pathLst>
                <a:path extrusionOk="0" h="26923" w="65726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667E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</a:t>
              </a:r>
              <a:r>
                <a:rPr b="1" lang="en" sz="1600">
                  <a:solidFill>
                    <a:schemeClr val="lt1"/>
                  </a:solidFill>
                </a:rPr>
                <a:t>Winsorization</a:t>
              </a:r>
              <a:endParaRPr b="1" sz="1600">
                <a:solidFill>
                  <a:schemeClr val="lt1"/>
                </a:solidFill>
              </a:endParaRPr>
            </a:p>
          </p:txBody>
        </p:sp>
      </p:grpSp>
      <p:sp>
        <p:nvSpPr>
          <p:cNvPr id="1002" name="Google Shape;1002;p33"/>
          <p:cNvSpPr txBox="1"/>
          <p:nvPr/>
        </p:nvSpPr>
        <p:spPr>
          <a:xfrm>
            <a:off x="722325" y="1673800"/>
            <a:ext cx="2793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Remove the outliers completely.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3" name="Google Shape;1003;p33"/>
          <p:cNvSpPr txBox="1"/>
          <p:nvPr/>
        </p:nvSpPr>
        <p:spPr>
          <a:xfrm>
            <a:off x="4734525" y="1826200"/>
            <a:ext cx="2625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Upper value.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4" name="Google Shape;1004;p33"/>
          <p:cNvSpPr txBox="1"/>
          <p:nvPr/>
        </p:nvSpPr>
        <p:spPr>
          <a:xfrm>
            <a:off x="739400" y="3429350"/>
            <a:ext cx="26253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with log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itself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4767350" y="3429350"/>
            <a:ext cx="2900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Replace the outliers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closer to the central part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06" name="Google Shape;1006;p33"/>
          <p:cNvGrpSpPr/>
          <p:nvPr/>
        </p:nvGrpSpPr>
        <p:grpSpPr>
          <a:xfrm>
            <a:off x="8041364" y="2902795"/>
            <a:ext cx="653451" cy="2082145"/>
            <a:chOff x="3196025" y="611188"/>
            <a:chExt cx="1422401" cy="4532313"/>
          </a:xfrm>
        </p:grpSpPr>
        <p:sp>
          <p:nvSpPr>
            <p:cNvPr id="1007" name="Google Shape;1007;p33"/>
            <p:cNvSpPr/>
            <p:nvPr/>
          </p:nvSpPr>
          <p:spPr>
            <a:xfrm>
              <a:off x="3273813" y="4724400"/>
              <a:ext cx="428625" cy="385763"/>
            </a:xfrm>
            <a:custGeom>
              <a:rect b="b" l="l" r="r" t="t"/>
              <a:pathLst>
                <a:path extrusionOk="0" h="243" w="270">
                  <a:moveTo>
                    <a:pt x="270" y="12"/>
                  </a:moveTo>
                  <a:lnTo>
                    <a:pt x="256" y="188"/>
                  </a:lnTo>
                  <a:lnTo>
                    <a:pt x="0" y="243"/>
                  </a:lnTo>
                  <a:lnTo>
                    <a:pt x="131" y="111"/>
                  </a:lnTo>
                  <a:lnTo>
                    <a:pt x="164" y="0"/>
                  </a:lnTo>
                  <a:lnTo>
                    <a:pt x="270" y="12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3196025" y="4875213"/>
              <a:ext cx="542925" cy="260350"/>
            </a:xfrm>
            <a:custGeom>
              <a:rect b="b" l="l" r="r" t="t"/>
              <a:pathLst>
                <a:path extrusionOk="0" h="164" w="342">
                  <a:moveTo>
                    <a:pt x="180" y="0"/>
                  </a:moveTo>
                  <a:lnTo>
                    <a:pt x="0" y="160"/>
                  </a:lnTo>
                  <a:lnTo>
                    <a:pt x="342" y="164"/>
                  </a:lnTo>
                  <a:lnTo>
                    <a:pt x="319" y="2"/>
                  </a:lnTo>
                  <a:lnTo>
                    <a:pt x="252" y="7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3427800" y="4905375"/>
              <a:ext cx="53975" cy="39688"/>
            </a:xfrm>
            <a:custGeom>
              <a:rect b="b" l="l" r="r" t="t"/>
              <a:pathLst>
                <a:path extrusionOk="0" h="25" w="34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383350" y="4927600"/>
              <a:ext cx="53975" cy="39688"/>
            </a:xfrm>
            <a:custGeom>
              <a:rect b="b" l="l" r="r" t="t"/>
              <a:pathLst>
                <a:path extrusionOk="0" h="25" w="34">
                  <a:moveTo>
                    <a:pt x="32" y="2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34" y="20"/>
                  </a:lnTo>
                  <a:lnTo>
                    <a:pt x="32" y="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4153288" y="4787900"/>
              <a:ext cx="420688" cy="341313"/>
            </a:xfrm>
            <a:custGeom>
              <a:rect b="b" l="l" r="r" t="t"/>
              <a:pathLst>
                <a:path extrusionOk="0" h="215" w="265">
                  <a:moveTo>
                    <a:pt x="23" y="4"/>
                  </a:moveTo>
                  <a:lnTo>
                    <a:pt x="0" y="157"/>
                  </a:lnTo>
                  <a:lnTo>
                    <a:pt x="265" y="215"/>
                  </a:lnTo>
                  <a:lnTo>
                    <a:pt x="122" y="81"/>
                  </a:lnTo>
                  <a:lnTo>
                    <a:pt x="131" y="0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FFA47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4131063" y="4900613"/>
              <a:ext cx="487363" cy="242888"/>
            </a:xfrm>
            <a:custGeom>
              <a:rect b="b" l="l" r="r" t="t"/>
              <a:pathLst>
                <a:path extrusionOk="0" h="153" w="307">
                  <a:moveTo>
                    <a:pt x="148" y="0"/>
                  </a:moveTo>
                  <a:lnTo>
                    <a:pt x="307" y="153"/>
                  </a:lnTo>
                  <a:lnTo>
                    <a:pt x="0" y="148"/>
                  </a:lnTo>
                  <a:lnTo>
                    <a:pt x="23" y="7"/>
                  </a:lnTo>
                  <a:lnTo>
                    <a:pt x="71" y="7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361250" y="4930775"/>
              <a:ext cx="55563" cy="36513"/>
            </a:xfrm>
            <a:custGeom>
              <a:rect b="b" l="l" r="r" t="t"/>
              <a:pathLst>
                <a:path extrusionOk="0" h="23" w="35">
                  <a:moveTo>
                    <a:pt x="3" y="23"/>
                  </a:moveTo>
                  <a:lnTo>
                    <a:pt x="0" y="18"/>
                  </a:lnTo>
                  <a:lnTo>
                    <a:pt x="33" y="0"/>
                  </a:lnTo>
                  <a:lnTo>
                    <a:pt x="35" y="2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405700" y="4953000"/>
              <a:ext cx="55563" cy="36513"/>
            </a:xfrm>
            <a:custGeom>
              <a:rect b="b" l="l" r="r" t="t"/>
              <a:pathLst>
                <a:path extrusionOk="0" h="23" w="35">
                  <a:moveTo>
                    <a:pt x="2" y="23"/>
                  </a:moveTo>
                  <a:lnTo>
                    <a:pt x="0" y="18"/>
                  </a:lnTo>
                  <a:lnTo>
                    <a:pt x="32" y="0"/>
                  </a:lnTo>
                  <a:lnTo>
                    <a:pt x="35" y="4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456375" y="2090738"/>
              <a:ext cx="1095375" cy="2722563"/>
            </a:xfrm>
            <a:custGeom>
              <a:rect b="b" l="l" r="r" t="t"/>
              <a:pathLst>
                <a:path extrusionOk="0" h="742" w="299">
                  <a:moveTo>
                    <a:pt x="237" y="0"/>
                  </a:moveTo>
                  <a:cubicBezTo>
                    <a:pt x="105" y="12"/>
                    <a:pt x="105" y="12"/>
                    <a:pt x="105" y="12"/>
                  </a:cubicBezTo>
                  <a:cubicBezTo>
                    <a:pt x="105" y="12"/>
                    <a:pt x="87" y="26"/>
                    <a:pt x="68" y="97"/>
                  </a:cubicBezTo>
                  <a:cubicBezTo>
                    <a:pt x="45" y="184"/>
                    <a:pt x="11" y="409"/>
                    <a:pt x="0" y="734"/>
                  </a:cubicBezTo>
                  <a:cubicBezTo>
                    <a:pt x="85" y="736"/>
                    <a:pt x="85" y="736"/>
                    <a:pt x="85" y="736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7" y="234"/>
                    <a:pt x="167" y="235"/>
                    <a:pt x="167" y="243"/>
                  </a:cubicBezTo>
                  <a:cubicBezTo>
                    <a:pt x="190" y="742"/>
                    <a:pt x="190" y="742"/>
                    <a:pt x="190" y="742"/>
                  </a:cubicBezTo>
                  <a:cubicBezTo>
                    <a:pt x="274" y="739"/>
                    <a:pt x="274" y="739"/>
                    <a:pt x="274" y="739"/>
                  </a:cubicBezTo>
                  <a:cubicBezTo>
                    <a:pt x="274" y="739"/>
                    <a:pt x="299" y="196"/>
                    <a:pt x="277" y="111"/>
                  </a:cubicBezTo>
                  <a:cubicBezTo>
                    <a:pt x="256" y="31"/>
                    <a:pt x="23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427800" y="4670425"/>
              <a:ext cx="381000" cy="128588"/>
            </a:xfrm>
            <a:custGeom>
              <a:rect b="b" l="l" r="r" t="t"/>
              <a:pathLst>
                <a:path extrusionOk="0" h="81" w="240">
                  <a:moveTo>
                    <a:pt x="230" y="74"/>
                  </a:moveTo>
                  <a:lnTo>
                    <a:pt x="240" y="9"/>
                  </a:lnTo>
                  <a:lnTo>
                    <a:pt x="4" y="0"/>
                  </a:lnTo>
                  <a:lnTo>
                    <a:pt x="0" y="81"/>
                  </a:lnTo>
                  <a:lnTo>
                    <a:pt x="230" y="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4126300" y="4676775"/>
              <a:ext cx="355600" cy="133350"/>
            </a:xfrm>
            <a:custGeom>
              <a:rect b="b" l="l" r="r" t="t"/>
              <a:pathLst>
                <a:path extrusionOk="0" h="36" w="97">
                  <a:moveTo>
                    <a:pt x="4" y="36"/>
                  </a:moveTo>
                  <a:cubicBezTo>
                    <a:pt x="5" y="35"/>
                    <a:pt x="0" y="3"/>
                    <a:pt x="0" y="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7" y="36"/>
                    <a:pt x="97" y="36"/>
                    <a:pt x="97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353188" y="1103313"/>
              <a:ext cx="111125" cy="336550"/>
            </a:xfrm>
            <a:custGeom>
              <a:rect b="b" l="l" r="r" t="t"/>
              <a:pathLst>
                <a:path extrusionOk="0" h="92" w="30">
                  <a:moveTo>
                    <a:pt x="7" y="92"/>
                  </a:moveTo>
                  <a:cubicBezTo>
                    <a:pt x="7" y="92"/>
                    <a:pt x="6" y="92"/>
                    <a:pt x="6" y="92"/>
                  </a:cubicBezTo>
                  <a:cubicBezTo>
                    <a:pt x="2" y="91"/>
                    <a:pt x="0" y="88"/>
                    <a:pt x="1" y="8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2"/>
                    <a:pt x="21" y="0"/>
                    <a:pt x="24" y="0"/>
                  </a:cubicBezTo>
                  <a:cubicBezTo>
                    <a:pt x="28" y="1"/>
                    <a:pt x="30" y="4"/>
                    <a:pt x="29" y="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2" y="90"/>
                    <a:pt x="10" y="92"/>
                    <a:pt x="7" y="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3"/>
            <p:cNvSpPr/>
            <p:nvPr/>
          </p:nvSpPr>
          <p:spPr>
            <a:xfrm rot="6788770">
              <a:off x="3365488" y="1333288"/>
              <a:ext cx="101600" cy="123825"/>
            </a:xfrm>
            <a:custGeom>
              <a:rect b="b" l="l" r="r" t="t"/>
              <a:pathLst>
                <a:path extrusionOk="0" h="34" w="28">
                  <a:moveTo>
                    <a:pt x="28" y="28"/>
                  </a:moveTo>
                  <a:cubicBezTo>
                    <a:pt x="28" y="28"/>
                    <a:pt x="28" y="1"/>
                    <a:pt x="24" y="1"/>
                  </a:cubicBezTo>
                  <a:cubicBezTo>
                    <a:pt x="21" y="0"/>
                    <a:pt x="3" y="2"/>
                    <a:pt x="1" y="8"/>
                  </a:cubicBezTo>
                  <a:cubicBezTo>
                    <a:pt x="0" y="14"/>
                    <a:pt x="15" y="13"/>
                    <a:pt x="15" y="13"/>
                  </a:cubicBezTo>
                  <a:cubicBezTo>
                    <a:pt x="15" y="13"/>
                    <a:pt x="8" y="26"/>
                    <a:pt x="14" y="30"/>
                  </a:cubicBezTo>
                  <a:cubicBezTo>
                    <a:pt x="20" y="34"/>
                    <a:pt x="28" y="28"/>
                    <a:pt x="28" y="28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284925" y="1162050"/>
              <a:ext cx="1006475" cy="939800"/>
            </a:xfrm>
            <a:custGeom>
              <a:rect b="b" l="l" r="r" t="t"/>
              <a:pathLst>
                <a:path extrusionOk="0" h="256" w="275">
                  <a:moveTo>
                    <a:pt x="211" y="0"/>
                  </a:moveTo>
                  <a:cubicBezTo>
                    <a:pt x="211" y="0"/>
                    <a:pt x="158" y="32"/>
                    <a:pt x="140" y="50"/>
                  </a:cubicBezTo>
                  <a:cubicBezTo>
                    <a:pt x="122" y="68"/>
                    <a:pt x="102" y="159"/>
                    <a:pt x="102" y="159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68" y="254"/>
                    <a:pt x="98" y="255"/>
                  </a:cubicBezTo>
                  <a:cubicBezTo>
                    <a:pt x="128" y="256"/>
                    <a:pt x="275" y="87"/>
                    <a:pt x="2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781813" y="611188"/>
              <a:ext cx="503238" cy="509588"/>
            </a:xfrm>
            <a:custGeom>
              <a:rect b="b" l="l" r="r" t="t"/>
              <a:pathLst>
                <a:path extrusionOk="0" h="139" w="137">
                  <a:moveTo>
                    <a:pt x="1" y="53"/>
                  </a:moveTo>
                  <a:cubicBezTo>
                    <a:pt x="0" y="80"/>
                    <a:pt x="9" y="108"/>
                    <a:pt x="32" y="124"/>
                  </a:cubicBezTo>
                  <a:cubicBezTo>
                    <a:pt x="54" y="139"/>
                    <a:pt x="85" y="135"/>
                    <a:pt x="104" y="119"/>
                  </a:cubicBezTo>
                  <a:cubicBezTo>
                    <a:pt x="137" y="91"/>
                    <a:pt x="127" y="27"/>
                    <a:pt x="91" y="12"/>
                  </a:cubicBezTo>
                  <a:cubicBezTo>
                    <a:pt x="86" y="10"/>
                    <a:pt x="72" y="9"/>
                    <a:pt x="70" y="5"/>
                  </a:cubicBezTo>
                  <a:cubicBezTo>
                    <a:pt x="42" y="0"/>
                    <a:pt x="11" y="13"/>
                    <a:pt x="5" y="35"/>
                  </a:cubicBezTo>
                  <a:cubicBezTo>
                    <a:pt x="4" y="37"/>
                    <a:pt x="2" y="41"/>
                    <a:pt x="0" y="46"/>
                  </a:cubicBezTo>
                  <a:cubicBezTo>
                    <a:pt x="1" y="48"/>
                    <a:pt x="1" y="50"/>
                    <a:pt x="1" y="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761175" y="681038"/>
              <a:ext cx="442913" cy="774700"/>
            </a:xfrm>
            <a:custGeom>
              <a:rect b="b" l="l" r="r" t="t"/>
              <a:pathLst>
                <a:path extrusionOk="0" h="211" w="121">
                  <a:moveTo>
                    <a:pt x="88" y="55"/>
                  </a:moveTo>
                  <a:cubicBezTo>
                    <a:pt x="88" y="56"/>
                    <a:pt x="89" y="56"/>
                    <a:pt x="90" y="56"/>
                  </a:cubicBezTo>
                  <a:cubicBezTo>
                    <a:pt x="95" y="54"/>
                    <a:pt x="105" y="50"/>
                    <a:pt x="111" y="61"/>
                  </a:cubicBezTo>
                  <a:cubicBezTo>
                    <a:pt x="116" y="73"/>
                    <a:pt x="107" y="83"/>
                    <a:pt x="100" y="86"/>
                  </a:cubicBezTo>
                  <a:cubicBezTo>
                    <a:pt x="99" y="87"/>
                    <a:pt x="94" y="89"/>
                    <a:pt x="93" y="91"/>
                  </a:cubicBezTo>
                  <a:cubicBezTo>
                    <a:pt x="91" y="97"/>
                    <a:pt x="92" y="107"/>
                    <a:pt x="93" y="120"/>
                  </a:cubicBezTo>
                  <a:cubicBezTo>
                    <a:pt x="95" y="150"/>
                    <a:pt x="121" y="155"/>
                    <a:pt x="121" y="155"/>
                  </a:cubicBezTo>
                  <a:cubicBezTo>
                    <a:pt x="121" y="155"/>
                    <a:pt x="55" y="211"/>
                    <a:pt x="44" y="176"/>
                  </a:cubicBezTo>
                  <a:cubicBezTo>
                    <a:pt x="48" y="168"/>
                    <a:pt x="46" y="112"/>
                    <a:pt x="37" y="115"/>
                  </a:cubicBezTo>
                  <a:cubicBezTo>
                    <a:pt x="26" y="119"/>
                    <a:pt x="4" y="114"/>
                    <a:pt x="2" y="64"/>
                  </a:cubicBezTo>
                  <a:cubicBezTo>
                    <a:pt x="0" y="17"/>
                    <a:pt x="32" y="9"/>
                    <a:pt x="40" y="8"/>
                  </a:cubicBezTo>
                  <a:cubicBezTo>
                    <a:pt x="47" y="7"/>
                    <a:pt x="71" y="0"/>
                    <a:pt x="88" y="55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4097725" y="879475"/>
              <a:ext cx="55563" cy="84138"/>
            </a:xfrm>
            <a:custGeom>
              <a:rect b="b" l="l" r="r" t="t"/>
              <a:pathLst>
                <a:path extrusionOk="0" h="23" w="15">
                  <a:moveTo>
                    <a:pt x="15" y="12"/>
                  </a:moveTo>
                  <a:cubicBezTo>
                    <a:pt x="15" y="12"/>
                    <a:pt x="2" y="0"/>
                    <a:pt x="0" y="23"/>
                  </a:cubicBezTo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925451" y="933467"/>
              <a:ext cx="95287" cy="44460"/>
            </a:xfrm>
            <a:custGeom>
              <a:rect b="b" l="l" r="r" t="t"/>
              <a:pathLst>
                <a:path extrusionOk="0" h="26" w="26">
                  <a:moveTo>
                    <a:pt x="10" y="2"/>
                  </a:moveTo>
                  <a:cubicBezTo>
                    <a:pt x="4" y="4"/>
                    <a:pt x="0" y="10"/>
                    <a:pt x="2" y="16"/>
                  </a:cubicBezTo>
                  <a:cubicBezTo>
                    <a:pt x="4" y="22"/>
                    <a:pt x="10" y="26"/>
                    <a:pt x="16" y="24"/>
                  </a:cubicBezTo>
                  <a:cubicBezTo>
                    <a:pt x="22" y="22"/>
                    <a:pt x="26" y="15"/>
                    <a:pt x="24" y="10"/>
                  </a:cubicBezTo>
                  <a:cubicBezTo>
                    <a:pt x="22" y="4"/>
                    <a:pt x="15" y="0"/>
                    <a:pt x="10" y="2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870713" y="846138"/>
              <a:ext cx="44450" cy="28575"/>
            </a:xfrm>
            <a:custGeom>
              <a:rect b="b" l="l" r="r" t="t"/>
              <a:pathLst>
                <a:path extrusionOk="0" h="8" w="12">
                  <a:moveTo>
                    <a:pt x="10" y="6"/>
                  </a:moveTo>
                  <a:cubicBezTo>
                    <a:pt x="12" y="8"/>
                    <a:pt x="9" y="1"/>
                    <a:pt x="6" y="1"/>
                  </a:cubicBezTo>
                  <a:cubicBezTo>
                    <a:pt x="4" y="0"/>
                    <a:pt x="1" y="1"/>
                    <a:pt x="0" y="4"/>
                  </a:cubicBezTo>
                  <a:cubicBezTo>
                    <a:pt x="0" y="4"/>
                    <a:pt x="5" y="3"/>
                    <a:pt x="1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775463" y="842963"/>
              <a:ext cx="44450" cy="28575"/>
            </a:xfrm>
            <a:custGeom>
              <a:rect b="b" l="l" r="r" t="t"/>
              <a:pathLst>
                <a:path extrusionOk="0" h="8" w="12">
                  <a:moveTo>
                    <a:pt x="2" y="6"/>
                  </a:moveTo>
                  <a:cubicBezTo>
                    <a:pt x="0" y="8"/>
                    <a:pt x="3" y="1"/>
                    <a:pt x="6" y="1"/>
                  </a:cubicBezTo>
                  <a:cubicBezTo>
                    <a:pt x="9" y="0"/>
                    <a:pt x="12" y="1"/>
                    <a:pt x="12" y="4"/>
                  </a:cubicBezTo>
                  <a:cubicBezTo>
                    <a:pt x="12" y="4"/>
                    <a:pt x="7" y="3"/>
                    <a:pt x="2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867538" y="908050"/>
              <a:ext cx="14288" cy="30163"/>
            </a:xfrm>
            <a:custGeom>
              <a:rect b="b" l="l" r="r" t="t"/>
              <a:pathLst>
                <a:path extrusionOk="0" h="8" w="4">
                  <a:moveTo>
                    <a:pt x="4" y="5"/>
                  </a:moveTo>
                  <a:cubicBezTo>
                    <a:pt x="3" y="7"/>
                    <a:pt x="3" y="8"/>
                    <a:pt x="1" y="8"/>
                  </a:cubicBezTo>
                  <a:cubicBezTo>
                    <a:pt x="0" y="8"/>
                    <a:pt x="0" y="7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4" y="2"/>
                    <a:pt x="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797688" y="904875"/>
              <a:ext cx="11113" cy="28575"/>
            </a:xfrm>
            <a:custGeom>
              <a:rect b="b" l="l" r="r" t="t"/>
              <a:pathLst>
                <a:path extrusionOk="0" h="8" w="3">
                  <a:moveTo>
                    <a:pt x="3" y="4"/>
                  </a:moveTo>
                  <a:cubicBezTo>
                    <a:pt x="3" y="6"/>
                    <a:pt x="2" y="8"/>
                    <a:pt x="1" y="8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1"/>
                    <a:pt x="3" y="2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907225" y="1050925"/>
              <a:ext cx="128588" cy="150813"/>
            </a:xfrm>
            <a:custGeom>
              <a:rect b="b" l="l" r="r" t="t"/>
              <a:pathLst>
                <a:path extrusionOk="0" h="41" w="35">
                  <a:moveTo>
                    <a:pt x="0" y="14"/>
                  </a:moveTo>
                  <a:cubicBezTo>
                    <a:pt x="0" y="14"/>
                    <a:pt x="15" y="9"/>
                    <a:pt x="25" y="4"/>
                  </a:cubicBezTo>
                  <a:cubicBezTo>
                    <a:pt x="35" y="0"/>
                    <a:pt x="10" y="41"/>
                    <a:pt x="0" y="14"/>
                  </a:cubicBezTo>
                  <a:close/>
                </a:path>
              </a:pathLst>
            </a:custGeom>
            <a:solidFill>
              <a:srgbClr val="894C3B">
                <a:alpha val="5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4119950" y="1223963"/>
              <a:ext cx="44450" cy="36513"/>
            </a:xfrm>
            <a:custGeom>
              <a:rect b="b" l="l" r="r" t="t"/>
              <a:pathLst>
                <a:path extrusionOk="0" h="10" w="12">
                  <a:moveTo>
                    <a:pt x="1" y="4"/>
                  </a:moveTo>
                  <a:cubicBezTo>
                    <a:pt x="1" y="4"/>
                    <a:pt x="12" y="0"/>
                    <a:pt x="10" y="3"/>
                  </a:cubicBezTo>
                  <a:cubicBezTo>
                    <a:pt x="8" y="5"/>
                    <a:pt x="4" y="8"/>
                    <a:pt x="0" y="1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C206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3734188" y="1198563"/>
              <a:ext cx="755650" cy="1052513"/>
            </a:xfrm>
            <a:custGeom>
              <a:rect b="b" l="l" r="r" t="t"/>
              <a:pathLst>
                <a:path extrusionOk="0" h="287" w="206">
                  <a:moveTo>
                    <a:pt x="48" y="11"/>
                  </a:moveTo>
                  <a:cubicBezTo>
                    <a:pt x="49" y="14"/>
                    <a:pt x="0" y="107"/>
                    <a:pt x="1" y="136"/>
                  </a:cubicBezTo>
                  <a:cubicBezTo>
                    <a:pt x="2" y="166"/>
                    <a:pt x="21" y="260"/>
                    <a:pt x="20" y="264"/>
                  </a:cubicBezTo>
                  <a:cubicBezTo>
                    <a:pt x="20" y="264"/>
                    <a:pt x="65" y="287"/>
                    <a:pt x="190" y="269"/>
                  </a:cubicBezTo>
                  <a:cubicBezTo>
                    <a:pt x="203" y="159"/>
                    <a:pt x="206" y="67"/>
                    <a:pt x="165" y="32"/>
                  </a:cubicBezTo>
                  <a:cubicBezTo>
                    <a:pt x="165" y="32"/>
                    <a:pt x="121" y="1"/>
                    <a:pt x="111" y="0"/>
                  </a:cubicBezTo>
                  <a:cubicBezTo>
                    <a:pt x="111" y="0"/>
                    <a:pt x="64" y="5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958025" y="1198563"/>
              <a:ext cx="587375" cy="1155700"/>
            </a:xfrm>
            <a:custGeom>
              <a:rect b="b" l="l" r="r" t="t"/>
              <a:pathLst>
                <a:path extrusionOk="0" h="315" w="160">
                  <a:moveTo>
                    <a:pt x="98" y="20"/>
                  </a:moveTo>
                  <a:cubicBezTo>
                    <a:pt x="79" y="11"/>
                    <a:pt x="56" y="0"/>
                    <a:pt x="50" y="0"/>
                  </a:cubicBezTo>
                  <a:cubicBezTo>
                    <a:pt x="50" y="0"/>
                    <a:pt x="41" y="10"/>
                    <a:pt x="31" y="18"/>
                  </a:cubicBezTo>
                  <a:cubicBezTo>
                    <a:pt x="31" y="20"/>
                    <a:pt x="31" y="23"/>
                    <a:pt x="31" y="26"/>
                  </a:cubicBezTo>
                  <a:cubicBezTo>
                    <a:pt x="13" y="107"/>
                    <a:pt x="0" y="221"/>
                    <a:pt x="10" y="304"/>
                  </a:cubicBezTo>
                  <a:cubicBezTo>
                    <a:pt x="36" y="305"/>
                    <a:pt x="115" y="315"/>
                    <a:pt x="160" y="308"/>
                  </a:cubicBezTo>
                  <a:cubicBezTo>
                    <a:pt x="155" y="226"/>
                    <a:pt x="158" y="135"/>
                    <a:pt x="144" y="78"/>
                  </a:cubicBezTo>
                  <a:cubicBezTo>
                    <a:pt x="138" y="53"/>
                    <a:pt x="121" y="32"/>
                    <a:pt x="9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672275" y="1223963"/>
              <a:ext cx="271463" cy="1111250"/>
            </a:xfrm>
            <a:custGeom>
              <a:rect b="b" l="l" r="r" t="t"/>
              <a:pathLst>
                <a:path extrusionOk="0" h="303" w="74">
                  <a:moveTo>
                    <a:pt x="66" y="303"/>
                  </a:moveTo>
                  <a:cubicBezTo>
                    <a:pt x="57" y="219"/>
                    <a:pt x="57" y="99"/>
                    <a:pt x="74" y="17"/>
                  </a:cubicBezTo>
                  <a:cubicBezTo>
                    <a:pt x="72" y="14"/>
                    <a:pt x="70" y="4"/>
                    <a:pt x="69" y="0"/>
                  </a:cubicBezTo>
                  <a:cubicBezTo>
                    <a:pt x="70" y="3"/>
                    <a:pt x="17" y="100"/>
                    <a:pt x="18" y="129"/>
                  </a:cubicBezTo>
                  <a:cubicBezTo>
                    <a:pt x="19" y="159"/>
                    <a:pt x="1" y="297"/>
                    <a:pt x="0" y="301"/>
                  </a:cubicBezTo>
                  <a:cubicBezTo>
                    <a:pt x="0" y="301"/>
                    <a:pt x="48" y="299"/>
                    <a:pt x="66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683388" y="1730375"/>
              <a:ext cx="77788" cy="58738"/>
            </a:xfrm>
            <a:custGeom>
              <a:rect b="b" l="l" r="r" t="t"/>
              <a:pathLst>
                <a:path extrusionOk="0" h="16" w="21">
                  <a:moveTo>
                    <a:pt x="21" y="15"/>
                  </a:moveTo>
                  <a:cubicBezTo>
                    <a:pt x="21" y="12"/>
                    <a:pt x="20" y="9"/>
                    <a:pt x="19" y="6"/>
                  </a:cubicBezTo>
                  <a:cubicBezTo>
                    <a:pt x="17" y="3"/>
                    <a:pt x="15" y="1"/>
                    <a:pt x="12" y="1"/>
                  </a:cubicBezTo>
                  <a:cubicBezTo>
                    <a:pt x="8" y="0"/>
                    <a:pt x="4" y="4"/>
                    <a:pt x="2" y="7"/>
                  </a:cubicBezTo>
                  <a:cubicBezTo>
                    <a:pt x="1" y="9"/>
                    <a:pt x="1" y="10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7" y="13"/>
                    <a:pt x="13" y="16"/>
                    <a:pt x="20" y="15"/>
                  </a:cubicBezTo>
                </a:path>
              </a:pathLst>
            </a:custGeom>
            <a:solidFill>
              <a:srgbClr val="35445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669100" y="1778000"/>
              <a:ext cx="103188" cy="19050"/>
            </a:xfrm>
            <a:custGeom>
              <a:rect b="b" l="l" r="r" t="t"/>
              <a:pathLst>
                <a:path extrusionOk="0" h="5" w="28">
                  <a:moveTo>
                    <a:pt x="3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7" y="5"/>
                    <a:pt x="28" y="4"/>
                    <a:pt x="28" y="3"/>
                  </a:cubicBezTo>
                  <a:cubicBezTo>
                    <a:pt x="28" y="1"/>
                    <a:pt x="27" y="0"/>
                    <a:pt x="2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lose/>
                </a:path>
              </a:pathLst>
            </a:custGeom>
            <a:solidFill>
              <a:srgbClr val="ADBED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3246825" y="1330325"/>
              <a:ext cx="444500" cy="587375"/>
            </a:xfrm>
            <a:custGeom>
              <a:rect b="b" l="l" r="r" t="t"/>
              <a:pathLst>
                <a:path extrusionOk="0" h="160" w="121">
                  <a:moveTo>
                    <a:pt x="120" y="156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0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6" y="117"/>
                    <a:pt x="40" y="122"/>
                    <a:pt x="45" y="125"/>
                  </a:cubicBezTo>
                  <a:cubicBezTo>
                    <a:pt x="116" y="159"/>
                    <a:pt x="116" y="159"/>
                    <a:pt x="116" y="159"/>
                  </a:cubicBezTo>
                  <a:cubicBezTo>
                    <a:pt x="119" y="160"/>
                    <a:pt x="121" y="158"/>
                    <a:pt x="120" y="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3229363" y="1355725"/>
              <a:ext cx="442913" cy="587375"/>
            </a:xfrm>
            <a:custGeom>
              <a:rect b="b" l="l" r="r" t="t"/>
              <a:pathLst>
                <a:path extrusionOk="0" h="160" w="121">
                  <a:moveTo>
                    <a:pt x="121" y="155"/>
                  </a:moveTo>
                  <a:cubicBezTo>
                    <a:pt x="87" y="46"/>
                    <a:pt x="87" y="46"/>
                    <a:pt x="87" y="46"/>
                  </a:cubicBezTo>
                  <a:cubicBezTo>
                    <a:pt x="85" y="40"/>
                    <a:pt x="81" y="35"/>
                    <a:pt x="75" y="3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0" y="2"/>
                    <a:pt x="1" y="4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6" y="117"/>
                    <a:pt x="40" y="122"/>
                    <a:pt x="46" y="125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9" y="160"/>
                    <a:pt x="121" y="158"/>
                    <a:pt x="12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3419863" y="1598613"/>
              <a:ext cx="747713" cy="730250"/>
            </a:xfrm>
            <a:custGeom>
              <a:rect b="b" l="l" r="r" t="t"/>
              <a:pathLst>
                <a:path extrusionOk="0" h="199" w="204">
                  <a:moveTo>
                    <a:pt x="68" y="69"/>
                  </a:moveTo>
                  <a:cubicBezTo>
                    <a:pt x="68" y="69"/>
                    <a:pt x="179" y="199"/>
                    <a:pt x="204" y="178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7"/>
                    <a:pt x="75" y="25"/>
                    <a:pt x="75" y="25"/>
                  </a:cubicBezTo>
                  <a:cubicBezTo>
                    <a:pt x="75" y="25"/>
                    <a:pt x="13" y="0"/>
                    <a:pt x="11" y="8"/>
                  </a:cubicBezTo>
                  <a:cubicBezTo>
                    <a:pt x="10" y="13"/>
                    <a:pt x="48" y="18"/>
                    <a:pt x="45" y="18"/>
                  </a:cubicBezTo>
                  <a:cubicBezTo>
                    <a:pt x="44" y="18"/>
                    <a:pt x="11" y="12"/>
                    <a:pt x="8" y="15"/>
                  </a:cubicBezTo>
                  <a:cubicBezTo>
                    <a:pt x="3" y="19"/>
                    <a:pt x="42" y="27"/>
                    <a:pt x="41" y="30"/>
                  </a:cubicBezTo>
                  <a:cubicBezTo>
                    <a:pt x="41" y="30"/>
                    <a:pt x="3" y="30"/>
                    <a:pt x="2" y="34"/>
                  </a:cubicBezTo>
                  <a:cubicBezTo>
                    <a:pt x="0" y="37"/>
                    <a:pt x="40" y="40"/>
                    <a:pt x="39" y="42"/>
                  </a:cubicBezTo>
                  <a:cubicBezTo>
                    <a:pt x="39" y="43"/>
                    <a:pt x="6" y="39"/>
                    <a:pt x="11" y="42"/>
                  </a:cubicBezTo>
                  <a:cubicBezTo>
                    <a:pt x="16" y="45"/>
                    <a:pt x="68" y="69"/>
                    <a:pt x="68" y="69"/>
                  </a:cubicBezTo>
                  <a:close/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3559563" y="1557338"/>
              <a:ext cx="168275" cy="165100"/>
            </a:xfrm>
            <a:custGeom>
              <a:rect b="b" l="l" r="r" t="t"/>
              <a:pathLst>
                <a:path extrusionOk="0" h="45" w="46">
                  <a:moveTo>
                    <a:pt x="14" y="30"/>
                  </a:moveTo>
                  <a:cubicBezTo>
                    <a:pt x="14" y="30"/>
                    <a:pt x="0" y="0"/>
                    <a:pt x="6" y="4"/>
                  </a:cubicBezTo>
                  <a:cubicBezTo>
                    <a:pt x="13" y="7"/>
                    <a:pt x="46" y="45"/>
                    <a:pt x="46" y="45"/>
                  </a:cubicBezTo>
                </a:path>
              </a:pathLst>
            </a:custGeom>
            <a:solidFill>
              <a:srgbClr val="B773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654813" y="1311275"/>
              <a:ext cx="911225" cy="1009650"/>
            </a:xfrm>
            <a:custGeom>
              <a:rect b="b" l="l" r="r" t="t"/>
              <a:pathLst>
                <a:path extrusionOk="0" h="275" w="249">
                  <a:moveTo>
                    <a:pt x="201" y="14"/>
                  </a:moveTo>
                  <a:cubicBezTo>
                    <a:pt x="192" y="0"/>
                    <a:pt x="172" y="2"/>
                    <a:pt x="164" y="16"/>
                  </a:cubicBezTo>
                  <a:cubicBezTo>
                    <a:pt x="156" y="32"/>
                    <a:pt x="149" y="61"/>
                    <a:pt x="144" y="74"/>
                  </a:cubicBezTo>
                  <a:cubicBezTo>
                    <a:pt x="135" y="97"/>
                    <a:pt x="97" y="169"/>
                    <a:pt x="97" y="16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10" y="275"/>
                    <a:pt x="137" y="263"/>
                  </a:cubicBezTo>
                  <a:cubicBezTo>
                    <a:pt x="162" y="253"/>
                    <a:pt x="249" y="86"/>
                    <a:pt x="201" y="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3"/>
          <p:cNvGrpSpPr/>
          <p:nvPr/>
        </p:nvGrpSpPr>
        <p:grpSpPr>
          <a:xfrm>
            <a:off x="7575445" y="4146801"/>
            <a:ext cx="570287" cy="838139"/>
            <a:chOff x="317500" y="1075175"/>
            <a:chExt cx="2153651" cy="3165176"/>
          </a:xfrm>
        </p:grpSpPr>
        <p:sp>
          <p:nvSpPr>
            <p:cNvPr id="1042" name="Google Shape;1042;p33"/>
            <p:cNvSpPr/>
            <p:nvPr/>
          </p:nvSpPr>
          <p:spPr>
            <a:xfrm>
              <a:off x="971581" y="1075175"/>
              <a:ext cx="845488" cy="295349"/>
            </a:xfrm>
            <a:custGeom>
              <a:rect b="b" l="l" r="r" t="t"/>
              <a:pathLst>
                <a:path extrusionOk="0" h="138" w="395">
                  <a:moveTo>
                    <a:pt x="395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63" y="0"/>
                    <a:pt x="395" y="32"/>
                    <a:pt x="395" y="71"/>
                  </a:cubicBezTo>
                  <a:lnTo>
                    <a:pt x="395" y="1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317500" y="1442777"/>
              <a:ext cx="2153651" cy="2797575"/>
            </a:xfrm>
            <a:custGeom>
              <a:rect b="b" l="l" r="r" t="t"/>
              <a:pathLst>
                <a:path extrusionOk="0" h="1307" w="1007">
                  <a:moveTo>
                    <a:pt x="832" y="1307"/>
                  </a:moveTo>
                  <a:cubicBezTo>
                    <a:pt x="0" y="1307"/>
                    <a:pt x="0" y="1307"/>
                    <a:pt x="0" y="13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7" y="0"/>
                    <a:pt x="1007" y="0"/>
                    <a:pt x="1007" y="0"/>
                  </a:cubicBezTo>
                  <a:cubicBezTo>
                    <a:pt x="1007" y="1131"/>
                    <a:pt x="1007" y="1131"/>
                    <a:pt x="1007" y="1131"/>
                  </a:cubicBezTo>
                  <a:cubicBezTo>
                    <a:pt x="938" y="1200"/>
                    <a:pt x="900" y="1238"/>
                    <a:pt x="832" y="13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759892" y="1308412"/>
              <a:ext cx="1266300" cy="366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097207" y="3866410"/>
              <a:ext cx="373942" cy="373940"/>
            </a:xfrm>
            <a:custGeom>
              <a:rect b="b" l="l" r="r" t="t"/>
              <a:pathLst>
                <a:path extrusionOk="0" h="175" w="175">
                  <a:moveTo>
                    <a:pt x="0" y="175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800455" y="205755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800455" y="2667269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800455" y="3347966"/>
              <a:ext cx="273900" cy="27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1192143" y="2117135"/>
              <a:ext cx="911404" cy="126759"/>
            </a:xfrm>
            <a:custGeom>
              <a:rect b="b" l="l" r="r" t="t"/>
              <a:pathLst>
                <a:path extrusionOk="0" h="59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59"/>
                    <a:pt x="29" y="59"/>
                  </a:cubicBezTo>
                  <a:cubicBezTo>
                    <a:pt x="397" y="59"/>
                    <a:pt x="397" y="59"/>
                    <a:pt x="397" y="59"/>
                  </a:cubicBezTo>
                  <a:cubicBezTo>
                    <a:pt x="413" y="59"/>
                    <a:pt x="426" y="46"/>
                    <a:pt x="426" y="30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1192143" y="2767409"/>
              <a:ext cx="911404" cy="124224"/>
            </a:xfrm>
            <a:custGeom>
              <a:rect b="b" l="l" r="r" t="t"/>
              <a:pathLst>
                <a:path extrusionOk="0" h="58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1192143" y="3453176"/>
              <a:ext cx="911404" cy="124224"/>
            </a:xfrm>
            <a:custGeom>
              <a:rect b="b" l="l" r="r" t="t"/>
              <a:pathLst>
                <a:path extrusionOk="0" h="58" w="426">
                  <a:moveTo>
                    <a:pt x="39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5"/>
                    <a:pt x="13" y="58"/>
                    <a:pt x="29" y="58"/>
                  </a:cubicBezTo>
                  <a:cubicBezTo>
                    <a:pt x="397" y="58"/>
                    <a:pt x="397" y="58"/>
                    <a:pt x="397" y="58"/>
                  </a:cubicBezTo>
                  <a:cubicBezTo>
                    <a:pt x="413" y="58"/>
                    <a:pt x="426" y="45"/>
                    <a:pt x="426" y="29"/>
                  </a:cubicBezTo>
                  <a:cubicBezTo>
                    <a:pt x="426" y="13"/>
                    <a:pt x="413" y="0"/>
                    <a:pt x="397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on Treatments</a:t>
            </a:r>
            <a:endParaRPr/>
          </a:p>
        </p:txBody>
      </p:sp>
      <p:graphicFrame>
        <p:nvGraphicFramePr>
          <p:cNvPr id="1057" name="Google Shape;1057;p34"/>
          <p:cNvGraphicFramePr/>
          <p:nvPr/>
        </p:nvGraphicFramePr>
        <p:xfrm>
          <a:off x="963488" y="135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{8B756419-144A-4FA9-8EB4-F6B4F949425E}</a:tableStyleId>
              </a:tblPr>
              <a:tblGrid>
                <a:gridCol w="906175"/>
                <a:gridCol w="972625"/>
                <a:gridCol w="1102975"/>
                <a:gridCol w="951875"/>
                <a:gridCol w="1394650"/>
                <a:gridCol w="1336125"/>
              </a:tblGrid>
              <a:tr h="58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Method/Stats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78D8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Original</a:t>
                      </a:r>
                      <a:endParaRPr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Trimming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Capping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Transforming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Winsorization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Records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483018</a:t>
                      </a:r>
                      <a:endParaRPr sz="1200">
                        <a:solidFill>
                          <a:srgbClr val="3C78D8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14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366586</a:t>
                      </a:r>
                      <a:endParaRPr sz="10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714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857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42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483018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6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Mean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43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2425.35</a:t>
                      </a:r>
                      <a:endParaRPr b="1" sz="1300">
                        <a:solidFill>
                          <a:srgbClr val="6D9EEB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683.93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1091.03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582.38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1401.10</a:t>
                      </a:r>
                      <a:endParaRPr sz="1000">
                        <a:solidFill>
                          <a:srgbClr val="6AA84F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9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Std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715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6367.91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529.56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857.72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604.16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1412.70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3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Max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3C78D8"/>
                          </a:solidFill>
                        </a:rPr>
                        <a:t>141016.0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2017.0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2393.50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2393.0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4349.0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5"/>
          <p:cNvSpPr txBox="1"/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sp>
        <p:nvSpPr>
          <p:cNvPr id="1063" name="Google Shape;1063;p35"/>
          <p:cNvSpPr txBox="1"/>
          <p:nvPr/>
        </p:nvSpPr>
        <p:spPr>
          <a:xfrm>
            <a:off x="646125" y="19332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 dataset which is </a:t>
            </a: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me to plot map.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4" name="Google Shape;1064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grpSp>
          <p:nvGrpSpPr>
            <p:cNvPr id="1065" name="Google Shape;1065;p35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066" name="Google Shape;1066;p35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5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5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5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5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5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5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5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5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5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5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5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5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5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5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5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5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5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5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5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5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5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5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5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5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5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5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5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5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5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5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5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5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5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5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5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5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5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5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5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5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5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5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1" name="Google Shape;1111;p35"/>
            <p:cNvGrpSpPr/>
            <p:nvPr/>
          </p:nvGrpSpPr>
          <p:grpSpPr>
            <a:xfrm>
              <a:off x="4817053" y="290718"/>
              <a:ext cx="3897567" cy="4009205"/>
              <a:chOff x="4817053" y="290718"/>
              <a:chExt cx="3897567" cy="4009205"/>
            </a:xfrm>
          </p:grpSpPr>
          <p:sp>
            <p:nvSpPr>
              <p:cNvPr id="1112" name="Google Shape;1112;p35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3" name="Google Shape;1113;p35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14" name="Google Shape;1114;p35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rect b="b" l="l" r="r" t="t"/>
                  <a:pathLst>
                    <a:path extrusionOk="0" h="1325" w="879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35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rect b="b" l="l" r="r" t="t"/>
                  <a:pathLst>
                    <a:path extrusionOk="0" h="439" w="879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35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35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rect b="b" l="l" r="r" t="t"/>
                  <a:pathLst>
                    <a:path extrusionOk="0" h="170" w="384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rect b="b" l="l" r="r" t="t"/>
                  <a:pathLst>
                    <a:path extrusionOk="0" h="170" w="248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35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35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35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35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35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35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35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35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35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35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35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35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35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35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35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rect b="b" l="l" r="r" t="t"/>
                  <a:pathLst>
                    <a:path extrusionOk="0" h="106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35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35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35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rect b="b" l="l" r="r" t="t"/>
                  <a:pathLst>
                    <a:path extrusionOk="0" h="247" w="156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35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35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35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35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35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35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rect b="b" l="l" r="r" t="t"/>
                  <a:pathLst>
                    <a:path extrusionOk="0" h="58" w="261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4" name="Google Shape;1144;p35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45" name="Google Shape;1145;p35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rect b="b" l="l" r="r" t="t"/>
                  <a:pathLst>
                    <a:path extrusionOk="0" h="93" w="89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46" name="Google Shape;1146;p35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47" name="Google Shape;1147;p35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rect b="b" l="l" r="r" t="t"/>
                  <a:pathLst>
                    <a:path extrusionOk="0" h="126" w="124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rect b="b" l="l" r="r" t="t"/>
                  <a:pathLst>
                    <a:path extrusionOk="0" h="376" w="359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rect b="b" l="l" r="r" t="t"/>
                  <a:pathLst>
                    <a:path extrusionOk="0" h="279" w="358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rect b="b" l="l" r="r" t="t"/>
                  <a:pathLst>
                    <a:path extrusionOk="0" h="588" w="589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379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rect b="b" l="l" r="r" t="t"/>
                  <a:pathLst>
                    <a:path extrusionOk="0" h="540" w="444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rect b="b" l="l" r="r" t="t"/>
                  <a:pathLst>
                    <a:path extrusionOk="0" h="496" w="371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rect b="b" l="l" r="r" t="t"/>
                  <a:pathLst>
                    <a:path extrusionOk="0" h="755" w="755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54" name="Google Shape;1154;p35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35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56" name="Google Shape;1156;p35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157" name="Google Shape;1157;p35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rect b="b" l="l" r="r" t="t"/>
                  <a:pathLst>
                    <a:path extrusionOk="0" h="474" w="474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35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rect b="b" l="l" r="r" t="t"/>
                  <a:pathLst>
                    <a:path extrusionOk="0" h="343" w="348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59" name="Google Shape;1159;p35"/>
              <p:cNvGrpSpPr/>
              <p:nvPr/>
            </p:nvGrpSpPr>
            <p:grpSpPr>
              <a:xfrm>
                <a:off x="6293473" y="2569111"/>
                <a:ext cx="653332" cy="924225"/>
                <a:chOff x="6000261" y="1225220"/>
                <a:chExt cx="627600" cy="887824"/>
              </a:xfrm>
            </p:grpSpPr>
            <p:sp>
              <p:nvSpPr>
                <p:cNvPr id="1160" name="Google Shape;1160;p35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35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rect b="b" l="l" r="r" t="t"/>
                  <a:pathLst>
                    <a:path extrusionOk="0" h="78" w="718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35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35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35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35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5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35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rect b="b" l="l" r="r" t="t"/>
                  <a:pathLst>
                    <a:path extrusionOk="0" h="353" w="352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35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35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35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35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73" name="Google Shape;1173;p35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174" name="Google Shape;1174;p35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35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rect b="b" l="l" r="r" t="t"/>
                  <a:pathLst>
                    <a:path extrusionOk="0" h="163" w="171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35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35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35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35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35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35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35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35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rect b="b" l="l" r="r" t="t"/>
                  <a:pathLst>
                    <a:path extrusionOk="0" h="343" w="342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89" name="Google Shape;1189;p35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190" name="Google Shape;1190;p35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rect b="b" l="l" r="r" t="t"/>
                  <a:pathLst>
                    <a:path extrusionOk="0" h="25" w="45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91" name="Google Shape;1191;p35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192" name="Google Shape;1192;p35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rect b="b" l="l" r="r" t="t"/>
                    <a:pathLst>
                      <a:path extrusionOk="0" h="348197" w="380915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35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rect b="b" l="l" r="r" t="t"/>
                    <a:pathLst>
                      <a:path extrusionOk="0" h="55911" w="20478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35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rect b="b" l="l" r="r" t="t"/>
                    <a:pathLst>
                      <a:path extrusionOk="0" h="571433" w="655354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rect b="b" l="l" r="r" t="t"/>
                    <a:pathLst>
                      <a:path extrusionOk="0" h="564744" w="581157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rect b="b" l="l" r="r" t="t"/>
                    <a:pathLst>
                      <a:path extrusionOk="0" h="110108" w="126301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rect b="b" l="l" r="r" t="t"/>
                    <a:pathLst>
                      <a:path extrusionOk="0" h="106776" w="29175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35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35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rect b="b" l="l" r="r" t="t"/>
                    <a:pathLst>
                      <a:path extrusionOk="0" h="123348" w="126301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35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rect b="b" l="l" r="r" t="t"/>
                    <a:pathLst>
                      <a:path extrusionOk="0" h="106776" w="291655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2" name="Google Shape;1202;p35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3" name="Google Shape;1203;p35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35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rect b="b" l="l" r="r" t="t"/>
                    <a:pathLst>
                      <a:path extrusionOk="0" h="1226343" w="429336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35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rect b="b" l="l" r="r" t="t"/>
                    <a:pathLst>
                      <a:path extrusionOk="0" h="1199768" w="124015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35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rect b="b" l="l" r="r" t="t"/>
                    <a:pathLst>
                      <a:path extrusionOk="0" h="4095" w="161925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35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rect b="b" l="l" r="r" t="t"/>
                    <a:pathLst>
                      <a:path extrusionOk="0" h="1236059" w="566737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08" name="Google Shape;1208;p35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09" name="Google Shape;1209;p35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rect b="b" l="l" r="r" t="t"/>
                      <a:pathLst>
                        <a:path extrusionOk="0" h="1224724" w="231076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0" name="Google Shape;1210;p35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rect b="b" l="l" r="r" t="t"/>
                      <a:pathLst>
                        <a:path extrusionOk="0" h="4095" w="171926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1" name="Google Shape;1211;p35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rect b="b" l="l" r="r" t="t"/>
                      <a:pathLst>
                        <a:path extrusionOk="0" h="170306" w="131254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12" name="Google Shape;1212;p35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rect b="b" l="l" r="r" t="t"/>
                    <a:pathLst>
                      <a:path extrusionOk="0" h="888396" w="581474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35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rect b="b" l="l" r="r" t="t"/>
                    <a:pathLst>
                      <a:path extrusionOk="0" h="39147" w="517207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35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rect b="b" l="l" r="r" t="t"/>
                    <a:pathLst>
                      <a:path extrusionOk="0" h="1036129" w="430791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15" name="Google Shape;1215;p35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16" name="Google Shape;1216;p35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rect b="b" l="l" r="r" t="t"/>
                      <a:pathLst>
                        <a:path extrusionOk="0" h="1003934" w="245363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7" name="Google Shape;1217;p35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rect b="b" l="l" r="r" t="t"/>
                      <a:pathLst>
                        <a:path extrusionOk="0" h="545591" w="112299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8" name="Google Shape;1218;p35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rect b="b" l="l" r="r" t="t"/>
                      <a:pathLst>
                        <a:path extrusionOk="0" h="548639" w="123539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19" name="Google Shape;1219;p35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rect b="b" l="l" r="r" t="t"/>
                    <a:pathLst>
                      <a:path extrusionOk="0" h="30321" w="10526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35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rect b="b" l="l" r="r" t="t"/>
                    <a:pathLst>
                      <a:path extrusionOk="0" h="497395" w="305943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35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rect b="b" l="l" r="r" t="t"/>
                    <a:pathLst>
                      <a:path extrusionOk="0" h="38598" w="25487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35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rect b="b" l="l" r="r" t="t"/>
                    <a:pathLst>
                      <a:path extrusionOk="0" h="276176" w="260554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3" name="Google Shape;1223;p35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rect b="b" l="l" r="r" t="t"/>
                    <a:pathLst>
                      <a:path extrusionOk="0" h="367703" w="218559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4" name="Google Shape;1224;p35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rect b="b" l="l" r="r" t="t"/>
                    <a:pathLst>
                      <a:path extrusionOk="0" h="112585" w="44005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35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rect b="b" l="l" r="r" t="t"/>
                    <a:pathLst>
                      <a:path extrusionOk="0" h="646842" w="255174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35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rect b="b" l="l" r="r" t="t"/>
                    <a:pathLst>
                      <a:path extrusionOk="0" h="328180" w="34590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35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rect b="b" l="l" r="r" t="t"/>
                    <a:pathLst>
                      <a:path extrusionOk="0" h="655791" w="596026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35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rect b="b" l="l" r="r" t="t"/>
                    <a:pathLst>
                      <a:path extrusionOk="0" h="118924" w="228409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29" name="Google Shape;1229;p35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30" name="Google Shape;1230;p35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rect b="b" l="l" r="r" t="t"/>
                      <a:pathLst>
                        <a:path extrusionOk="0" h="63245" w="62674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1" name="Google Shape;1231;p35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rect b="b" l="l" r="r" t="t"/>
                      <a:pathLst>
                        <a:path extrusionOk="0" h="61531" w="50101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32" name="Google Shape;1232;p35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rect b="b" l="l" r="r" t="t"/>
                      <a:pathLst>
                        <a:path extrusionOk="0" h="7524" w="13144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33" name="Google Shape;1233;p35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34" name="Google Shape;1234;p35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rect b="b" l="l" r="r" t="t"/>
                        <a:pathLst>
                          <a:path extrusionOk="0" h="8191" w="9239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35" name="Google Shape;1235;p35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rect b="b" l="l" r="r" t="t"/>
                        <a:pathLst>
                          <a:path extrusionOk="0" h="10286" w="11334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36" name="Google Shape;1236;p35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rect b="b" l="l" r="r" t="t"/>
                      <a:pathLst>
                        <a:path extrusionOk="0" h="7143" w="76485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37" name="Google Shape;1237;p35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38" name="Google Shape;1238;p35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39" name="Google Shape;1239;p35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rect b="b" l="l" r="r" t="t"/>
                      <a:pathLst>
                        <a:path extrusionOk="0" h="43" w="21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0" name="Google Shape;1240;p35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rect b="b" l="l" r="r" t="t"/>
                      <a:pathLst>
                        <a:path extrusionOk="0" h="43" w="2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1" name="Google Shape;1241;p35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rect b="b" l="l" r="r" t="t"/>
                      <a:pathLst>
                        <a:path extrusionOk="0" h="65" w="7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2" name="Google Shape;1242;p35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rect b="b" l="l" r="r" t="t"/>
                      <a:pathLst>
                        <a:path extrusionOk="0" h="56" w="49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43" name="Google Shape;1243;p35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44" name="Google Shape;1244;p35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rect b="b" l="l" r="r" t="t"/>
                      <a:pathLst>
                        <a:path extrusionOk="0" h="416369" w="435292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45" name="Google Shape;1245;p35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rect b="b" l="l" r="r" t="t"/>
                      <a:pathLst>
                        <a:path extrusionOk="0" h="411310" w="443227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46" name="Google Shape;1246;p35"/>
          <p:cNvGrpSpPr/>
          <p:nvPr/>
        </p:nvGrpSpPr>
        <p:grpSpPr>
          <a:xfrm>
            <a:off x="5392922" y="803852"/>
            <a:ext cx="2411470" cy="1767887"/>
            <a:chOff x="5164458" y="574877"/>
            <a:chExt cx="3200783" cy="4410896"/>
          </a:xfrm>
        </p:grpSpPr>
        <p:grpSp>
          <p:nvGrpSpPr>
            <p:cNvPr id="1247" name="Google Shape;1247;p35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248" name="Google Shape;1248;p3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35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258" name="Google Shape;1258;p35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rect b="b" l="l" r="r" t="t"/>
                <a:pathLst>
                  <a:path extrusionOk="0" h="133279" w="149669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rect b="b" l="l" r="r" t="t"/>
                <a:pathLst>
                  <a:path extrusionOk="0" h="133999" w="150364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rect b="b" l="l" r="r" t="t"/>
                <a:pathLst>
                  <a:path extrusionOk="0" h="11592" w="7097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rect b="b" l="l" r="r" t="t"/>
                <a:pathLst>
                  <a:path extrusionOk="0" h="12299" w="7792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rect b="b" l="l" r="r" t="t"/>
                <a:pathLst>
                  <a:path extrusionOk="0" h="3145" w="1819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rect b="b" l="l" r="r" t="t"/>
                <a:pathLst>
                  <a:path extrusionOk="0" h="4219" w="2501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rect b="b" l="l" r="r" t="t"/>
                <a:pathLst>
                  <a:path extrusionOk="0" h="10090" w="9307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rect b="b" l="l" r="r" t="t"/>
                <a:pathLst>
                  <a:path extrusionOk="0" h="10721" w="10254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rect b="b" l="l" r="r" t="t"/>
                <a:pathLst>
                  <a:path extrusionOk="0" h="2930" w="11391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rect b="b" l="l" r="r" t="t"/>
                <a:pathLst>
                  <a:path extrusionOk="0" h="3600" w="13688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rect b="b" l="l" r="r" t="t"/>
                <a:pathLst>
                  <a:path extrusionOk="0" h="1264" w="5519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rect b="b" l="l" r="r" t="t"/>
                <a:pathLst>
                  <a:path extrusionOk="0" h="1907" w="8145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rect b="b" l="l" r="r" t="t"/>
                <a:pathLst>
                  <a:path extrusionOk="0" h="6478" w="5595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rect b="b" l="l" r="r" t="t"/>
                <a:pathLst>
                  <a:path extrusionOk="0" h="7527" w="6605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rect b="b" l="l" r="r" t="t"/>
                <a:pathLst>
                  <a:path extrusionOk="0" h="10191" w="8525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rect b="b" l="l" r="r" t="t"/>
                <a:pathLst>
                  <a:path extrusionOk="0" h="11138" w="9294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rect b="b" l="l" r="r" t="t"/>
                <a:pathLst>
                  <a:path extrusionOk="0" h="10178" w="18146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rect b="b" l="l" r="r" t="t"/>
                <a:pathLst>
                  <a:path extrusionOk="0" h="10860" w="19333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rect b="b" l="l" r="r" t="t"/>
                <a:pathLst>
                  <a:path extrusionOk="0" h="30586" w="3470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rect b="b" l="l" r="r" t="t"/>
                <a:pathLst>
                  <a:path extrusionOk="0" h="31594" w="35344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rect b="b" l="l" r="r" t="t"/>
                <a:pathLst>
                  <a:path extrusionOk="0" h="4383" w="3902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rect b="b" l="l" r="r" t="t"/>
                <a:pathLst>
                  <a:path extrusionOk="0" h="5064" w="4635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rect b="b" l="l" r="r" t="t"/>
                <a:pathLst>
                  <a:path extrusionOk="0" h="7628" w="783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rect b="b" l="l" r="r" t="t"/>
                <a:pathLst>
                  <a:path extrusionOk="0" h="8386" w="8524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rect b="b" l="l" r="r" t="t"/>
                <a:pathLst>
                  <a:path extrusionOk="0" h="9434" w="5065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rect b="b" l="l" r="r" t="t"/>
                <a:pathLst>
                  <a:path extrusionOk="0" h="10355" w="5961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rect b="b" l="l" r="r" t="t"/>
                <a:pathLst>
                  <a:path extrusionOk="0" h="3852" w="1731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5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rect b="b" l="l" r="r" t="t"/>
                <a:pathLst>
                  <a:path extrusionOk="0" h="4913" w="2375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5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rect b="b" l="l" r="r" t="t"/>
                <a:pathLst>
                  <a:path extrusionOk="0" h="2426" w="2614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rect b="b" l="l" r="r" t="t"/>
                <a:pathLst>
                  <a:path extrusionOk="0" h="3133" w="3449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rect b="b" l="l" r="r" t="t"/>
                <a:pathLst>
                  <a:path extrusionOk="0" h="6946" w="4332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rect b="b" l="l" r="r" t="t"/>
                <a:pathLst>
                  <a:path extrusionOk="0" h="8171" w="5026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rect b="b" l="l" r="r" t="t"/>
                <a:pathLst>
                  <a:path extrusionOk="0" h="6415" w="4459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rect b="b" l="l" r="r" t="t"/>
                <a:pathLst>
                  <a:path extrusionOk="0" h="7501" w="5544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rect b="b" l="l" r="r" t="t"/>
                <a:pathLst>
                  <a:path extrusionOk="0" h="13903" w="8815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35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rect b="b" l="l" r="r" t="t"/>
                <a:pathLst>
                  <a:path extrusionOk="0" h="15103" w="9522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35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rect b="b" l="l" r="r" t="t"/>
                <a:pathLst>
                  <a:path extrusionOk="0" h="5658" w="3587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rect b="b" l="l" r="r" t="t"/>
                <a:pathLst>
                  <a:path extrusionOk="0" h="6415" w="4231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rect b="b" l="l" r="r" t="t"/>
                <a:pathLst>
                  <a:path extrusionOk="0" h="12149" w="5052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5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rect b="b" l="l" r="r" t="t"/>
                <a:pathLst>
                  <a:path extrusionOk="0" h="13082" w="5823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5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rect b="b" l="l" r="r" t="t"/>
                <a:pathLst>
                  <a:path extrusionOk="0" h="4534" w="5835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35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rect b="b" l="l" r="r" t="t"/>
                <a:pathLst>
                  <a:path extrusionOk="0" h="5241" w="6504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5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rect b="b" l="l" r="r" t="t"/>
                <a:pathLst>
                  <a:path extrusionOk="0" h="1466" w="3234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5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rect b="b" l="l" r="r" t="t"/>
                <a:pathLst>
                  <a:path extrusionOk="0" h="2148" w="4459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5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rect b="b" l="l" r="r" t="t"/>
                <a:pathLst>
                  <a:path extrusionOk="0" h="1945" w="3233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rect b="b" l="l" r="r" t="t"/>
                <a:pathLst>
                  <a:path extrusionOk="0" h="2729" w="4521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5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rect b="b" l="l" r="r" t="t"/>
                <a:pathLst>
                  <a:path extrusionOk="0" h="4509" w="3158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35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rect b="b" l="l" r="r" t="t"/>
                <a:pathLst>
                  <a:path extrusionOk="0" h="5519" w="379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rect b="b" l="l" r="r" t="t"/>
                <a:pathLst>
                  <a:path extrusionOk="0" h="6478" w="6592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rect b="b" l="l" r="r" t="t"/>
                <a:pathLst>
                  <a:path extrusionOk="0" h="7337" w="7363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rect b="b" l="l" r="r" t="t"/>
                <a:pathLst>
                  <a:path extrusionOk="0" h="15443" w="663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rect b="b" l="l" r="r" t="t"/>
                <a:pathLst>
                  <a:path extrusionOk="0" h="16277" w="7275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rect b="b" l="l" r="r" t="t"/>
                <a:pathLst>
                  <a:path extrusionOk="0" h="4648" w="3158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rect b="b" l="l" r="r" t="t"/>
                <a:pathLst>
                  <a:path extrusionOk="0" h="5393" w="3789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rect b="b" l="l" r="r" t="t"/>
                <a:pathLst>
                  <a:path extrusionOk="0" h="10090" w="5797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rect b="b" l="l" r="r" t="t"/>
                <a:pathLst>
                  <a:path extrusionOk="0" h="10822" w="6504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rect b="b" l="l" r="r" t="t"/>
                <a:pathLst>
                  <a:path extrusionOk="0" h="8612" w="9471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rect b="b" l="l" r="r" t="t"/>
                <a:pathLst>
                  <a:path extrusionOk="0" h="9584" w="10418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5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rect b="b" l="l" r="r" t="t"/>
                <a:pathLst>
                  <a:path extrusionOk="0" h="3650" w="5393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35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rect b="b" l="l" r="r" t="t"/>
                <a:pathLst>
                  <a:path extrusionOk="0" h="5342" w="6655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rect b="b" l="l" r="r" t="t"/>
                <a:pathLst>
                  <a:path extrusionOk="0" h="6138" w="7312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rect b="b" l="l" r="r" t="t"/>
                <a:pathLst>
                  <a:path extrusionOk="0" h="1428" w="2287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rect b="b" l="l" r="r" t="t"/>
                <a:pathLst>
                  <a:path extrusionOk="0" h="2375" w="3827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rect b="b" l="l" r="r" t="t"/>
                <a:pathLst>
                  <a:path extrusionOk="0" h="2728" w="1731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rect b="b" l="l" r="r" t="t"/>
                <a:pathLst>
                  <a:path extrusionOk="0" h="3524" w="2514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rect b="b" l="l" r="r" t="t"/>
                <a:pathLst>
                  <a:path extrusionOk="0" h="3120" w="1011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rect b="b" l="l" r="r" t="t"/>
                <a:pathLst>
                  <a:path extrusionOk="0" h="3700" w="1731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rect b="b" l="l" r="r" t="t"/>
                <a:pathLst>
                  <a:path extrusionOk="0" h="1099" w="1895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rect b="b" l="l" r="r" t="t"/>
                <a:pathLst>
                  <a:path extrusionOk="0" h="1782" w="2968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rect b="b" l="l" r="r" t="t"/>
                <a:pathLst>
                  <a:path extrusionOk="0" h="47858" w="36897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rect b="b" l="l" r="r" t="t"/>
                <a:pathLst>
                  <a:path extrusionOk="0" h="48741" w="37592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rect b="b" l="l" r="r" t="t"/>
                <a:pathLst>
                  <a:path extrusionOk="0" h="21202" w="26694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rect b="b" l="l" r="r" t="t"/>
                <a:pathLst>
                  <a:path extrusionOk="0" h="21858" w="27415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rect b="b" l="l" r="r" t="t"/>
                <a:pathLst>
                  <a:path extrusionOk="0" h="2363" w="1971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rect b="b" l="l" r="r" t="t"/>
                <a:pathLst>
                  <a:path extrusionOk="0" h="3284" w="2804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rect b="b" l="l" r="r" t="t"/>
                <a:pathLst>
                  <a:path extrusionOk="0" h="4067" w="2198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rect b="b" l="l" r="r" t="t"/>
                <a:pathLst>
                  <a:path extrusionOk="0" h="5014" w="2956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rect b="b" l="l" r="r" t="t"/>
                <a:pathLst>
                  <a:path extrusionOk="0" h="5670" w="3322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rect b="b" l="l" r="r" t="t"/>
                <a:pathLst>
                  <a:path extrusionOk="0" h="6945" w="4041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rect b="b" l="l" r="r" t="t"/>
                <a:pathLst>
                  <a:path extrusionOk="0" h="4180" w="4256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rect b="b" l="l" r="r" t="t"/>
                <a:pathLst>
                  <a:path extrusionOk="0" h="5140" w="4964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rect b="b" l="l" r="r" t="t"/>
                <a:pathLst>
                  <a:path extrusionOk="0" h="5456" w="7703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rect b="b" l="l" r="r" t="t"/>
                <a:pathLst>
                  <a:path extrusionOk="0" h="6264" w="8385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rect b="b" l="l" r="r" t="t"/>
                <a:pathLst>
                  <a:path extrusionOk="0" h="3865" w="6479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rect b="b" l="l" r="r" t="t"/>
                <a:pathLst>
                  <a:path extrusionOk="0" h="4546" w="7375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rect b="b" l="l" r="r" t="t"/>
                <a:pathLst>
                  <a:path extrusionOk="0" h="1605" w="2918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rect b="b" l="l" r="r" t="t"/>
                <a:pathLst>
                  <a:path extrusionOk="0" h="2325" w="4118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rect b="b" l="l" r="r" t="t"/>
                <a:pathLst>
                  <a:path extrusionOk="0" h="2060" w="1617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rect b="b" l="l" r="r" t="t"/>
                <a:pathLst>
                  <a:path extrusionOk="0" h="3119" w="235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rect b="b" l="l" r="r" t="t"/>
                <a:pathLst>
                  <a:path extrusionOk="0" h="7691" w="7413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rect b="b" l="l" r="r" t="t"/>
                <a:pathLst>
                  <a:path extrusionOk="0" h="8348" w="8069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rect b="b" l="l" r="r" t="t"/>
                <a:pathLst>
                  <a:path extrusionOk="0" h="10809" w="13171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rect b="b" l="l" r="r" t="t"/>
                <a:pathLst>
                  <a:path extrusionOk="0" h="11504" w="13966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rect b="b" l="l" r="r" t="t"/>
                <a:pathLst>
                  <a:path extrusionOk="0" h="6555" w="3865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rect b="b" l="l" r="r" t="t"/>
                <a:pathLst>
                  <a:path extrusionOk="0" h="7628" w="4522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rect b="b" l="l" r="r" t="t"/>
                <a:pathLst>
                  <a:path extrusionOk="0" h="2792" w="2994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rect b="b" l="l" r="r" t="t"/>
                <a:pathLst>
                  <a:path extrusionOk="0" h="3625" w="3954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rect b="b" l="l" r="r" t="t"/>
                <a:pathLst>
                  <a:path extrusionOk="0" h="155481" w="102368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rect b="b" l="l" r="r" t="t"/>
                <a:pathLst>
                  <a:path extrusionOk="0" h="156081" w="102747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rect b="b" l="l" r="r" t="t"/>
                <a:pathLst>
                  <a:path extrusionOk="0" h="5986" w="4989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rect b="b" l="l" r="r" t="t"/>
                <a:pathLst>
                  <a:path extrusionOk="0" h="7173" w="5823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rect b="b" l="l" r="r" t="t"/>
                <a:pathLst>
                  <a:path extrusionOk="0" h="23335" w="16403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rect b="b" l="l" r="r" t="t"/>
                <a:pathLst>
                  <a:path extrusionOk="0" h="24763" w="1711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rect b="b" l="l" r="r" t="t"/>
                <a:pathLst>
                  <a:path extrusionOk="0" h="4395" w="4092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rect b="b" l="l" r="r" t="t"/>
                <a:pathLst>
                  <a:path extrusionOk="0" h="5683" w="4736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rect b="b" l="l" r="r" t="t"/>
                <a:pathLst>
                  <a:path extrusionOk="0" h="2797" w="8991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rect b="b" l="l" r="r" t="t"/>
                <a:pathLst>
                  <a:path extrusionOk="0" h="3473" w="10608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rect b="b" l="l" r="r" t="t"/>
                <a:pathLst>
                  <a:path extrusionOk="0" h="2211" w="4812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rect b="b" l="l" r="r" t="t"/>
                <a:pathLst>
                  <a:path extrusionOk="0" h="3019" w="6087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rect b="b" l="l" r="r" t="t"/>
                <a:pathLst>
                  <a:path extrusionOk="0" h="1163" w="2211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rect b="b" l="l" r="r" t="t"/>
                <a:pathLst>
                  <a:path extrusionOk="0" h="1908" w="355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rect b="b" l="l" r="r" t="t"/>
                <a:pathLst>
                  <a:path extrusionOk="0" h="1327" w="2602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rect b="b" l="l" r="r" t="t"/>
                <a:pathLst>
                  <a:path extrusionOk="0" h="2173" w="4269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Analysis</a:t>
            </a:r>
            <a:endParaRPr/>
          </a:p>
        </p:txBody>
      </p:sp>
      <p:pic>
        <p:nvPicPr>
          <p:cNvPr id="1376" name="Google Shape;1376;p36"/>
          <p:cNvPicPr preferRelativeResize="0"/>
          <p:nvPr/>
        </p:nvPicPr>
        <p:blipFill rotWithShape="1">
          <a:blip r:embed="rId3">
            <a:alphaModFix/>
          </a:blip>
          <a:srcRect b="20561" l="7247" r="4265" t="5768"/>
          <a:stretch/>
        </p:blipFill>
        <p:spPr>
          <a:xfrm>
            <a:off x="720000" y="1037625"/>
            <a:ext cx="3924927" cy="25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36"/>
          <p:cNvPicPr preferRelativeResize="0"/>
          <p:nvPr/>
        </p:nvPicPr>
        <p:blipFill rotWithShape="1">
          <a:blip r:embed="rId4">
            <a:alphaModFix/>
          </a:blip>
          <a:srcRect b="19586" l="6420" r="4650" t="5742"/>
          <a:stretch/>
        </p:blipFill>
        <p:spPr>
          <a:xfrm>
            <a:off x="4685675" y="1037625"/>
            <a:ext cx="3924927" cy="25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36"/>
          <p:cNvSpPr txBox="1"/>
          <p:nvPr/>
        </p:nvSpPr>
        <p:spPr>
          <a:xfrm>
            <a:off x="997725" y="3338100"/>
            <a:ext cx="319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90EE90"/>
              </a:buClr>
              <a:buSzPts val="21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 Countries with highest export to US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9" name="Google Shape;1379;p36"/>
          <p:cNvSpPr txBox="1"/>
          <p:nvPr/>
        </p:nvSpPr>
        <p:spPr>
          <a:xfrm>
            <a:off x="4960200" y="3315175"/>
            <a:ext cx="31932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C0CB"/>
              </a:buClr>
              <a:buSzPts val="21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Least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Countries with lowest export to US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7"/>
          <p:cNvSpPr txBox="1"/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Excel</a:t>
            </a:r>
            <a:endParaRPr/>
          </a:p>
        </p:txBody>
      </p:sp>
      <p:sp>
        <p:nvSpPr>
          <p:cNvPr id="1385" name="Google Shape;1385;p37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86" name="Google Shape;1386;p37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387" name="Google Shape;1387;p37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388" name="Google Shape;1388;p37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37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08" name="Google Shape;1408;p37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0" name="Google Shape;1410;p37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3" name="Google Shape;1413;p37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414" name="Google Shape;1414;p37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37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37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37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37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37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37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37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37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8" name="Google Shape;1428;p37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29" name="Google Shape;1429;p37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37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37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37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37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37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37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37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37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37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37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37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37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37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37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37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37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37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37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37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37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37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37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37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37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37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37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37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37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37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37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37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37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37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4" name="Google Shape;1464;p37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465" name="Google Shape;1465;p37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37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37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37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37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37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37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37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37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37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37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37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37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/>
          <p:nvPr>
            <p:ph type="title"/>
          </p:nvPr>
        </p:nvSpPr>
        <p:spPr>
          <a:xfrm>
            <a:off x="548700" y="139875"/>
            <a:ext cx="64707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Quantity by Top 10 countries:</a:t>
            </a:r>
            <a:endParaRPr sz="3100">
              <a:highlight>
                <a:schemeClr val="dk2"/>
              </a:highlight>
            </a:endParaRPr>
          </a:p>
        </p:txBody>
      </p:sp>
      <p:sp>
        <p:nvSpPr>
          <p:cNvPr id="1485" name="Google Shape;1485;p38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Charts shows year-wise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 10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countries by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Canada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stands first with the Quantity supply to US.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can see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Venezuela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given supply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till 2019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break of 3 year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it started in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2023.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86" name="Google Shape;1486;p38"/>
          <p:cNvPicPr preferRelativeResize="0"/>
          <p:nvPr/>
        </p:nvPicPr>
        <p:blipFill rotWithShape="1">
          <a:blip r:embed="rId3">
            <a:alphaModFix/>
          </a:blip>
          <a:srcRect b="-1502" l="0" r="0" t="0"/>
          <a:stretch/>
        </p:blipFill>
        <p:spPr>
          <a:xfrm>
            <a:off x="1088725" y="984500"/>
            <a:ext cx="6470700" cy="2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9"/>
          <p:cNvSpPr txBox="1"/>
          <p:nvPr>
            <p:ph type="title"/>
          </p:nvPr>
        </p:nvSpPr>
        <p:spPr>
          <a:xfrm>
            <a:off x="472500" y="63425"/>
            <a:ext cx="6470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Correlation between origintype and gradename</a:t>
            </a:r>
            <a:r>
              <a:rPr lang="en" sz="3100">
                <a:highlight>
                  <a:schemeClr val="dk2"/>
                </a:highlight>
              </a:rPr>
              <a:t>:</a:t>
            </a:r>
            <a:endParaRPr sz="3100">
              <a:highlight>
                <a:schemeClr val="dk2"/>
              </a:highlight>
            </a:endParaRPr>
          </a:p>
        </p:txBody>
      </p:sp>
      <p:sp>
        <p:nvSpPr>
          <p:cNvPr id="1492" name="Google Shape;1492;p39"/>
          <p:cNvSpPr txBox="1"/>
          <p:nvPr/>
        </p:nvSpPr>
        <p:spPr>
          <a:xfrm>
            <a:off x="488675" y="3847975"/>
            <a:ext cx="80781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Analyzing the chart, it's evident that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"country"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origin type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leads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grade quantity. Specifically, it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tops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list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"Heavy sour"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grade while ranking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"Heavy sweet"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category.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93" name="Google Shape;14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925" y="1209675"/>
            <a:ext cx="6678675" cy="24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0"/>
          <p:cNvSpPr txBox="1"/>
          <p:nvPr>
            <p:ph type="title"/>
          </p:nvPr>
        </p:nvSpPr>
        <p:spPr>
          <a:xfrm>
            <a:off x="472500" y="180850"/>
            <a:ext cx="647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Seasonal Trends</a:t>
            </a:r>
            <a:r>
              <a:rPr lang="en" sz="3100">
                <a:highlight>
                  <a:schemeClr val="dk2"/>
                </a:highlight>
              </a:rPr>
              <a:t>:</a:t>
            </a:r>
            <a:endParaRPr sz="3100">
              <a:highlight>
                <a:schemeClr val="dk2"/>
              </a:highlight>
            </a:endParaRPr>
          </a:p>
        </p:txBody>
      </p:sp>
      <p:sp>
        <p:nvSpPr>
          <p:cNvPr id="1499" name="Google Shape;1499;p40"/>
          <p:cNvSpPr txBox="1"/>
          <p:nvPr/>
        </p:nvSpPr>
        <p:spPr>
          <a:xfrm>
            <a:off x="593850" y="3247900"/>
            <a:ext cx="76944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 shows the Seasonal trends in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Month-wise Quantity.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Since 2024 has one month ie. Jan so the graph shows highest Quantity for January.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So, above chart is from years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2009-2023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has all month for each year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July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highest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February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lowest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00" name="Google Shape;1500;p40"/>
          <p:cNvPicPr preferRelativeResize="0"/>
          <p:nvPr/>
        </p:nvPicPr>
        <p:blipFill rotWithShape="1">
          <a:blip r:embed="rId3">
            <a:alphaModFix/>
          </a:blip>
          <a:srcRect b="0" l="0" r="960" t="0"/>
          <a:stretch/>
        </p:blipFill>
        <p:spPr>
          <a:xfrm>
            <a:off x="917300" y="818350"/>
            <a:ext cx="66885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" name="Google Shape;1505;p41"/>
          <p:cNvGrpSpPr/>
          <p:nvPr/>
        </p:nvGrpSpPr>
        <p:grpSpPr>
          <a:xfrm>
            <a:off x="-2899214" y="-1597478"/>
            <a:ext cx="5708836" cy="8450477"/>
            <a:chOff x="-2899214" y="-1597478"/>
            <a:chExt cx="5708836" cy="8450477"/>
          </a:xfrm>
        </p:grpSpPr>
        <p:sp>
          <p:nvSpPr>
            <p:cNvPr id="1506" name="Google Shape;1506;p41"/>
            <p:cNvSpPr/>
            <p:nvPr/>
          </p:nvSpPr>
          <p:spPr>
            <a:xfrm rot="-2526298">
              <a:off x="-2394420" y="-87399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 rot="7129206">
              <a:off x="-722741" y="3589454"/>
              <a:ext cx="3326600" cy="243686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FDFDFD">
                <a:alpha val="303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8" name="Google Shape;1508;p41"/>
          <p:cNvSpPr/>
          <p:nvPr/>
        </p:nvSpPr>
        <p:spPr>
          <a:xfrm>
            <a:off x="675450" y="4089000"/>
            <a:ext cx="77931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9" name="Google Shape;1509;p41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Excel Dashboard</a:t>
            </a:r>
            <a:endParaRPr/>
          </a:p>
        </p:txBody>
      </p:sp>
      <p:grpSp>
        <p:nvGrpSpPr>
          <p:cNvPr id="1510" name="Google Shape;1510;p41"/>
          <p:cNvGrpSpPr/>
          <p:nvPr/>
        </p:nvGrpSpPr>
        <p:grpSpPr>
          <a:xfrm>
            <a:off x="6245867" y="-2214245"/>
            <a:ext cx="4369809" cy="4318170"/>
            <a:chOff x="6245867" y="-2214245"/>
            <a:chExt cx="4369809" cy="4318170"/>
          </a:xfrm>
        </p:grpSpPr>
        <p:sp>
          <p:nvSpPr>
            <p:cNvPr id="1511" name="Google Shape;1511;p41"/>
            <p:cNvSpPr/>
            <p:nvPr/>
          </p:nvSpPr>
          <p:spPr>
            <a:xfrm rot="-8306489">
              <a:off x="6740094" y="-14416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FDFDFD">
                <a:alpha val="3037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2" name="Google Shape;1512;p41"/>
            <p:cNvGrpSpPr/>
            <p:nvPr/>
          </p:nvGrpSpPr>
          <p:grpSpPr>
            <a:xfrm>
              <a:off x="7928169" y="500902"/>
              <a:ext cx="415198" cy="415198"/>
              <a:chOff x="1404969" y="1106377"/>
              <a:chExt cx="415198" cy="415198"/>
            </a:xfrm>
          </p:grpSpPr>
          <p:sp>
            <p:nvSpPr>
              <p:cNvPr id="1513" name="Google Shape;1513;p4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4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5" name="Google Shape;1515;p41"/>
            <p:cNvSpPr/>
            <p:nvPr/>
          </p:nvSpPr>
          <p:spPr>
            <a:xfrm>
              <a:off x="8538450" y="198099"/>
              <a:ext cx="347206" cy="57270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8290053" y="99158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7" name="Google Shape;15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50" y="333500"/>
            <a:ext cx="7149900" cy="36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2"/>
          <p:cNvSpPr txBox="1"/>
          <p:nvPr>
            <p:ph type="title"/>
          </p:nvPr>
        </p:nvSpPr>
        <p:spPr>
          <a:xfrm>
            <a:off x="3525300" y="2969400"/>
            <a:ext cx="5507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1523" name="Google Shape;1523;p42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24" name="Google Shape;1524;p42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525" name="Google Shape;1525;p42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526" name="Google Shape;1526;p42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42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42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42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42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42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42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42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42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42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42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42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42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42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42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42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42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42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42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5" name="Google Shape;1545;p42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546" name="Google Shape;1546;p42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42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8" name="Google Shape;1548;p42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51" name="Google Shape;1551;p42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552" name="Google Shape;1552;p42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2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2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2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2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2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2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2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2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2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2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2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2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2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6" name="Google Shape;1566;p42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567" name="Google Shape;1567;p42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2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2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2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2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2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2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2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2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2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2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2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2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2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2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2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2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2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2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2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2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2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2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2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2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2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2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2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2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2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2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2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2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2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42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2" name="Google Shape;1602;p42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603" name="Google Shape;1603;p42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42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42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2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2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2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2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2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2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2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2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2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2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2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42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5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and Handling</a:t>
            </a:r>
            <a:endParaRPr/>
          </a:p>
        </p:txBody>
      </p:sp>
      <p:sp>
        <p:nvSpPr>
          <p:cNvPr id="743" name="Google Shape;743;p25"/>
          <p:cNvSpPr txBox="1"/>
          <p:nvPr>
            <p:ph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4" name="Google Shape;744;p25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45" name="Google Shape;745;p25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Power BI</a:t>
            </a:r>
            <a:endParaRPr/>
          </a:p>
        </p:txBody>
      </p:sp>
      <p:sp>
        <p:nvSpPr>
          <p:cNvPr id="746" name="Google Shape;74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47" name="Google Shape;747;p25"/>
          <p:cNvSpPr txBox="1"/>
          <p:nvPr>
            <p:ph idx="3" type="subTitle"/>
          </p:nvPr>
        </p:nvSpPr>
        <p:spPr>
          <a:xfrm>
            <a:off x="1524375" y="3717175"/>
            <a:ext cx="2958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Unlocking Insights: Data Analysis and Visualization in Excel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48" name="Google Shape;748;p25"/>
          <p:cNvSpPr txBox="1"/>
          <p:nvPr>
            <p:ph idx="1" type="subTitle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Unveiling Insights through Data Cleaning and Manipulation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5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and treatments of outliers</a:t>
            </a:r>
            <a:endParaRPr/>
          </a:p>
        </p:txBody>
      </p:sp>
      <p:sp>
        <p:nvSpPr>
          <p:cNvPr id="750" name="Google Shape;750;p25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Power BI Dashboard for actionable insights.</a:t>
            </a:r>
            <a:endParaRPr/>
          </a:p>
        </p:txBody>
      </p:sp>
      <p:sp>
        <p:nvSpPr>
          <p:cNvPr id="751" name="Google Shape;751;p25"/>
          <p:cNvSpPr txBox="1"/>
          <p:nvPr>
            <p:ph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2" name="Google Shape;752;p25"/>
          <p:cNvSpPr txBox="1"/>
          <p:nvPr>
            <p:ph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3" name="Google Shape;753;p25"/>
          <p:cNvSpPr txBox="1"/>
          <p:nvPr>
            <p:ph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4" name="Google Shape;754;p25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Dashboard with Excel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3"/>
          <p:cNvSpPr txBox="1"/>
          <p:nvPr>
            <p:ph type="title"/>
          </p:nvPr>
        </p:nvSpPr>
        <p:spPr>
          <a:xfrm>
            <a:off x="472500" y="531100"/>
            <a:ext cx="64707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highlight>
                  <a:schemeClr val="dk2"/>
                </a:highlight>
              </a:rPr>
              <a:t>Quantity by Month Type:</a:t>
            </a:r>
            <a:endParaRPr sz="3100">
              <a:highlight>
                <a:schemeClr val="dk2"/>
              </a:highlight>
            </a:endParaRPr>
          </a:p>
        </p:txBody>
      </p:sp>
      <p:pic>
        <p:nvPicPr>
          <p:cNvPr id="1623" name="Google Shape;1623;p43"/>
          <p:cNvPicPr preferRelativeResize="0"/>
          <p:nvPr/>
        </p:nvPicPr>
        <p:blipFill rotWithShape="1">
          <a:blip r:embed="rId3">
            <a:alphaModFix/>
          </a:blip>
          <a:srcRect b="3248" l="3380" r="3240" t="5252"/>
          <a:stretch/>
        </p:blipFill>
        <p:spPr>
          <a:xfrm>
            <a:off x="4944525" y="1722975"/>
            <a:ext cx="3653375" cy="18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4" name="Google Shape;1624;p43"/>
          <p:cNvSpPr txBox="1"/>
          <p:nvPr/>
        </p:nvSpPr>
        <p:spPr>
          <a:xfrm>
            <a:off x="622175" y="1437900"/>
            <a:ext cx="4182600" cy="2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line chart illustrates the quantity of imports by month.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the year 2024 we have only  one month i.e is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January.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So, analysis is done from 2009 -2023.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Revealing that 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July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has the highest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records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59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While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month of February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least record of 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52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44"/>
          <p:cNvSpPr txBox="1"/>
          <p:nvPr>
            <p:ph type="title"/>
          </p:nvPr>
        </p:nvSpPr>
        <p:spPr>
          <a:xfrm>
            <a:off x="511175" y="876450"/>
            <a:ext cx="51117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Top 10 Country by Quantity :</a:t>
            </a:r>
            <a:endParaRPr sz="2700"/>
          </a:p>
        </p:txBody>
      </p:sp>
      <p:pic>
        <p:nvPicPr>
          <p:cNvPr id="1630" name="Google Shape;1630;p44"/>
          <p:cNvPicPr preferRelativeResize="0"/>
          <p:nvPr/>
        </p:nvPicPr>
        <p:blipFill rotWithShape="1">
          <a:blip r:embed="rId3">
            <a:alphaModFix/>
          </a:blip>
          <a:srcRect b="5775" l="0" r="0" t="9161"/>
          <a:stretch/>
        </p:blipFill>
        <p:spPr>
          <a:xfrm>
            <a:off x="5851125" y="1690025"/>
            <a:ext cx="2979600" cy="21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p44"/>
          <p:cNvSpPr txBox="1"/>
          <p:nvPr/>
        </p:nvSpPr>
        <p:spPr>
          <a:xfrm>
            <a:off x="660275" y="1690025"/>
            <a:ext cx="53130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clustered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bar chart illustrates the top 10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countries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by Quantity , Providing a visual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comparisons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their respective imports volumes.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Canada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highest  volume of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imports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69M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from the top 10 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countries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Angola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lowest  volume of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6M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from the top 10 countries.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5"/>
          <p:cNvSpPr txBox="1"/>
          <p:nvPr>
            <p:ph type="title"/>
          </p:nvPr>
        </p:nvSpPr>
        <p:spPr>
          <a:xfrm>
            <a:off x="830650" y="796450"/>
            <a:ext cx="455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Origin Type:</a:t>
            </a:r>
            <a:endParaRPr sz="2700"/>
          </a:p>
        </p:txBody>
      </p:sp>
      <p:pic>
        <p:nvPicPr>
          <p:cNvPr id="1637" name="Google Shape;1637;p45"/>
          <p:cNvPicPr preferRelativeResize="0"/>
          <p:nvPr/>
        </p:nvPicPr>
        <p:blipFill rotWithShape="1">
          <a:blip r:embed="rId3">
            <a:alphaModFix/>
          </a:blip>
          <a:srcRect b="4848" l="2394" r="3717" t="11692"/>
          <a:stretch/>
        </p:blipFill>
        <p:spPr>
          <a:xfrm>
            <a:off x="5484625" y="1579275"/>
            <a:ext cx="3375425" cy="20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8" name="Google Shape;1638;p45"/>
          <p:cNvSpPr txBox="1"/>
          <p:nvPr/>
        </p:nvSpPr>
        <p:spPr>
          <a:xfrm>
            <a:off x="830650" y="1621875"/>
            <a:ext cx="4217100" cy="19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bar chart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illustrates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the Quantity by Origin type 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Country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highest  volume of  import records 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201 M.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World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lowest volume of import records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143 M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6"/>
          <p:cNvSpPr txBox="1"/>
          <p:nvPr>
            <p:ph type="title"/>
          </p:nvPr>
        </p:nvSpPr>
        <p:spPr>
          <a:xfrm>
            <a:off x="679450" y="874250"/>
            <a:ext cx="46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Grade Name :</a:t>
            </a:r>
            <a:endParaRPr sz="2700"/>
          </a:p>
        </p:txBody>
      </p:sp>
      <p:pic>
        <p:nvPicPr>
          <p:cNvPr id="1644" name="Google Shape;1644;p46"/>
          <p:cNvPicPr preferRelativeResize="0"/>
          <p:nvPr/>
        </p:nvPicPr>
        <p:blipFill rotWithShape="1">
          <a:blip r:embed="rId3">
            <a:alphaModFix/>
          </a:blip>
          <a:srcRect b="6615" l="2519" r="3132" t="11410"/>
          <a:stretch/>
        </p:blipFill>
        <p:spPr>
          <a:xfrm>
            <a:off x="5735200" y="1351363"/>
            <a:ext cx="3303125" cy="24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5" name="Google Shape;1645;p46"/>
          <p:cNvSpPr txBox="1"/>
          <p:nvPr/>
        </p:nvSpPr>
        <p:spPr>
          <a:xfrm>
            <a:off x="810975" y="1713425"/>
            <a:ext cx="47388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Donut chart represents the Quantity by Origin Name.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Heavy sour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maximum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record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of imports with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41%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 of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Heavy sweet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has the minimum record of imports with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6%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of quantity.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47"/>
          <p:cNvSpPr txBox="1"/>
          <p:nvPr>
            <p:ph type="title"/>
          </p:nvPr>
        </p:nvSpPr>
        <p:spPr>
          <a:xfrm>
            <a:off x="915550" y="850450"/>
            <a:ext cx="150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KPI’s :</a:t>
            </a:r>
            <a:endParaRPr/>
          </a:p>
        </p:txBody>
      </p:sp>
      <p:pic>
        <p:nvPicPr>
          <p:cNvPr id="1651" name="Google Shape;16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00" y="1788325"/>
            <a:ext cx="629657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47"/>
          <p:cNvSpPr txBox="1"/>
          <p:nvPr/>
        </p:nvSpPr>
        <p:spPr>
          <a:xfrm>
            <a:off x="1037000" y="3048850"/>
            <a:ext cx="6144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a dynamic Power BI dashboard and reports to visualize key performance indicators (KPIs).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Created five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KPIs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using the column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‘quantity’ 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which is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Total quantity,Maximum quantity,Minimum quantity,A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verage quantity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,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Grade of the oil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48"/>
          <p:cNvSpPr txBox="1"/>
          <p:nvPr>
            <p:ph type="title"/>
          </p:nvPr>
        </p:nvSpPr>
        <p:spPr>
          <a:xfrm>
            <a:off x="629375" y="586825"/>
            <a:ext cx="48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Quantity by Origin Name :</a:t>
            </a:r>
            <a:endParaRPr sz="2700"/>
          </a:p>
        </p:txBody>
      </p:sp>
      <p:pic>
        <p:nvPicPr>
          <p:cNvPr id="1658" name="Google Shape;16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825" y="1380075"/>
            <a:ext cx="4102100" cy="237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9" name="Google Shape;1659;p48"/>
          <p:cNvGrpSpPr/>
          <p:nvPr/>
        </p:nvGrpSpPr>
        <p:grpSpPr>
          <a:xfrm>
            <a:off x="7777044" y="4448323"/>
            <a:ext cx="760186" cy="572534"/>
            <a:chOff x="5164458" y="574877"/>
            <a:chExt cx="3200783" cy="4410896"/>
          </a:xfrm>
        </p:grpSpPr>
        <p:grpSp>
          <p:nvGrpSpPr>
            <p:cNvPr id="1660" name="Google Shape;1660;p48"/>
            <p:cNvGrpSpPr/>
            <p:nvPr/>
          </p:nvGrpSpPr>
          <p:grpSpPr>
            <a:xfrm>
              <a:off x="5164458" y="574877"/>
              <a:ext cx="3200783" cy="4410896"/>
              <a:chOff x="1932280" y="1331475"/>
              <a:chExt cx="637200" cy="597084"/>
            </a:xfrm>
          </p:grpSpPr>
          <p:sp>
            <p:nvSpPr>
              <p:cNvPr id="1661" name="Google Shape;1661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5" name="Google Shape;1665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0" name="Google Shape;1670;p48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671" name="Google Shape;1671;p48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rect b="b" l="l" r="r" t="t"/>
                <a:pathLst>
                  <a:path extrusionOk="0" h="133279" w="149669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8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rect b="b" l="l" r="r" t="t"/>
                <a:pathLst>
                  <a:path extrusionOk="0" h="133999" w="150364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8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rect b="b" l="l" r="r" t="t"/>
                <a:pathLst>
                  <a:path extrusionOk="0" h="11592" w="7097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8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rect b="b" l="l" r="r" t="t"/>
                <a:pathLst>
                  <a:path extrusionOk="0" h="12299" w="7792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8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rect b="b" l="l" r="r" t="t"/>
                <a:pathLst>
                  <a:path extrusionOk="0" h="3145" w="1819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8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rect b="b" l="l" r="r" t="t"/>
                <a:pathLst>
                  <a:path extrusionOk="0" h="4219" w="2501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8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rect b="b" l="l" r="r" t="t"/>
                <a:pathLst>
                  <a:path extrusionOk="0" h="10090" w="9307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8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rect b="b" l="l" r="r" t="t"/>
                <a:pathLst>
                  <a:path extrusionOk="0" h="10721" w="10254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8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rect b="b" l="l" r="r" t="t"/>
                <a:pathLst>
                  <a:path extrusionOk="0" h="2930" w="11391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8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rect b="b" l="l" r="r" t="t"/>
                <a:pathLst>
                  <a:path extrusionOk="0" h="3600" w="13688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8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rect b="b" l="l" r="r" t="t"/>
                <a:pathLst>
                  <a:path extrusionOk="0" h="1264" w="5519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8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rect b="b" l="l" r="r" t="t"/>
                <a:pathLst>
                  <a:path extrusionOk="0" h="1907" w="8145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8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rect b="b" l="l" r="r" t="t"/>
                <a:pathLst>
                  <a:path extrusionOk="0" h="6478" w="5595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8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rect b="b" l="l" r="r" t="t"/>
                <a:pathLst>
                  <a:path extrusionOk="0" h="7527" w="6605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8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rect b="b" l="l" r="r" t="t"/>
                <a:pathLst>
                  <a:path extrusionOk="0" h="10191" w="8525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8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rect b="b" l="l" r="r" t="t"/>
                <a:pathLst>
                  <a:path extrusionOk="0" h="11138" w="9294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8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rect b="b" l="l" r="r" t="t"/>
                <a:pathLst>
                  <a:path extrusionOk="0" h="10178" w="18146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8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rect b="b" l="l" r="r" t="t"/>
                <a:pathLst>
                  <a:path extrusionOk="0" h="10860" w="19333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8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rect b="b" l="l" r="r" t="t"/>
                <a:pathLst>
                  <a:path extrusionOk="0" h="30586" w="3470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rect b="b" l="l" r="r" t="t"/>
                <a:pathLst>
                  <a:path extrusionOk="0" h="31594" w="35344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8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rect b="b" l="l" r="r" t="t"/>
                <a:pathLst>
                  <a:path extrusionOk="0" h="4383" w="3902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8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rect b="b" l="l" r="r" t="t"/>
                <a:pathLst>
                  <a:path extrusionOk="0" h="5064" w="4635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rect b="b" l="l" r="r" t="t"/>
                <a:pathLst>
                  <a:path extrusionOk="0" h="7628" w="783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rect b="b" l="l" r="r" t="t"/>
                <a:pathLst>
                  <a:path extrusionOk="0" h="8386" w="8524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rect b="b" l="l" r="r" t="t"/>
                <a:pathLst>
                  <a:path extrusionOk="0" h="9434" w="5065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rect b="b" l="l" r="r" t="t"/>
                <a:pathLst>
                  <a:path extrusionOk="0" h="10355" w="5961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rect b="b" l="l" r="r" t="t"/>
                <a:pathLst>
                  <a:path extrusionOk="0" h="3852" w="1731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rect b="b" l="l" r="r" t="t"/>
                <a:pathLst>
                  <a:path extrusionOk="0" h="4913" w="2375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rect b="b" l="l" r="r" t="t"/>
                <a:pathLst>
                  <a:path extrusionOk="0" h="2426" w="2614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rect b="b" l="l" r="r" t="t"/>
                <a:pathLst>
                  <a:path extrusionOk="0" h="3133" w="3449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rect b="b" l="l" r="r" t="t"/>
                <a:pathLst>
                  <a:path extrusionOk="0" h="6946" w="4332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rect b="b" l="l" r="r" t="t"/>
                <a:pathLst>
                  <a:path extrusionOk="0" h="8171" w="5026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rect b="b" l="l" r="r" t="t"/>
                <a:pathLst>
                  <a:path extrusionOk="0" h="6415" w="4459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rect b="b" l="l" r="r" t="t"/>
                <a:pathLst>
                  <a:path extrusionOk="0" h="7501" w="5544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rect b="b" l="l" r="r" t="t"/>
                <a:pathLst>
                  <a:path extrusionOk="0" h="13903" w="8815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rect b="b" l="l" r="r" t="t"/>
                <a:pathLst>
                  <a:path extrusionOk="0" h="15103" w="9522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rect b="b" l="l" r="r" t="t"/>
                <a:pathLst>
                  <a:path extrusionOk="0" h="5658" w="3587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rect b="b" l="l" r="r" t="t"/>
                <a:pathLst>
                  <a:path extrusionOk="0" h="6415" w="4231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rect b="b" l="l" r="r" t="t"/>
                <a:pathLst>
                  <a:path extrusionOk="0" h="12149" w="5052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rect b="b" l="l" r="r" t="t"/>
                <a:pathLst>
                  <a:path extrusionOk="0" h="13082" w="5823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rect b="b" l="l" r="r" t="t"/>
                <a:pathLst>
                  <a:path extrusionOk="0" h="4534" w="5835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rect b="b" l="l" r="r" t="t"/>
                <a:pathLst>
                  <a:path extrusionOk="0" h="5241" w="6504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rect b="b" l="l" r="r" t="t"/>
                <a:pathLst>
                  <a:path extrusionOk="0" h="1466" w="3234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rect b="b" l="l" r="r" t="t"/>
                <a:pathLst>
                  <a:path extrusionOk="0" h="2148" w="4459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rect b="b" l="l" r="r" t="t"/>
                <a:pathLst>
                  <a:path extrusionOk="0" h="1945" w="3233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rect b="b" l="l" r="r" t="t"/>
                <a:pathLst>
                  <a:path extrusionOk="0" h="2729" w="4521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rect b="b" l="l" r="r" t="t"/>
                <a:pathLst>
                  <a:path extrusionOk="0" h="4509" w="3158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rect b="b" l="l" r="r" t="t"/>
                <a:pathLst>
                  <a:path extrusionOk="0" h="5519" w="379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rect b="b" l="l" r="r" t="t"/>
                <a:pathLst>
                  <a:path extrusionOk="0" h="6478" w="6592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rect b="b" l="l" r="r" t="t"/>
                <a:pathLst>
                  <a:path extrusionOk="0" h="7337" w="7363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rect b="b" l="l" r="r" t="t"/>
                <a:pathLst>
                  <a:path extrusionOk="0" h="15443" w="663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rect b="b" l="l" r="r" t="t"/>
                <a:pathLst>
                  <a:path extrusionOk="0" h="16277" w="7275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rect b="b" l="l" r="r" t="t"/>
                <a:pathLst>
                  <a:path extrusionOk="0" h="4648" w="3158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rect b="b" l="l" r="r" t="t"/>
                <a:pathLst>
                  <a:path extrusionOk="0" h="5393" w="3789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8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rect b="b" l="l" r="r" t="t"/>
                <a:pathLst>
                  <a:path extrusionOk="0" h="10090" w="5797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rect b="b" l="l" r="r" t="t"/>
                <a:pathLst>
                  <a:path extrusionOk="0" h="10822" w="6504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rect b="b" l="l" r="r" t="t"/>
                <a:pathLst>
                  <a:path extrusionOk="0" h="8612" w="9471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rect b="b" l="l" r="r" t="t"/>
                <a:pathLst>
                  <a:path extrusionOk="0" h="9584" w="10418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rect b="b" l="l" r="r" t="t"/>
                <a:pathLst>
                  <a:path extrusionOk="0" h="3650" w="5393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rect b="b" l="l" r="r" t="t"/>
                <a:pathLst>
                  <a:path extrusionOk="0" h="5342" w="6655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8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rect b="b" l="l" r="r" t="t"/>
                <a:pathLst>
                  <a:path extrusionOk="0" h="6138" w="7312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8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rect b="b" l="l" r="r" t="t"/>
                <a:pathLst>
                  <a:path extrusionOk="0" h="1428" w="2287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8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rect b="b" l="l" r="r" t="t"/>
                <a:pathLst>
                  <a:path extrusionOk="0" h="2375" w="3827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8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rect b="b" l="l" r="r" t="t"/>
                <a:pathLst>
                  <a:path extrusionOk="0" h="2728" w="1731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8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rect b="b" l="l" r="r" t="t"/>
                <a:pathLst>
                  <a:path extrusionOk="0" h="3524" w="2514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8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rect b="b" l="l" r="r" t="t"/>
                <a:pathLst>
                  <a:path extrusionOk="0" h="3120" w="1011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rect b="b" l="l" r="r" t="t"/>
                <a:pathLst>
                  <a:path extrusionOk="0" h="3700" w="1731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rect b="b" l="l" r="r" t="t"/>
                <a:pathLst>
                  <a:path extrusionOk="0" h="1099" w="1895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8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rect b="b" l="l" r="r" t="t"/>
                <a:pathLst>
                  <a:path extrusionOk="0" h="1782" w="2968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8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rect b="b" l="l" r="r" t="t"/>
                <a:pathLst>
                  <a:path extrusionOk="0" h="47858" w="36897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8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rect b="b" l="l" r="r" t="t"/>
                <a:pathLst>
                  <a:path extrusionOk="0" h="48741" w="37592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8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rect b="b" l="l" r="r" t="t"/>
                <a:pathLst>
                  <a:path extrusionOk="0" h="21202" w="26694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8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rect b="b" l="l" r="r" t="t"/>
                <a:pathLst>
                  <a:path extrusionOk="0" h="21858" w="27415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rect b="b" l="l" r="r" t="t"/>
                <a:pathLst>
                  <a:path extrusionOk="0" h="2363" w="1971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8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rect b="b" l="l" r="r" t="t"/>
                <a:pathLst>
                  <a:path extrusionOk="0" h="3284" w="2804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8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rect b="b" l="l" r="r" t="t"/>
                <a:pathLst>
                  <a:path extrusionOk="0" h="4067" w="2198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8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rect b="b" l="l" r="r" t="t"/>
                <a:pathLst>
                  <a:path extrusionOk="0" h="5014" w="2956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8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rect b="b" l="l" r="r" t="t"/>
                <a:pathLst>
                  <a:path extrusionOk="0" h="5670" w="3322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8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rect b="b" l="l" r="r" t="t"/>
                <a:pathLst>
                  <a:path extrusionOk="0" h="6945" w="4041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8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rect b="b" l="l" r="r" t="t"/>
                <a:pathLst>
                  <a:path extrusionOk="0" h="4180" w="4256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8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rect b="b" l="l" r="r" t="t"/>
                <a:pathLst>
                  <a:path extrusionOk="0" h="5140" w="4964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8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rect b="b" l="l" r="r" t="t"/>
                <a:pathLst>
                  <a:path extrusionOk="0" h="5456" w="7703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8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rect b="b" l="l" r="r" t="t"/>
                <a:pathLst>
                  <a:path extrusionOk="0" h="6264" w="8385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8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rect b="b" l="l" r="r" t="t"/>
                <a:pathLst>
                  <a:path extrusionOk="0" h="3865" w="6479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8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rect b="b" l="l" r="r" t="t"/>
                <a:pathLst>
                  <a:path extrusionOk="0" h="4546" w="7375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8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rect b="b" l="l" r="r" t="t"/>
                <a:pathLst>
                  <a:path extrusionOk="0" h="1605" w="2918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8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rect b="b" l="l" r="r" t="t"/>
                <a:pathLst>
                  <a:path extrusionOk="0" h="2325" w="4118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8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rect b="b" l="l" r="r" t="t"/>
                <a:pathLst>
                  <a:path extrusionOk="0" h="2060" w="1617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8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rect b="b" l="l" r="r" t="t"/>
                <a:pathLst>
                  <a:path extrusionOk="0" h="3119" w="235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8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rect b="b" l="l" r="r" t="t"/>
                <a:pathLst>
                  <a:path extrusionOk="0" h="7691" w="7413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8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rect b="b" l="l" r="r" t="t"/>
                <a:pathLst>
                  <a:path extrusionOk="0" h="8348" w="8069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8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rect b="b" l="l" r="r" t="t"/>
                <a:pathLst>
                  <a:path extrusionOk="0" h="10809" w="13171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8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rect b="b" l="l" r="r" t="t"/>
                <a:pathLst>
                  <a:path extrusionOk="0" h="11504" w="13966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8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rect b="b" l="l" r="r" t="t"/>
                <a:pathLst>
                  <a:path extrusionOk="0" h="6555" w="3865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8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rect b="b" l="l" r="r" t="t"/>
                <a:pathLst>
                  <a:path extrusionOk="0" h="7628" w="4522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8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rect b="b" l="l" r="r" t="t"/>
                <a:pathLst>
                  <a:path extrusionOk="0" h="2792" w="2994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8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rect b="b" l="l" r="r" t="t"/>
                <a:pathLst>
                  <a:path extrusionOk="0" h="3625" w="3954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8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rect b="b" l="l" r="r" t="t"/>
                <a:pathLst>
                  <a:path extrusionOk="0" h="155481" w="102368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8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rect b="b" l="l" r="r" t="t"/>
                <a:pathLst>
                  <a:path extrusionOk="0" h="156081" w="102747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8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rect b="b" l="l" r="r" t="t"/>
                <a:pathLst>
                  <a:path extrusionOk="0" h="5986" w="4989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8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rect b="b" l="l" r="r" t="t"/>
                <a:pathLst>
                  <a:path extrusionOk="0" h="7173" w="5823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8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rect b="b" l="l" r="r" t="t"/>
                <a:pathLst>
                  <a:path extrusionOk="0" h="23335" w="16403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8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rect b="b" l="l" r="r" t="t"/>
                <a:pathLst>
                  <a:path extrusionOk="0" h="24763" w="1711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8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rect b="b" l="l" r="r" t="t"/>
                <a:pathLst>
                  <a:path extrusionOk="0" h="4395" w="4092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8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rect b="b" l="l" r="r" t="t"/>
                <a:pathLst>
                  <a:path extrusionOk="0" h="5683" w="4736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8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rect b="b" l="l" r="r" t="t"/>
                <a:pathLst>
                  <a:path extrusionOk="0" h="2797" w="8991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8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rect b="b" l="l" r="r" t="t"/>
                <a:pathLst>
                  <a:path extrusionOk="0" h="3473" w="10608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8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rect b="b" l="l" r="r" t="t"/>
                <a:pathLst>
                  <a:path extrusionOk="0" h="2211" w="4812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8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rect b="b" l="l" r="r" t="t"/>
                <a:pathLst>
                  <a:path extrusionOk="0" h="3019" w="6087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8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rect b="b" l="l" r="r" t="t"/>
                <a:pathLst>
                  <a:path extrusionOk="0" h="1163" w="2211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8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rect b="b" l="l" r="r" t="t"/>
                <a:pathLst>
                  <a:path extrusionOk="0" h="1908" w="355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8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rect b="b" l="l" r="r" t="t"/>
                <a:pathLst>
                  <a:path extrusionOk="0" h="1327" w="2602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8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rect b="b" l="l" r="r" t="t"/>
                <a:pathLst>
                  <a:path extrusionOk="0" h="2173" w="4269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84" name="Google Shape;1784;p48"/>
          <p:cNvSpPr txBox="1"/>
          <p:nvPr/>
        </p:nvSpPr>
        <p:spPr>
          <a:xfrm>
            <a:off x="234300" y="1440825"/>
            <a:ext cx="45705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Used Power BI charting tools to create a map visualization.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this map visualization plots on the ‘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Origin Name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’ and ‘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Quantity’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Here the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Pink bubble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shows the area that has exported the quantity to the US. 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Based on the selection of origin areas the graph performs according to the origins selected on the map.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9"/>
          <p:cNvSpPr txBox="1"/>
          <p:nvPr>
            <p:ph type="title"/>
          </p:nvPr>
        </p:nvSpPr>
        <p:spPr>
          <a:xfrm>
            <a:off x="629375" y="5868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FINAL DASHBOARD OF  POWER BI</a:t>
            </a:r>
            <a:r>
              <a:rPr lang="en" sz="2700"/>
              <a:t>:</a:t>
            </a:r>
            <a:endParaRPr sz="2700"/>
          </a:p>
        </p:txBody>
      </p:sp>
      <p:pic>
        <p:nvPicPr>
          <p:cNvPr id="1790" name="Google Shape;17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75" y="1279450"/>
            <a:ext cx="6844076" cy="36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796" name="Google Shape;1796;p50"/>
          <p:cNvSpPr txBox="1"/>
          <p:nvPr/>
        </p:nvSpPr>
        <p:spPr>
          <a:xfrm>
            <a:off x="867825" y="1214975"/>
            <a:ext cx="69468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rgbClr val="4A86E8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https://github.com/HarshithaShenava/US-Oil-import-Analysis-Python-Excel-Power-BI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https://github.com/Gayathrikaveri/US-CRUDE-OIL-ANALYSIS--PYTHON-EXCEL-POWER-</a:t>
            </a: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</a:t>
            </a:r>
            <a:endParaRPr sz="17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https://github.com/KeerthiJyoshna97/US-Crude-Oil-Imports-Analysis-EDA-Excel-Power-BI</a:t>
            </a:r>
            <a:endParaRPr sz="17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 u="sng">
                <a:solidFill>
                  <a:schemeClr val="lt2"/>
                </a:solidFill>
                <a:highlight>
                  <a:schemeClr val="dk2"/>
                </a:highlight>
                <a:latin typeface="DM Sans"/>
                <a:ea typeface="DM Sans"/>
                <a:cs typeface="DM Sans"/>
                <a:sym typeface="DM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https://github.com/SugeshKumarR/US-Crude-Oil-import-Analysis-Python-Excel-Power-BI</a:t>
            </a:r>
            <a:endParaRPr>
              <a:solidFill>
                <a:schemeClr val="lt2"/>
              </a:solidFill>
              <a:highlight>
                <a:schemeClr val="dk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51"/>
          <p:cNvSpPr txBox="1"/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grpSp>
        <p:nvGrpSpPr>
          <p:cNvPr id="1802" name="Google Shape;1802;p51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803" name="Google Shape;1803;p51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804" name="Google Shape;1804;p51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51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51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51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1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1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1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1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51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1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1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51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51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51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1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51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820" name="Google Shape;1820;p51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rect b="b" l="l" r="r" t="t"/>
                <a:pathLst>
                  <a:path extrusionOk="0" h="245" w="273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51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rect b="b" l="l" r="r" t="t"/>
                <a:pathLst>
                  <a:path extrusionOk="0" h="167" w="347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51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51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51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rect b="b" l="l" r="r" t="t"/>
                <a:pathLst>
                  <a:path extrusionOk="0" h="220" w="268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51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rect b="b" l="l" r="r" t="t"/>
                <a:pathLst>
                  <a:path extrusionOk="0" h="153" w="309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51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rect b="b" l="l" r="r" t="t"/>
                <a:pathLst>
                  <a:path extrusionOk="0" h="23" w="34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51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rect b="b" l="l" r="r" t="t"/>
                <a:pathLst>
                  <a:path extrusionOk="0" h="23" w="35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51"/>
              <p:cNvSpPr/>
              <p:nvPr/>
            </p:nvSpPr>
            <p:spPr>
              <a:xfrm flipH="1" rot="-633488">
                <a:off x="5673471" y="1766217"/>
                <a:ext cx="128195" cy="253687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1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1"/>
              <p:cNvSpPr/>
              <p:nvPr/>
            </p:nvSpPr>
            <p:spPr>
              <a:xfrm flipH="1" rot="-633489">
                <a:off x="5671050" y="1807722"/>
                <a:ext cx="125496" cy="130217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51"/>
              <p:cNvSpPr/>
              <p:nvPr/>
            </p:nvSpPr>
            <p:spPr>
              <a:xfrm flipH="1" rot="-633481">
                <a:off x="5635960" y="1614358"/>
                <a:ext cx="237497" cy="284723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51"/>
              <p:cNvSpPr/>
              <p:nvPr/>
            </p:nvSpPr>
            <p:spPr>
              <a:xfrm flipH="1" rot="-633479">
                <a:off x="5700559" y="1773589"/>
                <a:ext cx="39808" cy="22265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1"/>
              <p:cNvSpPr/>
              <p:nvPr/>
            </p:nvSpPr>
            <p:spPr>
              <a:xfrm flipH="1" rot="-633483">
                <a:off x="5851296" y="1772282"/>
                <a:ext cx="24290" cy="16193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1"/>
              <p:cNvSpPr/>
              <p:nvPr/>
            </p:nvSpPr>
            <p:spPr>
              <a:xfrm flipH="1" rot="-633483">
                <a:off x="5827115" y="1742475"/>
                <a:ext cx="18892" cy="37783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51"/>
              <p:cNvSpPr/>
              <p:nvPr/>
            </p:nvSpPr>
            <p:spPr>
              <a:xfrm flipH="1" rot="-633483">
                <a:off x="5761344" y="1743130"/>
                <a:ext cx="18217" cy="37783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51"/>
              <p:cNvSpPr/>
              <p:nvPr/>
            </p:nvSpPr>
            <p:spPr>
              <a:xfrm flipH="1" rot="-633481">
                <a:off x="5716394" y="1692684"/>
                <a:ext cx="62073" cy="57349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1"/>
              <p:cNvSpPr/>
              <p:nvPr/>
            </p:nvSpPr>
            <p:spPr>
              <a:xfrm flipH="1" rot="-633480">
                <a:off x="5819509" y="1698490"/>
                <a:ext cx="43181" cy="49253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1"/>
              <p:cNvSpPr/>
              <p:nvPr/>
            </p:nvSpPr>
            <p:spPr>
              <a:xfrm flipH="1" rot="-633491">
                <a:off x="5600603" y="1703363"/>
                <a:ext cx="85216" cy="148277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51"/>
              <p:cNvSpPr/>
              <p:nvPr/>
            </p:nvSpPr>
            <p:spPr>
              <a:xfrm flipH="1" rot="-633480">
                <a:off x="5591390" y="1546767"/>
                <a:ext cx="311041" cy="236819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51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rect b="b" l="l" r="r" t="t"/>
                <a:pathLst>
                  <a:path extrusionOk="0" h="162321" w="350879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rect b="b" l="l" r="r" t="t"/>
                <a:pathLst>
                  <a:path extrusionOk="0" h="437982" w="307186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1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rect b="b" l="l" r="r" t="t"/>
                <a:pathLst>
                  <a:path extrusionOk="0" h="1529945" w="690544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51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rect b="b" l="l" r="r" t="t"/>
                <a:pathLst>
                  <a:path extrusionOk="0" h="457609" w="427558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51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rect b="b" l="l" r="r" t="t"/>
                <a:pathLst>
                  <a:path extrusionOk="0" h="270520" w="37118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rect b="b" l="l" r="r" t="t"/>
                <a:pathLst>
                  <a:path extrusionOk="0" h="224719" w="236793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1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rect b="b" l="l" r="r" t="t"/>
                <a:pathLst>
                  <a:path extrusionOk="0" h="498297" w="410182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7" name="Google Shape;1847;p51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848" name="Google Shape;1848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51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857" name="Google Shape;1857;p51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51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51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51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51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51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51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51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51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51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51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51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9" name="Google Shape;1869;p51"/>
            <p:cNvSpPr/>
            <p:nvPr/>
          </p:nvSpPr>
          <p:spPr>
            <a:xfrm>
              <a:off x="6979977" y="334917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6594533" y="924631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5875411" y="1319404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5619684" y="31114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3" name="Google Shape;1873;p51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874" name="Google Shape;1874;p51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51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6" name="Google Shape;1876;p51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Preface:</a:t>
            </a:r>
            <a:endParaRPr/>
          </a:p>
        </p:txBody>
      </p:sp>
      <p:sp>
        <p:nvSpPr>
          <p:cNvPr id="760" name="Google Shape;760;p26"/>
          <p:cNvSpPr txBox="1"/>
          <p:nvPr>
            <p:ph idx="2" type="subTitle"/>
          </p:nvPr>
        </p:nvSpPr>
        <p:spPr>
          <a:xfrm>
            <a:off x="720000" y="1174825"/>
            <a:ext cx="77040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Crude oil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is a pivotal commodity in the global energy landscape, shaping economies and geopolitical dynamics.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Despite being a major producer, the United States relies on imports to meet its energy demands.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Understanding the trends, drivers, and implications of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</a:rPr>
              <a:t>U.S. crude oil imports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is crucial for policymakers, investors, and industry stakeholders.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This analysis explores various factors such as origin countries, quantities, grades, destinations, and seasonal trends.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Through visualizations and statistical techniques, we aim to uncover key insights, trends, and potential correlations, offering valuable insights for stakeholders in the oil industry and beyond.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/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7"/>
          <p:cNvSpPr txBox="1"/>
          <p:nvPr>
            <p:ph idx="1" type="body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There are various approaches for setting up an environment for Data Analysis and Data Visualization. Some of them are: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67" name="Google Shape;767;p27"/>
          <p:cNvGraphicFramePr/>
          <p:nvPr/>
        </p:nvGraphicFramePr>
        <p:xfrm>
          <a:off x="793225" y="179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{F049C381-4C4F-4E94-8EBC-EF89F1977671}</a:tableStyleId>
              </a:tblPr>
              <a:tblGrid>
                <a:gridCol w="2298825"/>
                <a:gridCol w="52587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pproach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urpose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VS Code</a:t>
                      </a:r>
                      <a:endParaRPr sz="1200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 Excel</a:t>
                      </a:r>
                      <a:endParaRPr sz="1000" u="sng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Visualisation</a:t>
                      </a:r>
                      <a:endParaRPr sz="1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Power BI</a:t>
                      </a:r>
                      <a:endParaRPr sz="10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b="1" sz="1000" u="sng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768" name="Google Shape;768;p27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774" name="Google Shape;774;p28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75" name="Google Shape;775;p28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776" name="Google Shape;776;p28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77" name="Google Shape;777;p2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2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97" name="Google Shape;797;p2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99" name="Google Shape;799;p28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2" name="Google Shape;802;p28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803" name="Google Shape;803;p2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7" name="Google Shape;817;p2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18" name="Google Shape;818;p2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2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54" name="Google Shape;854;p2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69" name="Google Shape;869;p28"/>
          <p:cNvSpPr txBox="1"/>
          <p:nvPr/>
        </p:nvSpPr>
        <p:spPr>
          <a:xfrm>
            <a:off x="3967375" y="4239025"/>
            <a:ext cx="27249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sz="1700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9"/>
          <p:cNvSpPr txBox="1"/>
          <p:nvPr>
            <p:ph type="title"/>
          </p:nvPr>
        </p:nvSpPr>
        <p:spPr>
          <a:xfrm>
            <a:off x="686150" y="897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Data Manipulation</a:t>
            </a:r>
            <a:endParaRPr/>
          </a:p>
        </p:txBody>
      </p:sp>
      <p:sp>
        <p:nvSpPr>
          <p:cNvPr id="875" name="Google Shape;875;p29"/>
          <p:cNvSpPr txBox="1"/>
          <p:nvPr>
            <p:ph idx="1" type="subTitle"/>
          </p:nvPr>
        </p:nvSpPr>
        <p:spPr>
          <a:xfrm>
            <a:off x="686150" y="1329825"/>
            <a:ext cx="43602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Imported are some of the packages like pandas, numpy,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matplotlib and seaborn for data analysis and data manipulation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Pandas for Data 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Numpy for Numerical Operations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Matplotlib and Seaborn for Data Visualisation.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Read the CSV file into a DataFrame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replace 'your_file.csv' with the path to your CSV file.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9"/>
          <p:cNvSpPr txBox="1"/>
          <p:nvPr/>
        </p:nvSpPr>
        <p:spPr>
          <a:xfrm>
            <a:off x="686150" y="3298975"/>
            <a:ext cx="40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77" name="Google Shape;8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25" y="1103425"/>
            <a:ext cx="2594700" cy="281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0"/>
          <p:cNvSpPr txBox="1"/>
          <p:nvPr/>
        </p:nvSpPr>
        <p:spPr>
          <a:xfrm>
            <a:off x="372250" y="160725"/>
            <a:ext cx="8535900" cy="4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It is to be known that this dataset has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483053 rows × 8 columns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as determined by using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df.shape .</a:t>
            </a:r>
            <a:endParaRPr b="1">
              <a:solidFill>
                <a:srgbClr val="0D0D0D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Missing values, but none were found.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Checked for the Duplicate values, but none were found.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Utilised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df.describe()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get the Statistical Summary.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After using 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df.unique()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 to identify unique values in each column, it was discovered that "</a:t>
            </a:r>
            <a:r>
              <a:rPr b="1"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Country not known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" is present in the origin column. Therefore, it was removed as it is not suitable for data analysis.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Transformed and typecasted the data from the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month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and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year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columns from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integer 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to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make it suitable for the analysis.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Substituted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the Bahamas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with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Bahamas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and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South Sudan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 with '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Sudan'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facilitate geospatial analysis.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Utilized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value_counts()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to understand the distribution of grade names, noting that </a:t>
            </a:r>
            <a:r>
              <a:rPr b="1"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'Heavy sour'</a:t>
            </a:r>
            <a:r>
              <a:rPr lang="en">
                <a:solidFill>
                  <a:srgbClr val="0D0D0D"/>
                </a:solidFill>
                <a:latin typeface="DM Sans"/>
                <a:ea typeface="DM Sans"/>
                <a:cs typeface="DM Sans"/>
                <a:sym typeface="DM Sans"/>
              </a:rPr>
              <a:t> had the highest volume of imports.</a:t>
            </a:r>
            <a:endParaRPr>
              <a:solidFill>
                <a:srgbClr val="0D0D0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&amp; Handling</a:t>
            </a:r>
            <a:endParaRPr/>
          </a:p>
        </p:txBody>
      </p:sp>
      <p:sp>
        <p:nvSpPr>
          <p:cNvPr id="888" name="Google Shape;888;p31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9" name="Google Shape;889;p31"/>
          <p:cNvSpPr txBox="1"/>
          <p:nvPr>
            <p:ph idx="1" type="subTitle"/>
          </p:nvPr>
        </p:nvSpPr>
        <p:spPr>
          <a:xfrm>
            <a:off x="39472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is</a:t>
            </a:r>
            <a:r>
              <a:rPr lang="en"/>
              <a:t>  ‘quantity’.</a:t>
            </a: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713221" y="949677"/>
            <a:ext cx="2987197" cy="3008758"/>
            <a:chOff x="713221" y="949677"/>
            <a:chExt cx="2987197" cy="3008758"/>
          </a:xfrm>
        </p:grpSpPr>
        <p:grpSp>
          <p:nvGrpSpPr>
            <p:cNvPr id="891" name="Google Shape;891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92" name="Google Shape;892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9" name="Google Shape;909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910" name="Google Shape;910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2" name="Google Shape;912;p31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4" name="Google Shape;914;p31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915" name="Google Shape;915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29" name="Google Shape;929;p31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30" name="Google Shape;930;p31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1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5" name="Google Shape;965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66" name="Google Shape;966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81" name="Google Shape;981;p31"/>
          <p:cNvPicPr preferRelativeResize="0"/>
          <p:nvPr/>
        </p:nvPicPr>
        <p:blipFill rotWithShape="1">
          <a:blip r:embed="rId3">
            <a:alphaModFix/>
          </a:blip>
          <a:srcRect b="19517" l="19955" r="0" t="13413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31"/>
          <p:cNvSpPr/>
          <p:nvPr/>
        </p:nvSpPr>
        <p:spPr>
          <a:xfrm>
            <a:off x="3052028" y="502143"/>
            <a:ext cx="560784" cy="924988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31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4" name="Google Shape;984;p31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2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 </a:t>
            </a:r>
            <a:endParaRPr/>
          </a:p>
        </p:txBody>
      </p:sp>
      <p:sp>
        <p:nvSpPr>
          <p:cNvPr id="990" name="Google Shape;990;p32"/>
          <p:cNvSpPr txBox="1"/>
          <p:nvPr>
            <p:ph idx="1" type="subTitle"/>
          </p:nvPr>
        </p:nvSpPr>
        <p:spPr>
          <a:xfrm>
            <a:off x="720000" y="116475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Box-plot</a:t>
            </a:r>
            <a:r>
              <a:rPr lang="en"/>
              <a:t> is used to </a:t>
            </a:r>
            <a:r>
              <a:rPr lang="en"/>
              <a:t>visually</a:t>
            </a:r>
            <a:r>
              <a:rPr lang="en"/>
              <a:t> detect the outliers.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Getting the outliers using </a:t>
            </a:r>
            <a:r>
              <a:rPr b="1" lang="en"/>
              <a:t>IQR method</a:t>
            </a:r>
            <a:r>
              <a:rPr lang="en"/>
              <a:t> where </a:t>
            </a:r>
            <a:r>
              <a:rPr lang="en"/>
              <a:t>quantile of </a:t>
            </a:r>
            <a:r>
              <a:rPr b="1" lang="en"/>
              <a:t>Q1</a:t>
            </a:r>
            <a:r>
              <a:rPr lang="en"/>
              <a:t> is set to </a:t>
            </a:r>
            <a:r>
              <a:rPr b="1" lang="en"/>
              <a:t>0.0</a:t>
            </a:r>
            <a:r>
              <a:rPr lang="en"/>
              <a:t> and </a:t>
            </a:r>
            <a:r>
              <a:rPr b="1" lang="en"/>
              <a:t>Q3</a:t>
            </a:r>
            <a:r>
              <a:rPr lang="en"/>
              <a:t> is set to </a:t>
            </a:r>
            <a:r>
              <a:rPr b="1" lang="en"/>
              <a:t>0.506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Total no. of outliers: </a:t>
            </a:r>
            <a:r>
              <a:rPr b="1" lang="en">
                <a:solidFill>
                  <a:srgbClr val="CC0000"/>
                </a:solidFill>
              </a:rPr>
              <a:t>116432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/>
              <a:t>Before removing outliers: </a:t>
            </a:r>
            <a:r>
              <a:rPr b="1" lang="en"/>
              <a:t>483018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</a:pPr>
            <a:r>
              <a:rPr lang="en"/>
              <a:t>After removing outliers: </a:t>
            </a:r>
            <a:r>
              <a:rPr b="1" lang="en"/>
              <a:t>366586</a:t>
            </a:r>
            <a:endParaRPr b="1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Percentage of data loss: </a:t>
            </a:r>
            <a:r>
              <a:rPr b="1" lang="en">
                <a:solidFill>
                  <a:srgbClr val="CC0000"/>
                </a:solidFill>
              </a:rPr>
              <a:t>24.11 %</a:t>
            </a:r>
            <a:endParaRPr b="1">
              <a:solidFill>
                <a:srgbClr val="A61C00"/>
              </a:solidFill>
            </a:endParaRPr>
          </a:p>
        </p:txBody>
      </p:sp>
      <p:pic>
        <p:nvPicPr>
          <p:cNvPr id="991" name="Google Shape;991;p32"/>
          <p:cNvPicPr preferRelativeResize="0"/>
          <p:nvPr/>
        </p:nvPicPr>
        <p:blipFill rotWithShape="1">
          <a:blip r:embed="rId3">
            <a:alphaModFix/>
          </a:blip>
          <a:srcRect b="4391" l="3722" r="2274" t="8998"/>
          <a:stretch/>
        </p:blipFill>
        <p:spPr>
          <a:xfrm>
            <a:off x="5674675" y="1208775"/>
            <a:ext cx="2570250" cy="25659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