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75" d="100"/>
          <a:sy n="75" d="100"/>
        </p:scale>
        <p:origin x="0" y="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870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5155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0787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blipFill>
          <a:blip r:embed="rId2">
            <a:duotone>
              <a:srgbClr val="574E36"/>
              <a:srgbClr val="FBE9BE"/>
            </a:duotone>
          </a:blip>
          <a:tile/>
        </a:blipFill>
        <a:effectLst/>
      </p:bgPr>
    </p:bg>
    <p:spTree>
      <p:nvGrpSpPr>
        <p:cNvPr id="1" name=""/>
        <p:cNvGrpSpPr/>
        <p:nvPr/>
      </p:nvGrpSpPr>
      <p:grpSpPr>
        <a:xfrm>
          <a:off x="0" y="0"/>
          <a:ext cx="0" cy="0"/>
          <a:chOff x="0" y="0"/>
          <a:chExt cx="0" cy="0"/>
        </a:xfrm>
      </p:grpSpPr>
      <p:sp>
        <p:nvSpPr>
          <p:cNvPr id="36" name="饼形"/>
          <p:cNvSpPr>
            <a:spLocks/>
          </p:cNvSpPr>
          <p:nvPr/>
        </p:nvSpPr>
        <p:spPr>
          <a:xfrm>
            <a:off x="-815927" y="-815922"/>
            <a:ext cx="1638887" cy="1638887"/>
          </a:xfrm>
          <a:prstGeom prst="pie">
            <a:avLst>
              <a:gd name="adj1" fmla="val 0"/>
              <a:gd name="adj2" fmla="val 5402119"/>
            </a:avLst>
          </a:prstGeom>
          <a:solidFill>
            <a:srgbClr val="FEFAF3">
              <a:alpha val="33000"/>
            </a:srgbClr>
          </a:solidFill>
          <a:ln w="3175" cap="rnd" cmpd="sng">
            <a:solidFill>
              <a:srgbClr val="D2C29E"/>
            </a:solidFill>
            <a:prstDash val="solid"/>
            <a:round/>
          </a:ln>
        </p:spPr>
      </p:sp>
      <p:sp>
        <p:nvSpPr>
          <p:cNvPr id="35" name="椭圆"/>
          <p:cNvSpPr>
            <a:spLocks/>
          </p:cNvSpPr>
          <p:nvPr/>
        </p:nvSpPr>
        <p:spPr>
          <a:xfrm>
            <a:off x="168816" y="21102"/>
            <a:ext cx="1702191" cy="1702191"/>
          </a:xfrm>
          <a:prstGeom prst="ellipse">
            <a:avLst/>
          </a:prstGeom>
          <a:noFill/>
          <a:ln w="27305" cap="rnd" cmpd="sng">
            <a:solidFill>
              <a:srgbClr val="FFF4DD"/>
            </a:solidFill>
            <a:prstDash val="solid"/>
            <a:round/>
          </a:ln>
          <a:effectLst>
            <a:outerShdw blurRad="25400" dist="25400" dir="5400000" algn="tl" rotWithShape="0">
              <a:srgbClr val="B0A58D">
                <a:alpha val="84705"/>
              </a:srgbClr>
            </a:outerShdw>
          </a:effectLst>
        </p:spPr>
      </p:sp>
      <p:sp>
        <p:nvSpPr>
          <p:cNvPr id="34" name="同心圆"/>
          <p:cNvSpPr>
            <a:spLocks/>
          </p:cNvSpPr>
          <p:nvPr/>
        </p:nvSpPr>
        <p:spPr>
          <a:xfrm rot="2315675">
            <a:off x="182881" y="1055077"/>
            <a:ext cx="1125717" cy="1102624"/>
          </a:xfrm>
          <a:prstGeom prst="donut">
            <a:avLst>
              <a:gd name="adj" fmla="val 11833"/>
            </a:avLst>
          </a:prstGeom>
          <a:gradFill rotWithShape="1">
            <a:gsLst>
              <a:gs pos="0">
                <a:srgbClr val="FFFCF6">
                  <a:alpha val="69803"/>
                </a:srgbClr>
              </a:gs>
              <a:gs pos="70000">
                <a:srgbClr val="FFFDFB">
                  <a:alpha val="54901"/>
                </a:srgbClr>
              </a:gs>
              <a:gs pos="100000">
                <a:srgbClr val="EED18E">
                  <a:alpha val="60000"/>
                </a:srgbClr>
              </a:gs>
            </a:gsLst>
            <a:path path="circle">
              <a:fillToRect l="100000" t="100000"/>
            </a:path>
            <a:tileRect r="-100000" b="-100000"/>
          </a:gradFill>
          <a:ln w="7350" cap="rnd" cmpd="sng">
            <a:solidFill>
              <a:srgbClr val="C6B792"/>
            </a:solidFill>
            <a:prstDash val="solid"/>
            <a:round/>
          </a:ln>
          <a:effectLst>
            <a:outerShdw blurRad="12700" dist="15000" dir="4500000" algn="tl" rotWithShape="0">
              <a:srgbClr val="564E3E">
                <a:alpha val="34509"/>
              </a:srgbClr>
            </a:outerShdw>
          </a:effectLst>
        </p:spPr>
      </p:sp>
      <p:sp>
        <p:nvSpPr>
          <p:cNvPr id="33" name="矩形"/>
          <p:cNvSpPr>
            <a:spLocks/>
          </p:cNvSpPr>
          <p:nvPr/>
        </p:nvSpPr>
        <p:spPr>
          <a:xfrm>
            <a:off x="1012873" y="-54"/>
            <a:ext cx="8131127" cy="6858054"/>
          </a:xfrm>
          <a:prstGeom prst="rect">
            <a:avLst/>
          </a:prstGeom>
          <a:solidFill>
            <a:schemeClr val="bg1"/>
          </a:solidFill>
          <a:ln w="25400" cap="rnd" cmpd="sng">
            <a:noFill/>
            <a:prstDash val="solid"/>
            <a:round/>
          </a:ln>
        </p:spPr>
      </p:sp>
      <p:sp>
        <p:nvSpPr>
          <p:cNvPr id="32" name="矩形"/>
          <p:cNvSpPr>
            <a:spLocks/>
          </p:cNvSpPr>
          <p:nvPr/>
        </p:nvSpPr>
        <p:spPr>
          <a:xfrm>
            <a:off x="1014984" y="-54"/>
            <a:ext cx="73151" cy="6858054"/>
          </a:xfrm>
          <a:prstGeom prst="rect">
            <a:avLst/>
          </a:prstGeom>
          <a:solidFill>
            <a:schemeClr val="bg1"/>
          </a:solidFill>
          <a:ln w="25400" cap="rnd" cmpd="sng">
            <a:noFill/>
            <a:prstDash val="solid"/>
            <a:round/>
          </a:ln>
          <a:effectLst>
            <a:outerShdw blurRad="38550" dist="38000" dir="10800000" algn="tl" rotWithShape="0">
              <a:srgbClr val="706B5F">
                <a:alpha val="24705"/>
              </a:srgbClr>
            </a:outerShdw>
          </a:effectLst>
        </p:spPr>
      </p:sp>
      <p:sp>
        <p:nvSpPr>
          <p:cNvPr id="27" name="文本框"/>
          <p:cNvSpPr>
            <a:spLocks noGrp="1"/>
          </p:cNvSpPr>
          <p:nvPr>
            <p:ph type="title"/>
          </p:nvPr>
        </p:nvSpPr>
        <p:spPr>
          <a:xfrm>
            <a:off x="1435608" y="274638"/>
            <a:ext cx="749808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28" name="文本框"/>
          <p:cNvSpPr>
            <a:spLocks noGrp="1"/>
          </p:cNvSpPr>
          <p:nvPr>
            <p:ph type="body" idx="1"/>
          </p:nvPr>
        </p:nvSpPr>
        <p:spPr>
          <a:xfrm>
            <a:off x="1435608" y="1447800"/>
            <a:ext cx="7498080" cy="48006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eaLnBrk="1" latinLnBrk="0" hangingPunct="1"/>
            <a:r>
              <a:rPr lang="en-US" altLang="zh-CN"/>
              <a:t>Click to edit Master text styles</a:t>
            </a:r>
          </a:p>
          <a:p>
            <a:pPr lvl="1" eaLnBrk="1" latinLnBrk="0" hangingPunct="1"/>
            <a:r>
              <a:rPr lang="en-US" altLang="zh-CN"/>
              <a:t>Second level</a:t>
            </a:r>
          </a:p>
          <a:p>
            <a:pPr lvl="2" eaLnBrk="1" latinLnBrk="0" hangingPunct="1"/>
            <a:r>
              <a:rPr lang="en-US" altLang="zh-CN"/>
              <a:t>Third level</a:t>
            </a:r>
          </a:p>
          <a:p>
            <a:pPr lvl="3" eaLnBrk="1" latinLnBrk="0" hangingPunct="1"/>
            <a:r>
              <a:rPr lang="en-US" altLang="zh-CN"/>
              <a:t>Fourth level</a:t>
            </a:r>
          </a:p>
          <a:p>
            <a:pPr lvl="4" eaLnBrk="1" latinLnBrk="0" hangingPunct="1"/>
            <a:r>
              <a:rPr lang="en-US" altLang="zh-CN"/>
              <a:t>Fifth level</a:t>
            </a:r>
            <a:endParaRPr lang="zh-CN" altLang="en-US"/>
          </a:p>
        </p:txBody>
      </p:sp>
      <p:sp>
        <p:nvSpPr>
          <p:cNvPr id="29" name="文本框"/>
          <p:cNvSpPr>
            <a:spLocks noGrp="1"/>
          </p:cNvSpPr>
          <p:nvPr>
            <p:ph type="dt" idx="10"/>
          </p:nvPr>
        </p:nvSpPr>
        <p:spPr>
          <a:xfrm>
            <a:off x="3581399" y="6305550"/>
            <a:ext cx="2133599" cy="476250"/>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r" eaLnBrk="1" latinLnBrk="0" hangingPunct="1"/>
            <a:endParaRPr lang="zh-CN" altLang="en-US" sz="1200">
              <a:solidFill>
                <a:srgbClr val="B6A888"/>
              </a:solidFill>
              <a:latin typeface="Gill Sans MT" charset="0"/>
              <a:ea typeface="华文中宋" charset="0"/>
              <a:cs typeface="Gill Sans MT" charset="0"/>
            </a:endParaRPr>
          </a:p>
        </p:txBody>
      </p:sp>
      <p:sp>
        <p:nvSpPr>
          <p:cNvPr id="30" name="文本框"/>
          <p:cNvSpPr>
            <a:spLocks noGrp="1"/>
          </p:cNvSpPr>
          <p:nvPr>
            <p:ph type="ftr"/>
          </p:nvPr>
        </p:nvSpPr>
        <p:spPr>
          <a:xfrm>
            <a:off x="5715000" y="6305550"/>
            <a:ext cx="2895600" cy="476250"/>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eaLnBrk="1" latinLnBrk="0" hangingPunct="1"/>
            <a:endParaRPr lang="zh-CN" altLang="en-US" sz="1200">
              <a:solidFill>
                <a:srgbClr val="B6A888"/>
              </a:solidFill>
              <a:latin typeface="Gill Sans MT" charset="0"/>
              <a:ea typeface="华文中宋" charset="0"/>
              <a:cs typeface="Gill Sans MT" charset="0"/>
            </a:endParaRPr>
          </a:p>
        </p:txBody>
      </p:sp>
      <p:sp>
        <p:nvSpPr>
          <p:cNvPr id="31" name="文本框"/>
          <p:cNvSpPr>
            <a:spLocks noGrp="1"/>
          </p:cNvSpPr>
          <p:nvPr>
            <p:ph type="sldNum"/>
          </p:nvPr>
        </p:nvSpPr>
        <p:spPr>
          <a:xfrm>
            <a:off x="8613648" y="6305550"/>
            <a:ext cx="457200" cy="476250"/>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ctr" eaLnBrk="1" latinLnBrk="0" hangingPunct="1"/>
            <a:fld id="{CAD2D6BD-DE1B-4B5F-8B41-2702339687B9}" type="slidenum">
              <a:rPr lang="en-US" altLang="zh-CN" sz="1200" b="0" i="0" u="none" strike="noStrike" kern="1200" cap="none" spc="0" baseline="0">
                <a:solidFill>
                  <a:srgbClr val="B6A888"/>
                </a:solidFill>
                <a:latin typeface="Gill Sans MT" charset="0"/>
                <a:ea typeface="华文中宋" charset="0"/>
                <a:cs typeface="Gill Sans MT" charset="0"/>
              </a:rPr>
              <a:t>‹#›</a:t>
            </a:fld>
            <a:endParaRPr lang="zh-CN" altLang="en-US" sz="1200">
              <a:solidFill>
                <a:srgbClr val="B6A888"/>
              </a:solidFill>
              <a:latin typeface="Gill Sans MT" charset="0"/>
              <a:ea typeface="华文中宋" charset="0"/>
              <a:cs typeface="Gill Sans MT" charset="0"/>
            </a:endParaRPr>
          </a:p>
        </p:txBody>
      </p:sp>
    </p:spTree>
    <p:extLst>
      <p:ext uri="{BB962C8B-B14F-4D97-AF65-F5344CB8AC3E}">
        <p14:creationId xmlns:p14="http://schemas.microsoft.com/office/powerpoint/2010/main" val="2193873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243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071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088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424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6511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2381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478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4/4/2024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1238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jp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4/4/2024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468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2.jpeg"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2.xml" /></Relationships>
</file>

<file path=ppt/slides/_rels/slide14.xml.rels><?xml version="1.0" encoding="UTF-8" standalone="yes"?>
<Relationships xmlns="http://schemas.openxmlformats.org/package/2006/relationships"><Relationship Id="rId3" Type="http://schemas.openxmlformats.org/officeDocument/2006/relationships/hyperlink" Target="https://www.imdb.com/interfaces/" TargetMode="External" /><Relationship Id="rId2" Type="http://schemas.openxmlformats.org/officeDocument/2006/relationships/image" Target="../media/image2.jpeg" /><Relationship Id="rId1" Type="http://schemas.openxmlformats.org/officeDocument/2006/relationships/slideLayout" Target="../slideLayouts/slideLayout12.xml" /></Relationships>
</file>

<file path=ppt/slides/_rels/slide1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eg" /><Relationship Id="rId1" Type="http://schemas.openxmlformats.org/officeDocument/2006/relationships/slideLayout" Target="../slideLayouts/slideLayout12.xml" /><Relationship Id="rId4"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rgbClr val="574E36"/>
              <a:srgbClr val="FBE9BE"/>
            </a:duotone>
          </a:blip>
          <a:tile/>
        </a:blipFill>
        <a:effectLst/>
      </p:bgPr>
    </p:bg>
    <p:spTree>
      <p:nvGrpSpPr>
        <p:cNvPr id="1" name=""/>
        <p:cNvGrpSpPr/>
        <p:nvPr/>
      </p:nvGrpSpPr>
      <p:grpSpPr>
        <a:xfrm>
          <a:off x="0" y="0"/>
          <a:ext cx="0" cy="0"/>
          <a:chOff x="0" y="0"/>
          <a:chExt cx="0" cy="0"/>
        </a:xfrm>
      </p:grpSpPr>
      <p:sp>
        <p:nvSpPr>
          <p:cNvPr id="24" name="矩形"/>
          <p:cNvSpPr>
            <a:spLocks/>
          </p:cNvSpPr>
          <p:nvPr/>
        </p:nvSpPr>
        <p:spPr>
          <a:xfrm>
            <a:off x="251519" y="2708920"/>
            <a:ext cx="9144000" cy="977778"/>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lgn="ctr" fontAlgn="base">
              <a:lnSpc>
                <a:spcPct val="100000"/>
              </a:lnSpc>
              <a:spcBef>
                <a:spcPts val="0"/>
              </a:spcBef>
              <a:spcAft>
                <a:spcPts val="0"/>
              </a:spcAft>
              <a:buNone/>
            </a:pPr>
            <a:r>
              <a:rPr lang="en-US" altLang="zh-CN" sz="4400" b="1" i="0" u="none" strike="noStrike" kern="1200" cap="none" spc="0" baseline="0">
                <a:solidFill>
                  <a:schemeClr val="accent1"/>
                </a:solidFill>
                <a:latin typeface="Cambria" pitchFamily="18" charset="0"/>
                <a:ea typeface="Cambria" pitchFamily="18" charset="0"/>
                <a:cs typeface="Arial" pitchFamily="34" charset="0"/>
              </a:rPr>
              <a:t>IMDB Movie Reviews</a:t>
            </a:r>
            <a:endParaRPr lang="zh-CN" altLang="en-US" sz="4400" b="1" i="0" u="none" strike="noStrike" kern="1200" cap="none" spc="0" baseline="0">
              <a:solidFill>
                <a:schemeClr val="accent1"/>
              </a:solidFill>
              <a:latin typeface="Cambria" pitchFamily="18" charset="0"/>
              <a:ea typeface="Cambria" pitchFamily="18" charset="0"/>
              <a:cs typeface="Arial" pitchFamily="34" charset="0"/>
            </a:endParaRPr>
          </a:p>
        </p:txBody>
      </p:sp>
      <p:sp>
        <p:nvSpPr>
          <p:cNvPr id="25" name="矩形"/>
          <p:cNvSpPr>
            <a:spLocks/>
          </p:cNvSpPr>
          <p:nvPr/>
        </p:nvSpPr>
        <p:spPr>
          <a:xfrm>
            <a:off x="-1791323" y="1299035"/>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eaLnBrk="1" latinLnBrk="0" hangingPunct="1">
              <a:lnSpc>
                <a:spcPct val="100000"/>
              </a:lnSpc>
              <a:spcBef>
                <a:spcPts val="0"/>
              </a:spcBef>
              <a:spcAft>
                <a:spcPts val="0"/>
              </a:spcAft>
              <a:buNone/>
            </a:pPr>
            <a:r>
              <a:rPr lang="en-US" altLang="zh-CN" sz="3200" b="1" i="0" u="none" strike="noStrike" kern="1200" cap="none" spc="0" baseline="0">
                <a:solidFill>
                  <a:srgbClr val="2A6E7E"/>
                </a:solidFill>
                <a:latin typeface="Arial" pitchFamily="34" charset="0"/>
                <a:ea typeface="华文中宋" charset="0"/>
                <a:cs typeface="Arial" pitchFamily="34" charset="0"/>
              </a:rPr>
              <a:t>CAPSTONE PROJECT</a:t>
            </a:r>
            <a:endParaRPr lang="zh-CN" altLang="en-US" sz="3200" b="1" i="0" u="none" strike="noStrike" kern="1200" cap="none" spc="0" baseline="0">
              <a:solidFill>
                <a:srgbClr val="2A6E7E"/>
              </a:solidFill>
              <a:latin typeface="Arial" pitchFamily="34" charset="0"/>
              <a:ea typeface="华文中宋" charset="0"/>
              <a:cs typeface="Arial" pitchFamily="34" charset="0"/>
            </a:endParaRPr>
          </a:p>
        </p:txBody>
      </p:sp>
      <p:sp>
        <p:nvSpPr>
          <p:cNvPr id="26" name="矩形"/>
          <p:cNvSpPr>
            <a:spLocks/>
          </p:cNvSpPr>
          <p:nvPr/>
        </p:nvSpPr>
        <p:spPr>
          <a:xfrm>
            <a:off x="1655987" y="4851079"/>
            <a:ext cx="7980183" cy="7694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eaLnBrk="1" latinLnBrk="0" hangingPunct="1">
              <a:lnSpc>
                <a:spcPct val="100000"/>
              </a:lnSpc>
              <a:spcBef>
                <a:spcPts val="0"/>
              </a:spcBef>
              <a:spcAft>
                <a:spcPts val="0"/>
              </a:spcAft>
              <a:buNone/>
            </a:pPr>
            <a:r>
              <a:rPr lang="en-US" altLang="zh-CN" sz="2400" b="1" i="0" u="sng" strike="noStrike" kern="1200" cap="none" spc="0" baseline="0" dirty="0">
                <a:solidFill>
                  <a:srgbClr val="2A6E7E"/>
                </a:solidFill>
                <a:latin typeface="Cambria" pitchFamily="18" charset="0"/>
                <a:ea typeface="Cambria" pitchFamily="18" charset="0"/>
                <a:cs typeface="Arial" pitchFamily="34" charset="0"/>
              </a:rPr>
              <a:t>Presented By:</a:t>
            </a:r>
          </a:p>
          <a:p>
            <a:pPr marL="0" indent="0" algn="l" eaLnBrk="1" latinLnBrk="0" hangingPunct="1">
              <a:lnSpc>
                <a:spcPct val="100000"/>
              </a:lnSpc>
              <a:spcBef>
                <a:spcPts val="0"/>
              </a:spcBef>
              <a:spcAft>
                <a:spcPts val="0"/>
              </a:spcAft>
              <a:buNone/>
            </a:pPr>
            <a:r>
              <a:rPr lang="en-US" altLang="zh-CN" sz="2000" b="1" i="0" u="none" strike="noStrike" kern="1200" cap="none" spc="0" baseline="0" dirty="0">
                <a:solidFill>
                  <a:srgbClr val="2A6E7E"/>
                </a:solidFill>
                <a:latin typeface="Cambria" pitchFamily="18" charset="0"/>
                <a:ea typeface="Cambria" pitchFamily="18" charset="0"/>
                <a:cs typeface="Arial" pitchFamily="34" charset="0"/>
              </a:rPr>
              <a:t>1. GAYATHRI K C -Kings college of </a:t>
            </a:r>
            <a:r>
              <a:rPr lang="en-US" altLang="zh-CN" sz="2000" b="0" i="0" u="none" strike="noStrike" kern="1200" cap="none" spc="0" baseline="0" dirty="0">
                <a:solidFill>
                  <a:srgbClr val="2A6E7E"/>
                </a:solidFill>
                <a:latin typeface="Cambria" pitchFamily="18" charset="0"/>
                <a:ea typeface="Cambria" pitchFamily="18" charset="0"/>
                <a:cs typeface="Arial" pitchFamily="34" charset="0"/>
              </a:rPr>
              <a:t>E</a:t>
            </a:r>
            <a:r>
              <a:rPr lang="en-US" altLang="zh-CN" sz="2000" b="1" i="0" u="none" strike="noStrike" kern="1200" cap="none" spc="0" baseline="0" dirty="0">
                <a:solidFill>
                  <a:srgbClr val="2A6E7E"/>
                </a:solidFill>
                <a:latin typeface="Cambria" pitchFamily="18" charset="0"/>
                <a:ea typeface="Cambria" pitchFamily="18" charset="0"/>
                <a:cs typeface="Arial" pitchFamily="34" charset="0"/>
              </a:rPr>
              <a:t>ngineering-EEE</a:t>
            </a:r>
            <a:endParaRPr lang="zh-CN" altLang="en-US" sz="2000" b="1" i="0" u="none" strike="noStrike" kern="1200" cap="none" spc="0" baseline="0" dirty="0">
              <a:solidFill>
                <a:srgbClr val="2A6E7E"/>
              </a:solidFill>
              <a:latin typeface="Cambria" pitchFamily="18" charset="0"/>
              <a:ea typeface="Cambria" pitchFamily="18" charset="0"/>
              <a:cs typeface="Arial" pitchFamily="34" charset="0"/>
            </a:endParaRPr>
          </a:p>
        </p:txBody>
      </p:sp>
    </p:spTree>
    <p:extLst>
      <p:ext uri="{BB962C8B-B14F-4D97-AF65-F5344CB8AC3E}">
        <p14:creationId xmlns:p14="http://schemas.microsoft.com/office/powerpoint/2010/main" val="525716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rgbClr val="574E36"/>
              <a:srgbClr val="FBE9BE"/>
            </a:duotone>
          </a:blip>
          <a:tile/>
        </a:blipFill>
        <a:effectLst/>
      </p:bgPr>
    </p:bg>
    <p:spTree>
      <p:nvGrpSpPr>
        <p:cNvPr id="1" name=""/>
        <p:cNvGrpSpPr/>
        <p:nvPr/>
      </p:nvGrpSpPr>
      <p:grpSpPr>
        <a:xfrm>
          <a:off x="0" y="0"/>
          <a:ext cx="0" cy="0"/>
          <a:chOff x="0" y="0"/>
          <a:chExt cx="0" cy="0"/>
        </a:xfrm>
      </p:grpSpPr>
      <p:sp>
        <p:nvSpPr>
          <p:cNvPr id="51" name="文本框"/>
          <p:cNvSpPr>
            <a:spLocks noGrp="1"/>
          </p:cNvSpPr>
          <p:nvPr>
            <p:ph type="title"/>
          </p:nvPr>
        </p:nvSpPr>
        <p:spPr>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3600" b="1" i="0" u="none" strike="noStrike" kern="1200" cap="none" spc="0" baseline="0">
                <a:solidFill>
                  <a:schemeClr val="accent6"/>
                </a:solidFill>
                <a:latin typeface="Cambria" pitchFamily="18" charset="0"/>
                <a:ea typeface="Cambria" pitchFamily="18" charset="0"/>
                <a:cs typeface="Arial" pitchFamily="34" charset="0"/>
              </a:rPr>
              <a:t>Result: </a:t>
            </a:r>
            <a:br>
              <a:rPr lang="zh-CN" altLang="en-US" sz="3600" b="1" i="0" u="none" strike="noStrike" kern="1200" cap="none" spc="0" baseline="0">
                <a:solidFill>
                  <a:schemeClr val="accent6"/>
                </a:solidFill>
                <a:latin typeface="Cambria" pitchFamily="18" charset="0"/>
                <a:ea typeface="Cambria" pitchFamily="18" charset="0"/>
                <a:cs typeface="Arial" pitchFamily="34" charset="0"/>
              </a:rPr>
            </a:br>
            <a:endParaRPr lang="zh-CN" altLang="en-US" sz="3600" b="0" i="0" u="none" strike="noStrike" kern="1200" cap="none" spc="0" baseline="0">
              <a:solidFill>
                <a:schemeClr val="accent6"/>
              </a:solidFill>
              <a:latin typeface="Gill Sans MT" charset="0"/>
              <a:ea typeface="华文中宋" charset="0"/>
              <a:cs typeface="Lucida Sans"/>
            </a:endParaRPr>
          </a:p>
        </p:txBody>
      </p:sp>
      <p:pic>
        <p:nvPicPr>
          <p:cNvPr id="52" name="图片"/>
          <p:cNvPicPr>
            <a:picLocks noChangeAspect="1"/>
          </p:cNvPicPr>
          <p:nvPr/>
        </p:nvPicPr>
        <p:blipFill>
          <a:blip r:embed="rId3" cstate="print"/>
          <a:srcRect l="35087" t="30741" r="15406" b="33394"/>
          <a:stretch>
            <a:fillRect/>
          </a:stretch>
        </p:blipFill>
        <p:spPr>
          <a:xfrm>
            <a:off x="1475655" y="980728"/>
            <a:ext cx="7056784" cy="2664296"/>
          </a:xfrm>
          <a:prstGeom prst="rect">
            <a:avLst/>
          </a:prstGeom>
          <a:noFill/>
          <a:ln w="9525" cap="flat" cmpd="sng">
            <a:noFill/>
            <a:prstDash val="solid"/>
            <a:miter/>
          </a:ln>
        </p:spPr>
      </p:pic>
      <p:sp>
        <p:nvSpPr>
          <p:cNvPr id="53" name="矩形"/>
          <p:cNvSpPr>
            <a:spLocks/>
          </p:cNvSpPr>
          <p:nvPr/>
        </p:nvSpPr>
        <p:spPr>
          <a:xfrm>
            <a:off x="1259632" y="4057233"/>
            <a:ext cx="7488831" cy="280076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Cambria" pitchFamily="18" charset="0"/>
                <a:ea typeface="Cambria" pitchFamily="18" charset="0"/>
                <a:cs typeface="Gill Sans MT" charset="0"/>
              </a:rPr>
              <a:t>Accuracy</a:t>
            </a:r>
            <a:r>
              <a:rPr lang="en-US" altLang="zh-CN" sz="1600" b="0" i="0" u="none" strike="noStrike" kern="1200" cap="none" spc="0" baseline="0">
                <a:solidFill>
                  <a:schemeClr val="tx1"/>
                </a:solidFill>
                <a:latin typeface="Cambria" pitchFamily="18" charset="0"/>
                <a:ea typeface="Cambria" pitchFamily="18" charset="0"/>
                <a:cs typeface="Gill Sans MT" charset="0"/>
              </a:rPr>
              <a:t>: This indicates the proportion of correctly classified instances out of the total instances in the testing set.</a:t>
            </a:r>
          </a:p>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Cambria" pitchFamily="18" charset="0"/>
                <a:ea typeface="Cambria" pitchFamily="18" charset="0"/>
                <a:cs typeface="Gill Sans MT" charset="0"/>
              </a:rPr>
              <a:t>Classification Report</a:t>
            </a:r>
            <a:r>
              <a:rPr lang="en-US" altLang="zh-CN" sz="1600" b="0" i="0" u="none" strike="noStrike" kern="1200" cap="none" spc="0" baseline="0">
                <a:solidFill>
                  <a:schemeClr val="tx1"/>
                </a:solidFill>
                <a:latin typeface="Cambria" pitchFamily="18" charset="0"/>
                <a:ea typeface="Cambria" pitchFamily="18" charset="0"/>
                <a:cs typeface="Gill Sans MT" charset="0"/>
              </a:rPr>
              <a:t>: This provides a detailed summary of the model's performance, including metrics such as precision, recall, and F1-score for each class ('pos' and 'neg').</a:t>
            </a:r>
          </a:p>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Cambria" pitchFamily="18" charset="0"/>
                <a:ea typeface="Cambria" pitchFamily="18" charset="0"/>
                <a:cs typeface="Gill Sans MT" charset="0"/>
              </a:rPr>
              <a:t> Accuracy</a:t>
            </a:r>
            <a:r>
              <a:rPr lang="en-US" altLang="zh-CN" sz="1600" b="0" i="0" u="none" strike="noStrike" kern="1200" cap="none" spc="0" baseline="0">
                <a:solidFill>
                  <a:schemeClr val="tx1"/>
                </a:solidFill>
                <a:latin typeface="Cambria" pitchFamily="18" charset="0"/>
                <a:ea typeface="Cambria" pitchFamily="18" charset="0"/>
                <a:cs typeface="Gill Sans MT" charset="0"/>
              </a:rPr>
              <a:t>: 85% of the reviews in the testing set were correctly classified.</a:t>
            </a:r>
          </a:p>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Cambria" pitchFamily="18" charset="0"/>
                <a:ea typeface="Cambria" pitchFamily="18" charset="0"/>
                <a:cs typeface="Gill Sans MT" charset="0"/>
              </a:rPr>
              <a:t>Classification Report</a:t>
            </a:r>
            <a:r>
              <a:rPr lang="en-US" altLang="zh-CN" sz="1600" b="0" i="0" u="none" strike="noStrike" kern="1200" cap="none" spc="0" baseline="0">
                <a:solidFill>
                  <a:schemeClr val="tx1"/>
                </a:solidFill>
                <a:latin typeface="Cambria" pitchFamily="18" charset="0"/>
                <a:ea typeface="Cambria" pitchFamily="18" charset="0"/>
                <a:cs typeface="Gill Sans MT" charset="0"/>
              </a:rPr>
              <a:t>: This provides a breakdown of precision, recall, and F1-score for both positive ('pos') and negative ('neg') classes. Additionally, it includes the support, which is the number of actual occurrences of each class in the testing set. The 'macro avg' and 'weighted avg' rows provide metrics averaged over all classes.</a:t>
            </a:r>
          </a:p>
          <a:p>
            <a:pPr marL="0" indent="0" algn="l">
              <a:lnSpc>
                <a:spcPct val="100000"/>
              </a:lnSpc>
              <a:spcBef>
                <a:spcPts val="0"/>
              </a:spcBef>
              <a:spcAft>
                <a:spcPts val="0"/>
              </a:spcAft>
              <a:buNone/>
            </a:pPr>
            <a:endParaRPr lang="zh-CN" altLang="en-US" sz="1600" b="0" i="0" u="none" strike="noStrike" kern="1200" cap="none" spc="0" baseline="0">
              <a:solidFill>
                <a:schemeClr val="tx1"/>
              </a:solidFill>
              <a:latin typeface="Cambria" pitchFamily="18" charset="0"/>
              <a:ea typeface="Cambria" pitchFamily="18" charset="0"/>
              <a:cs typeface="Gill Sans MT" charset="0"/>
            </a:endParaRPr>
          </a:p>
        </p:txBody>
      </p:sp>
    </p:spTree>
    <p:extLst>
      <p:ext uri="{BB962C8B-B14F-4D97-AF65-F5344CB8AC3E}">
        <p14:creationId xmlns:p14="http://schemas.microsoft.com/office/powerpoint/2010/main" val="1301209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rgbClr val="574E36"/>
              <a:srgbClr val="FBE9BE"/>
            </a:duotone>
          </a:blip>
          <a:tile/>
        </a:blipFill>
        <a:effectLst/>
      </p:bgPr>
    </p:bg>
    <p:spTree>
      <p:nvGrpSpPr>
        <p:cNvPr id="1" name=""/>
        <p:cNvGrpSpPr/>
        <p:nvPr/>
      </p:nvGrpSpPr>
      <p:grpSpPr>
        <a:xfrm>
          <a:off x="0" y="0"/>
          <a:ext cx="0" cy="0"/>
          <a:chOff x="0" y="0"/>
          <a:chExt cx="0" cy="0"/>
        </a:xfrm>
      </p:grpSpPr>
      <p:sp>
        <p:nvSpPr>
          <p:cNvPr id="55" name="文本框"/>
          <p:cNvSpPr>
            <a:spLocks noGrp="1"/>
          </p:cNvSpPr>
          <p:nvPr>
            <p:ph type="body" idx="1"/>
          </p:nvPr>
        </p:nvSpPr>
        <p:spPr>
          <a:xfrm>
            <a:off x="971600" y="908720"/>
            <a:ext cx="8172400" cy="48006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65633" indent="-283464" algn="l">
              <a:lnSpc>
                <a:spcPct val="100000"/>
              </a:lnSpc>
              <a:spcBef>
                <a:spcPts val="600"/>
              </a:spcBef>
              <a:spcAft>
                <a:spcPts val="0"/>
              </a:spcAft>
              <a:buClr>
                <a:schemeClr val="accent1"/>
              </a:buClr>
              <a:buSzPct val="80000"/>
              <a:buFont typeface="Wingdings 2" charset="0"/>
              <a:buChar char=""/>
            </a:pPr>
            <a:r>
              <a:rPr lang="en-US" altLang="zh-CN" sz="2000" b="0" i="0" u="none" strike="noStrike" kern="1200" cap="none" spc="0" baseline="0">
                <a:solidFill>
                  <a:schemeClr val="tx1"/>
                </a:solidFill>
                <a:latin typeface="Cambria" pitchFamily="18" charset="0"/>
                <a:ea typeface="Cambria" pitchFamily="18" charset="0"/>
                <a:cs typeface="Lucida Sans"/>
              </a:rPr>
              <a:t>In conclusion, the task of sentiment classification on the IMDb movie reviews dataset, consisting of 25,000 highly polar movie reviews for training and 25,000 for testing, presents a rich opportunity for machine learning and deep learning algorithms.</a:t>
            </a:r>
          </a:p>
          <a:p>
            <a:pPr marL="365633" indent="-283464" algn="l">
              <a:lnSpc>
                <a:spcPct val="100000"/>
              </a:lnSpc>
              <a:spcBef>
                <a:spcPts val="600"/>
              </a:spcBef>
              <a:spcAft>
                <a:spcPts val="0"/>
              </a:spcAft>
              <a:buClr>
                <a:schemeClr val="accent1"/>
              </a:buClr>
              <a:buSzPct val="80000"/>
              <a:buFont typeface="Wingdings 2" charset="0"/>
              <a:buChar char=""/>
            </a:pPr>
            <a:r>
              <a:rPr lang="en-US" altLang="zh-CN" sz="2000" b="1" i="0" u="none" strike="noStrike" kern="1200" cap="none" spc="0" baseline="0">
                <a:solidFill>
                  <a:schemeClr val="tx1"/>
                </a:solidFill>
                <a:latin typeface="Cambria" pitchFamily="18" charset="0"/>
                <a:ea typeface="Cambria" pitchFamily="18" charset="0"/>
                <a:cs typeface="Lucida Sans"/>
              </a:rPr>
              <a:t>Model Performance</a:t>
            </a:r>
            <a:r>
              <a:rPr lang="en-US" altLang="zh-CN" sz="2000" b="0" i="0" u="none" strike="noStrike" kern="1200" cap="none" spc="0" baseline="0">
                <a:solidFill>
                  <a:schemeClr val="tx1"/>
                </a:solidFill>
                <a:latin typeface="Cambria" pitchFamily="18" charset="0"/>
                <a:ea typeface="Cambria" pitchFamily="18" charset="0"/>
                <a:cs typeface="Lucida Sans"/>
              </a:rPr>
              <a:t>: By applying classification or deep learning algorithms, we can effectively predict the sentiment of movie reviews, distinguishing between positive and negative sentiments with a reasonable degree of accuracy.</a:t>
            </a:r>
          </a:p>
          <a:p>
            <a:pPr marL="365633" indent="-283464" algn="l">
              <a:lnSpc>
                <a:spcPct val="100000"/>
              </a:lnSpc>
              <a:spcBef>
                <a:spcPts val="600"/>
              </a:spcBef>
              <a:spcAft>
                <a:spcPts val="0"/>
              </a:spcAft>
              <a:buClr>
                <a:schemeClr val="accent1"/>
              </a:buClr>
              <a:buSzPct val="80000"/>
              <a:buFont typeface="Wingdings 2" charset="0"/>
              <a:buChar char=""/>
            </a:pPr>
            <a:r>
              <a:rPr lang="en-US" altLang="zh-CN" sz="2000" b="1" i="0" u="none" strike="noStrike" kern="1200" cap="none" spc="0" baseline="0">
                <a:solidFill>
                  <a:schemeClr val="tx1"/>
                </a:solidFill>
                <a:latin typeface="Cambria" pitchFamily="18" charset="0"/>
                <a:ea typeface="Cambria" pitchFamily="18" charset="0"/>
                <a:cs typeface="Lucida Sans"/>
              </a:rPr>
              <a:t>Insights into Audience Sentiment</a:t>
            </a:r>
            <a:r>
              <a:rPr lang="en-US" altLang="zh-CN" sz="2000" b="0" i="0" u="none" strike="noStrike" kern="1200" cap="none" spc="0" baseline="0">
                <a:solidFill>
                  <a:schemeClr val="tx1"/>
                </a:solidFill>
                <a:latin typeface="Cambria" pitchFamily="18" charset="0"/>
                <a:ea typeface="Cambria" pitchFamily="18" charset="0"/>
                <a:cs typeface="Lucida Sans"/>
              </a:rPr>
              <a:t>: The successful classification of movie reviews enables us to gain valuable insights into audience opinions and preferences regarding various films. This information can be leveraged by filmmakers, distributors, and movie critics to understand audience reactions and tailor their strategies accordingly.</a:t>
            </a:r>
          </a:p>
          <a:p>
            <a:pPr marL="365633" indent="-283464" algn="l">
              <a:lnSpc>
                <a:spcPct val="100000"/>
              </a:lnSpc>
              <a:spcBef>
                <a:spcPts val="600"/>
              </a:spcBef>
              <a:spcAft>
                <a:spcPts val="0"/>
              </a:spcAft>
              <a:buClr>
                <a:schemeClr val="accent1"/>
              </a:buClr>
              <a:buSzPct val="80000"/>
              <a:buFont typeface="Wingdings 2" charset="0"/>
              <a:buChar char=""/>
            </a:pPr>
            <a:r>
              <a:rPr lang="en-US" altLang="zh-CN" sz="2000" b="1" i="0" u="none" strike="noStrike" kern="1200" cap="none" spc="0" baseline="0">
                <a:solidFill>
                  <a:schemeClr val="tx1"/>
                </a:solidFill>
                <a:latin typeface="Cambria" pitchFamily="18" charset="0"/>
                <a:ea typeface="Cambria" pitchFamily="18" charset="0"/>
                <a:cs typeface="Lucida Sans"/>
              </a:rPr>
              <a:t>Potential for Further Analysis</a:t>
            </a:r>
            <a:r>
              <a:rPr lang="en-US" altLang="zh-CN" sz="2000" b="0" i="0" u="none" strike="noStrike" kern="1200" cap="none" spc="0" baseline="0">
                <a:solidFill>
                  <a:schemeClr val="tx1"/>
                </a:solidFill>
                <a:latin typeface="Cambria" pitchFamily="18" charset="0"/>
                <a:ea typeface="Cambria" pitchFamily="18" charset="0"/>
                <a:cs typeface="Lucida Sans"/>
              </a:rPr>
              <a:t>: While achieving good performance on sentiment classification, there are still opportunities for further analysis. This includes exploring aspects such as fine-grained sentiment analysis, aspect-based sentiment analysis, or even sentiment analysis across different genres or time periods.</a:t>
            </a:r>
          </a:p>
          <a:p>
            <a:pPr marL="365633" indent="-283464" algn="l">
              <a:lnSpc>
                <a:spcPct val="100000"/>
              </a:lnSpc>
              <a:spcBef>
                <a:spcPts val="600"/>
              </a:spcBef>
              <a:spcAft>
                <a:spcPts val="0"/>
              </a:spcAft>
              <a:buClr>
                <a:schemeClr val="accent1"/>
              </a:buClr>
              <a:buSzPct val="80000"/>
              <a:buFont typeface="Wingdings 2" charset="0"/>
              <a:buChar char=""/>
            </a:pPr>
            <a:endParaRPr lang="zh-CN" altLang="en-US" sz="2000" b="0" i="0" u="none" strike="noStrike" kern="1200" cap="none" spc="0" baseline="0">
              <a:solidFill>
                <a:schemeClr val="tx1"/>
              </a:solidFill>
              <a:latin typeface="Cambria" pitchFamily="18" charset="0"/>
              <a:ea typeface="Cambria" pitchFamily="18" charset="0"/>
              <a:cs typeface="Lucida Sans"/>
            </a:endParaRPr>
          </a:p>
        </p:txBody>
      </p:sp>
      <p:sp>
        <p:nvSpPr>
          <p:cNvPr id="54" name="文本框"/>
          <p:cNvSpPr>
            <a:spLocks noGrp="1"/>
          </p:cNvSpPr>
          <p:nvPr>
            <p:ph type="title"/>
          </p:nvPr>
        </p:nvSpPr>
        <p:spPr>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3600" b="1" i="0" u="none" strike="noStrike" kern="1200" cap="none" spc="0" baseline="0">
                <a:solidFill>
                  <a:schemeClr val="accent6"/>
                </a:solidFill>
                <a:latin typeface="Cambria" pitchFamily="18" charset="0"/>
                <a:ea typeface="Cambria" pitchFamily="18" charset="0"/>
                <a:cs typeface="Arial" pitchFamily="34" charset="0"/>
              </a:rPr>
              <a:t>Conclusion:</a:t>
            </a:r>
            <a:br>
              <a:rPr lang="zh-CN" altLang="en-US" sz="5400" b="0" i="0" u="none" strike="noStrike" kern="1200" cap="none" spc="0" baseline="0">
                <a:solidFill>
                  <a:srgbClr val="572314"/>
                </a:solidFill>
                <a:latin typeface="Cambria" pitchFamily="18" charset="0"/>
                <a:ea typeface="Cambria" pitchFamily="18" charset="0"/>
                <a:cs typeface="Arial" pitchFamily="34" charset="0"/>
              </a:rPr>
            </a:br>
            <a:endParaRPr lang="zh-CN" altLang="en-US" sz="3900" b="0" i="0" u="none" strike="noStrike" kern="1200" cap="none" spc="0" baseline="0">
              <a:solidFill>
                <a:srgbClr val="572314"/>
              </a:solidFill>
              <a:latin typeface="Gill Sans MT" charset="0"/>
              <a:ea typeface="华文中宋" charset="0"/>
              <a:cs typeface="Lucida Sans"/>
            </a:endParaRPr>
          </a:p>
        </p:txBody>
      </p:sp>
    </p:spTree>
    <p:extLst>
      <p:ext uri="{BB962C8B-B14F-4D97-AF65-F5344CB8AC3E}">
        <p14:creationId xmlns:p14="http://schemas.microsoft.com/office/powerpoint/2010/main" val="1319466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rgbClr val="574E36"/>
              <a:srgbClr val="FBE9BE"/>
            </a:duotone>
          </a:blip>
          <a:tile/>
        </a:blipFill>
        <a:effectLst/>
      </p:bgPr>
    </p:bg>
    <p:spTree>
      <p:nvGrpSpPr>
        <p:cNvPr id="1" name=""/>
        <p:cNvGrpSpPr/>
        <p:nvPr/>
      </p:nvGrpSpPr>
      <p:grpSpPr>
        <a:xfrm>
          <a:off x="0" y="0"/>
          <a:ext cx="0" cy="0"/>
          <a:chOff x="0" y="0"/>
          <a:chExt cx="0" cy="0"/>
        </a:xfrm>
      </p:grpSpPr>
      <p:sp>
        <p:nvSpPr>
          <p:cNvPr id="56" name="矩形"/>
          <p:cNvSpPr>
            <a:spLocks/>
          </p:cNvSpPr>
          <p:nvPr/>
        </p:nvSpPr>
        <p:spPr>
          <a:xfrm>
            <a:off x="1403648" y="394792"/>
            <a:ext cx="7344816" cy="5632826"/>
          </a:xfrm>
          <a:prstGeom prst="rect">
            <a:avLst/>
          </a:prstGeom>
          <a:noFill/>
          <a:ln w="9525" cap="flat" cmpd="sng">
            <a:noFill/>
            <a:prstDash val="solid"/>
            <a:miter/>
          </a:ln>
        </p:spPr>
        <p:txBody>
          <a:bodyPr vert="horz" wrap="square" lIns="0" tIns="198375" rIns="0" bIns="198375" anchor="ctr" anchorCtr="0">
            <a:prstTxWarp prst="textNoShape">
              <a:avLst/>
            </a:prstTxWarp>
            <a:spAutoFit/>
          </a:bodyPr>
          <a:lstStyle/>
          <a:p>
            <a:pPr marL="0" indent="0" algn="l" eaLnBrk="1" fontAlgn="base" latinLnBrk="0" hangingPunct="1">
              <a:lnSpc>
                <a:spcPct val="100000"/>
              </a:lnSpc>
              <a:spcBef>
                <a:spcPts val="0"/>
              </a:spcBef>
              <a:spcAft>
                <a:spcPts val="0"/>
              </a:spcAft>
              <a:buNone/>
            </a:pPr>
            <a:endParaRPr lang="en-US" altLang="zh-CN" sz="2000" b="0" i="0" u="none" strike="noStrike" kern="1200" cap="none" spc="0" baseline="0">
              <a:solidFill>
                <a:schemeClr val="tx1"/>
              </a:solidFill>
              <a:latin typeface="Cambria" pitchFamily="18" charset="0"/>
              <a:ea typeface="Cambria" pitchFamily="18" charset="0"/>
              <a:cs typeface="Arial" pitchFamily="34" charset="0"/>
            </a:endParaRPr>
          </a:p>
          <a:p>
            <a:pPr marL="0" indent="0" algn="l" eaLnBrk="0" fontAlgn="base" latinLnBrk="0" hangingPunct="0">
              <a:lnSpc>
                <a:spcPct val="100000"/>
              </a:lnSpc>
              <a:spcBef>
                <a:spcPts val="0"/>
              </a:spcBef>
              <a:spcAft>
                <a:spcPts val="0"/>
              </a:spcAft>
              <a:buClrTx/>
              <a:buAutoNum type="arabicPeriod"/>
            </a:pPr>
            <a:r>
              <a:rPr lang="en-US" altLang="zh-CN" sz="2000" b="1" i="0" u="none" strike="noStrike" kern="1200" cap="none" spc="0" baseline="0">
                <a:solidFill>
                  <a:schemeClr val="tx1"/>
                </a:solidFill>
                <a:latin typeface="Cambria" pitchFamily="18" charset="0"/>
                <a:ea typeface="Cambria" pitchFamily="18" charset="0"/>
                <a:cs typeface="Arial" pitchFamily="34" charset="0"/>
              </a:rPr>
              <a:t>Future Directions</a:t>
            </a:r>
            <a:r>
              <a:rPr lang="en-US" altLang="zh-CN" sz="2000" b="0" i="0" u="none" strike="noStrike" kern="1200" cap="none" spc="0" baseline="0">
                <a:solidFill>
                  <a:schemeClr val="tx1"/>
                </a:solidFill>
                <a:latin typeface="Cambria" pitchFamily="18" charset="0"/>
                <a:ea typeface="Cambria" pitchFamily="18" charset="0"/>
                <a:cs typeface="Arial" pitchFamily="34" charset="0"/>
              </a:rPr>
              <a:t>: Future research could focus on enhancing model performance through the use of advanced deep learning architectures, fine-tuning pre-trained models, handling class imbalance, or incorporating additional modalities such as images or user ratings for multimodal sentiment analysis.</a:t>
            </a:r>
          </a:p>
          <a:p>
            <a:pPr marL="0" indent="0" algn="l" eaLnBrk="0" fontAlgn="base" latinLnBrk="0" hangingPunct="0">
              <a:lnSpc>
                <a:spcPct val="100000"/>
              </a:lnSpc>
              <a:spcBef>
                <a:spcPts val="0"/>
              </a:spcBef>
              <a:spcAft>
                <a:spcPts val="0"/>
              </a:spcAft>
              <a:buClrTx/>
              <a:buAutoNum type="arabicPeriod" startAt="2"/>
            </a:pPr>
            <a:r>
              <a:rPr lang="en-US" altLang="zh-CN" sz="2000" b="1" i="0" u="none" strike="noStrike" kern="1200" cap="none" spc="0" baseline="0">
                <a:solidFill>
                  <a:schemeClr val="tx1"/>
                </a:solidFill>
                <a:latin typeface="Cambria" pitchFamily="18" charset="0"/>
                <a:ea typeface="Cambria" pitchFamily="18" charset="0"/>
                <a:cs typeface="Arial" pitchFamily="34" charset="0"/>
              </a:rPr>
              <a:t>Real-world Applications</a:t>
            </a:r>
            <a:r>
              <a:rPr lang="en-US" altLang="zh-CN" sz="2000" b="0" i="0" u="none" strike="noStrike" kern="1200" cap="none" spc="0" baseline="0">
                <a:solidFill>
                  <a:schemeClr val="tx1"/>
                </a:solidFill>
                <a:latin typeface="Cambria" pitchFamily="18" charset="0"/>
                <a:ea typeface="Cambria" pitchFamily="18" charset="0"/>
                <a:cs typeface="Arial" pitchFamily="34" charset="0"/>
              </a:rPr>
              <a:t>: Sentiment analysis on IMDb movie reviews has practical applications in the film industry, including market research, recommendation systems, and understanding audience reactions to specific films or genres.</a:t>
            </a:r>
          </a:p>
          <a:p>
            <a:pPr marL="0" indent="0" algn="l" eaLnBrk="0" fontAlgn="base" latinLnBrk="0" hangingPunct="0">
              <a:lnSpc>
                <a:spcPct val="100000"/>
              </a:lnSpc>
              <a:spcBef>
                <a:spcPts val="0"/>
              </a:spcBef>
              <a:spcAft>
                <a:spcPts val="0"/>
              </a:spcAft>
              <a:buClrTx/>
              <a:buAutoNum type="arabicPeriod" startAt="2"/>
            </a:pPr>
            <a:endParaRPr lang="en-US" altLang="zh-CN" sz="2000" b="0" i="0" u="none" strike="noStrike" kern="1200" cap="none" spc="0" baseline="0">
              <a:solidFill>
                <a:schemeClr val="tx1"/>
              </a:solidFill>
              <a:latin typeface="Cambria" pitchFamily="18" charset="0"/>
              <a:ea typeface="Cambria" pitchFamily="18" charset="0"/>
              <a:cs typeface="Arial" pitchFamily="34" charset="0"/>
            </a:endParaRPr>
          </a:p>
          <a:p>
            <a:pPr marL="0" indent="0" algn="l" eaLnBrk="0" fontAlgn="base" latinLnBrk="0" hangingPunct="0">
              <a:lnSpc>
                <a:spcPct val="100000"/>
              </a:lnSpc>
              <a:spcBef>
                <a:spcPts val="0"/>
              </a:spcBef>
              <a:spcAft>
                <a:spcPts val="0"/>
              </a:spcAft>
              <a:buNone/>
            </a:pPr>
            <a:endParaRPr lang="en-US" altLang="zh-CN" sz="2000" b="0" i="0" u="none" strike="noStrike" kern="1200" cap="none" spc="0" baseline="0">
              <a:solidFill>
                <a:schemeClr val="tx1"/>
              </a:solidFill>
              <a:latin typeface="Cambria" pitchFamily="18" charset="0"/>
              <a:ea typeface="Cambria" pitchFamily="18" charset="0"/>
              <a:cs typeface="Arial" pitchFamily="34" charset="0"/>
            </a:endParaRPr>
          </a:p>
          <a:p>
            <a:pPr marL="0" indent="0" algn="l" eaLnBrk="0" fontAlgn="base" latinLnBrk="0" hangingPunct="0">
              <a:lnSpc>
                <a:spcPct val="100000"/>
              </a:lnSpc>
              <a:spcBef>
                <a:spcPts val="0"/>
              </a:spcBef>
              <a:spcAft>
                <a:spcPts val="0"/>
              </a:spcAft>
              <a:buNone/>
            </a:pPr>
            <a:r>
              <a:rPr lang="en-US" altLang="zh-CN" sz="2000" b="0" i="0" u="none" strike="noStrike" kern="1200" cap="none" spc="0" baseline="0">
                <a:solidFill>
                  <a:schemeClr val="tx1"/>
                </a:solidFill>
                <a:latin typeface="Cambria" pitchFamily="18" charset="0"/>
                <a:ea typeface="Cambria" pitchFamily="18" charset="0"/>
                <a:cs typeface="Arial" pitchFamily="34" charset="0"/>
              </a:rPr>
              <a:t>Overall, sentiment analysis on IMDb movie reviews serves as a valuable tool for extracting actionable insights from large volumes of textual data, ultimately contributing to improved decision-making and audience engagement in the film industry.</a:t>
            </a:r>
          </a:p>
          <a:p>
            <a:pPr marL="0" indent="0" algn="l" eaLnBrk="0" fontAlgn="base" latinLnBrk="0" hangingPunct="0">
              <a:lnSpc>
                <a:spcPct val="100000"/>
              </a:lnSpc>
              <a:spcBef>
                <a:spcPts val="0"/>
              </a:spcBef>
              <a:spcAft>
                <a:spcPts val="0"/>
              </a:spcAft>
              <a:buNone/>
            </a:pPr>
            <a:endParaRPr lang="zh-CN" altLang="en-US" sz="2000" b="0" i="0" u="none" strike="noStrike" kern="1200" cap="none" spc="0" baseline="0">
              <a:solidFill>
                <a:schemeClr val="tx1"/>
              </a:solidFill>
              <a:latin typeface="Cambria" pitchFamily="18" charset="0"/>
              <a:ea typeface="Cambria" pitchFamily="18" charset="0"/>
              <a:cs typeface="Arial" pitchFamily="34" charset="0"/>
            </a:endParaRPr>
          </a:p>
        </p:txBody>
      </p:sp>
      <p:sp>
        <p:nvSpPr>
          <p:cNvPr id="57" name="矩形"/>
          <p:cNvSpPr>
            <a:spLocks/>
          </p:cNvSpPr>
          <p:nvPr/>
        </p:nvSpPr>
        <p:spPr>
          <a:xfrm>
            <a:off x="0" y="0"/>
            <a:ext cx="836613" cy="0"/>
          </a:xfrm>
          <a:prstGeom prst="rect">
            <a:avLst/>
          </a:prstGeom>
          <a:noFill/>
          <a:ln w="9525" cap="flat" cmpd="sng">
            <a:noFill/>
            <a:prstDash val="solid"/>
            <a:miter/>
          </a:ln>
        </p:spPr>
        <p:txBody>
          <a:bodyPr vert="horz" wrap="none" lIns="91440" tIns="45720" rIns="91440" bIns="45720" anchor="ctr" anchorCtr="0">
            <a:prstTxWarp prst="textNoShape">
              <a:avLst/>
            </a:prstTxWarp>
            <a:spAutoFit/>
          </a:bodyPr>
          <a:lstStyle/>
          <a:p>
            <a:pPr marL="0" indent="0" algn="l" eaLnBrk="1" fontAlgn="base" latinLnBrk="0" hangingPunct="1">
              <a:lnSpc>
                <a:spcPct val="100000"/>
              </a:lnSpc>
              <a:spcBef>
                <a:spcPts val="0"/>
              </a:spcBef>
              <a:spcAft>
                <a:spcPts val="0"/>
              </a:spcAft>
              <a:buNone/>
            </a:pPr>
            <a:br>
              <a:rPr lang="zh-CN" altLang="en-US" sz="1800" b="0" i="0" u="none" strike="noStrike" kern="1200" cap="none" spc="0" baseline="0">
                <a:solidFill>
                  <a:srgbClr val="000000"/>
                </a:solidFill>
                <a:latin typeface="Söhne" charset="0"/>
                <a:ea typeface="华文中宋" charset="0"/>
                <a:cs typeface="Arial" pitchFamily="34" charset="0"/>
              </a:rPr>
            </a:br>
            <a:endParaRPr lang="zh-CN" altLang="en-US" sz="1800" b="0" i="0" u="none" strike="noStrike" kern="1200" cap="none" spc="0" baseline="0">
              <a:solidFill>
                <a:schemeClr val="tx1"/>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449787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rgbClr val="574E36"/>
              <a:srgbClr val="FBE9BE"/>
            </a:duotone>
          </a:blip>
          <a:tile/>
        </a:blipFill>
        <a:effectLst/>
      </p:bgPr>
    </p:bg>
    <p:spTree>
      <p:nvGrpSpPr>
        <p:cNvPr id="1" name=""/>
        <p:cNvGrpSpPr/>
        <p:nvPr/>
      </p:nvGrpSpPr>
      <p:grpSpPr>
        <a:xfrm>
          <a:off x="0" y="0"/>
          <a:ext cx="0" cy="0"/>
          <a:chOff x="0" y="0"/>
          <a:chExt cx="0" cy="0"/>
        </a:xfrm>
      </p:grpSpPr>
      <p:sp>
        <p:nvSpPr>
          <p:cNvPr id="59" name="文本框"/>
          <p:cNvSpPr>
            <a:spLocks noGrp="1"/>
          </p:cNvSpPr>
          <p:nvPr>
            <p:ph type="body" idx="1"/>
          </p:nvPr>
        </p:nvSpPr>
        <p:spPr>
          <a:xfrm>
            <a:off x="1187624" y="1052736"/>
            <a:ext cx="7746064" cy="48006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65633" indent="-283464" algn="l">
              <a:lnSpc>
                <a:spcPct val="100000"/>
              </a:lnSpc>
              <a:spcBef>
                <a:spcPts val="600"/>
              </a:spcBef>
              <a:spcAft>
                <a:spcPts val="0"/>
              </a:spcAft>
              <a:buClr>
                <a:schemeClr val="accent1"/>
              </a:buClr>
              <a:buSzPct val="80000"/>
              <a:buFont typeface="Wingdings 2" charset="0"/>
              <a:buChar char=""/>
            </a:pPr>
            <a:r>
              <a:rPr lang="en-US" altLang="zh-CN" sz="1800" b="1" i="0" u="none" strike="noStrike" kern="1200" cap="none" spc="0" baseline="0">
                <a:solidFill>
                  <a:schemeClr val="tx1"/>
                </a:solidFill>
                <a:latin typeface="Cambria" pitchFamily="18" charset="0"/>
                <a:ea typeface="Cambria" pitchFamily="18" charset="0"/>
                <a:cs typeface="Lucida Sans"/>
              </a:rPr>
              <a:t>Fine-grained Sentiment Analysis</a:t>
            </a:r>
            <a:r>
              <a:rPr lang="en-US" altLang="zh-CN" sz="1800" b="0" i="0" u="none" strike="noStrike" kern="1200" cap="none" spc="0" baseline="0">
                <a:solidFill>
                  <a:schemeClr val="tx1"/>
                </a:solidFill>
                <a:latin typeface="Cambria" pitchFamily="18" charset="0"/>
                <a:ea typeface="Cambria" pitchFamily="18" charset="0"/>
                <a:cs typeface="Lucida Sans"/>
              </a:rPr>
              <a:t>: Move beyond binary sentiment classification (positive/negative) to more fine-grained sentiment analysis, where sentiments are categorized into multiple classes such as strongly positive, mildly positive, neutral, mildly negative, and strongly negative. This can provide more nuanced insights into audience sentiments.</a:t>
            </a:r>
          </a:p>
          <a:p>
            <a:pPr marL="365633" indent="-283464" algn="l">
              <a:lnSpc>
                <a:spcPct val="100000"/>
              </a:lnSpc>
              <a:spcBef>
                <a:spcPts val="600"/>
              </a:spcBef>
              <a:spcAft>
                <a:spcPts val="0"/>
              </a:spcAft>
              <a:buClr>
                <a:schemeClr val="accent1"/>
              </a:buClr>
              <a:buSzPct val="80000"/>
              <a:buFont typeface="Wingdings 2" charset="0"/>
              <a:buChar char=""/>
            </a:pPr>
            <a:r>
              <a:rPr lang="en-US" altLang="zh-CN" sz="1800" b="1" i="0" u="none" strike="noStrike" kern="1200" cap="none" spc="0" baseline="0">
                <a:solidFill>
                  <a:schemeClr val="tx1"/>
                </a:solidFill>
                <a:latin typeface="Cambria" pitchFamily="18" charset="0"/>
                <a:ea typeface="Cambria" pitchFamily="18" charset="0"/>
                <a:cs typeface="Lucida Sans"/>
              </a:rPr>
              <a:t>Aspect-based Sentiment Analysis</a:t>
            </a:r>
            <a:r>
              <a:rPr lang="en-US" altLang="zh-CN" sz="1800" b="0" i="0" u="none" strike="noStrike" kern="1200" cap="none" spc="0" baseline="0">
                <a:solidFill>
                  <a:schemeClr val="tx1"/>
                </a:solidFill>
                <a:latin typeface="Cambria" pitchFamily="18" charset="0"/>
                <a:ea typeface="Cambria" pitchFamily="18" charset="0"/>
                <a:cs typeface="Lucida Sans"/>
              </a:rPr>
              <a:t>: Dive deeper into the analysis by identifying and analyzing sentiments towards specific aspects or features of movies, such as acting, plot, cinematography, soundtrack, etc. This approach provides a more detailed understanding of what aspects of the movie contribute to overall positive or negative sentiments.</a:t>
            </a:r>
          </a:p>
          <a:p>
            <a:pPr marL="365633" indent="-283464" algn="l">
              <a:lnSpc>
                <a:spcPct val="100000"/>
              </a:lnSpc>
              <a:spcBef>
                <a:spcPts val="600"/>
              </a:spcBef>
              <a:spcAft>
                <a:spcPts val="0"/>
              </a:spcAft>
              <a:buClr>
                <a:schemeClr val="accent1"/>
              </a:buClr>
              <a:buSzPct val="80000"/>
              <a:buFont typeface="Wingdings 2" charset="0"/>
              <a:buChar char=""/>
            </a:pPr>
            <a:r>
              <a:rPr lang="en-US" altLang="zh-CN" sz="1800" b="1" i="0" u="none" strike="noStrike" kern="1200" cap="none" spc="0" baseline="0">
                <a:solidFill>
                  <a:schemeClr val="tx1"/>
                </a:solidFill>
                <a:latin typeface="Cambria" pitchFamily="18" charset="0"/>
                <a:ea typeface="Cambria" pitchFamily="18" charset="0"/>
                <a:cs typeface="Lucida Sans"/>
              </a:rPr>
              <a:t>Temporal Analysis</a:t>
            </a:r>
            <a:r>
              <a:rPr lang="en-US" altLang="zh-CN" sz="1800" b="0" i="0" u="none" strike="noStrike" kern="1200" cap="none" spc="0" baseline="0">
                <a:solidFill>
                  <a:schemeClr val="tx1"/>
                </a:solidFill>
                <a:latin typeface="Cambria" pitchFamily="18" charset="0"/>
                <a:ea typeface="Cambria" pitchFamily="18" charset="0"/>
                <a:cs typeface="Lucida Sans"/>
              </a:rPr>
              <a:t>: Explore how sentiments towards movies evolve over time. Analyze whether there are seasonal trends, trends related to movie release dates, or trends related to specific events (e.g., awards ceremonies, controversies) that impact audience sentiments towards movies.</a:t>
            </a:r>
          </a:p>
          <a:p>
            <a:pPr marL="365633" indent="-283464" algn="l">
              <a:lnSpc>
                <a:spcPct val="100000"/>
              </a:lnSpc>
              <a:spcBef>
                <a:spcPts val="600"/>
              </a:spcBef>
              <a:spcAft>
                <a:spcPts val="0"/>
              </a:spcAft>
              <a:buClr>
                <a:schemeClr val="accent1"/>
              </a:buClr>
              <a:buSzPct val="80000"/>
              <a:buFont typeface="Wingdings 2" charset="0"/>
              <a:buChar char=""/>
            </a:pPr>
            <a:r>
              <a:rPr lang="en-US" altLang="zh-CN" sz="1800" b="1" i="0" u="none" strike="noStrike" kern="1200" cap="none" spc="0" baseline="0">
                <a:solidFill>
                  <a:schemeClr val="tx1"/>
                </a:solidFill>
                <a:latin typeface="Cambria" pitchFamily="18" charset="0"/>
                <a:ea typeface="Cambria" pitchFamily="18" charset="0"/>
                <a:cs typeface="Lucida Sans"/>
              </a:rPr>
              <a:t>Multimodal Sentiment Analysis</a:t>
            </a:r>
            <a:r>
              <a:rPr lang="en-US" altLang="zh-CN" sz="1800" b="0" i="0" u="none" strike="noStrike" kern="1200" cap="none" spc="0" baseline="0">
                <a:solidFill>
                  <a:schemeClr val="tx1"/>
                </a:solidFill>
                <a:latin typeface="Cambria" pitchFamily="18" charset="0"/>
                <a:ea typeface="Cambria" pitchFamily="18" charset="0"/>
                <a:cs typeface="Lucida Sans"/>
              </a:rPr>
              <a:t>: Integrate additional modalities such as images, trailers, or user ratings alongside text to perform multimodal sentiment analysis. Combining multiple modalities can provide a richer understanding of audience sentiments towards movies.</a:t>
            </a:r>
          </a:p>
          <a:p>
            <a:pPr marL="365633" indent="-283464" algn="l">
              <a:lnSpc>
                <a:spcPct val="100000"/>
              </a:lnSpc>
              <a:spcBef>
                <a:spcPts val="600"/>
              </a:spcBef>
              <a:spcAft>
                <a:spcPts val="0"/>
              </a:spcAft>
              <a:buClr>
                <a:schemeClr val="accent1"/>
              </a:buClr>
              <a:buSzPct val="80000"/>
              <a:buFont typeface="Wingdings 2" charset="0"/>
              <a:buChar char=""/>
            </a:pPr>
            <a:endParaRPr lang="zh-CN" altLang="en-US" sz="1800" b="0" i="0" u="none" strike="noStrike" kern="1200" cap="none" spc="0" baseline="0">
              <a:solidFill>
                <a:schemeClr val="tx1"/>
              </a:solidFill>
              <a:latin typeface="Cambria" pitchFamily="18" charset="0"/>
              <a:ea typeface="Cambria" pitchFamily="18" charset="0"/>
              <a:cs typeface="Lucida Sans"/>
            </a:endParaRPr>
          </a:p>
        </p:txBody>
      </p:sp>
      <p:sp>
        <p:nvSpPr>
          <p:cNvPr id="58" name="文本框"/>
          <p:cNvSpPr>
            <a:spLocks noGrp="1"/>
          </p:cNvSpPr>
          <p:nvPr>
            <p:ph type="title"/>
          </p:nvPr>
        </p:nvSpPr>
        <p:spPr>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3600" b="1" i="0" u="none" strike="noStrike" kern="1200" cap="none" spc="0" baseline="0">
                <a:solidFill>
                  <a:schemeClr val="accent6"/>
                </a:solidFill>
                <a:latin typeface="Cambria" pitchFamily="18" charset="0"/>
                <a:ea typeface="Cambria" pitchFamily="18" charset="0"/>
                <a:cs typeface="Arial" pitchFamily="34" charset="0"/>
              </a:rPr>
              <a:t>Future Scope:</a:t>
            </a:r>
            <a:br>
              <a:rPr lang="zh-CN" altLang="en-US" sz="4000" b="1" i="0" u="none" strike="noStrike" kern="1200" cap="none" spc="0" baseline="0">
                <a:solidFill>
                  <a:srgbClr val="572314"/>
                </a:solidFill>
                <a:latin typeface="Cambria" pitchFamily="18" charset="0"/>
                <a:ea typeface="Cambria" pitchFamily="18" charset="0"/>
                <a:cs typeface="Arial" pitchFamily="34" charset="0"/>
              </a:rPr>
            </a:br>
            <a:endParaRPr lang="zh-CN" altLang="en-US" sz="3900" b="0" i="0" u="none" strike="noStrike" kern="1200" cap="none" spc="0" baseline="0">
              <a:solidFill>
                <a:srgbClr val="572314"/>
              </a:solidFill>
              <a:latin typeface="Gill Sans MT" charset="0"/>
              <a:ea typeface="华文中宋" charset="0"/>
              <a:cs typeface="Lucida Sans"/>
            </a:endParaRPr>
          </a:p>
        </p:txBody>
      </p:sp>
    </p:spTree>
    <p:extLst>
      <p:ext uri="{BB962C8B-B14F-4D97-AF65-F5344CB8AC3E}">
        <p14:creationId xmlns:p14="http://schemas.microsoft.com/office/powerpoint/2010/main" val="1139508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rgbClr val="574E36"/>
              <a:srgbClr val="FBE9BE"/>
            </a:duotone>
          </a:blip>
          <a:tile/>
        </a:blipFill>
        <a:effectLst/>
      </p:bgPr>
    </p:bg>
    <p:spTree>
      <p:nvGrpSpPr>
        <p:cNvPr id="1" name=""/>
        <p:cNvGrpSpPr/>
        <p:nvPr/>
      </p:nvGrpSpPr>
      <p:grpSpPr>
        <a:xfrm>
          <a:off x="0" y="0"/>
          <a:ext cx="0" cy="0"/>
          <a:chOff x="0" y="0"/>
          <a:chExt cx="0" cy="0"/>
        </a:xfrm>
      </p:grpSpPr>
      <p:sp>
        <p:nvSpPr>
          <p:cNvPr id="61" name="文本框"/>
          <p:cNvSpPr>
            <a:spLocks noGrp="1"/>
          </p:cNvSpPr>
          <p:nvPr>
            <p:ph type="body" idx="1"/>
          </p:nvPr>
        </p:nvSpPr>
        <p:spPr>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65633" indent="-283464" algn="l">
              <a:lnSpc>
                <a:spcPct val="100000"/>
              </a:lnSpc>
              <a:spcBef>
                <a:spcPts val="600"/>
              </a:spcBef>
              <a:spcAft>
                <a:spcPts val="0"/>
              </a:spcAft>
              <a:buClr>
                <a:schemeClr val="accent1"/>
              </a:buClr>
              <a:buSzPct val="80000"/>
              <a:buFont typeface="Wingdings 2" charset="0"/>
              <a:buChar char=""/>
            </a:pPr>
            <a:r>
              <a:rPr lang="en-US" altLang="zh-CN" sz="2400" b="1" i="0" u="none" strike="noStrike" kern="1200" cap="none" spc="0" baseline="0">
                <a:solidFill>
                  <a:schemeClr val="tx1"/>
                </a:solidFill>
                <a:latin typeface="Cambria" pitchFamily="18" charset="0"/>
                <a:ea typeface="Cambria" pitchFamily="18" charset="0"/>
                <a:cs typeface="Lucida Sans"/>
              </a:rPr>
              <a:t>Title</a:t>
            </a:r>
            <a:r>
              <a:rPr lang="en-US" altLang="zh-CN" sz="2400" b="0" i="0" u="none" strike="noStrike" kern="1200" cap="none" spc="0" baseline="0">
                <a:solidFill>
                  <a:schemeClr val="tx1"/>
                </a:solidFill>
                <a:latin typeface="Cambria" pitchFamily="18" charset="0"/>
                <a:ea typeface="Cambria" pitchFamily="18" charset="0"/>
                <a:cs typeface="Lucida Sans"/>
              </a:rPr>
              <a:t>: IMDb Movie Reviews Dataset</a:t>
            </a:r>
          </a:p>
          <a:p>
            <a:pPr marL="365633" indent="-283464" algn="l">
              <a:lnSpc>
                <a:spcPct val="100000"/>
              </a:lnSpc>
              <a:spcBef>
                <a:spcPts val="600"/>
              </a:spcBef>
              <a:spcAft>
                <a:spcPts val="0"/>
              </a:spcAft>
              <a:buClr>
                <a:schemeClr val="accent1"/>
              </a:buClr>
              <a:buSzPct val="80000"/>
              <a:buFont typeface="Wingdings 2" charset="0"/>
              <a:buChar char=""/>
            </a:pPr>
            <a:r>
              <a:rPr lang="en-US" altLang="zh-CN" sz="2400" b="1" i="0" u="none" strike="noStrike" kern="1200" cap="none" spc="0" baseline="0">
                <a:solidFill>
                  <a:schemeClr val="tx1"/>
                </a:solidFill>
                <a:latin typeface="Cambria" pitchFamily="18" charset="0"/>
                <a:ea typeface="Cambria" pitchFamily="18" charset="0"/>
                <a:cs typeface="Lucida Sans"/>
              </a:rPr>
              <a:t>Creator</a:t>
            </a:r>
            <a:r>
              <a:rPr lang="en-US" altLang="zh-CN" sz="2400" b="0" i="0" u="none" strike="noStrike" kern="1200" cap="none" spc="0" baseline="0">
                <a:solidFill>
                  <a:schemeClr val="tx1"/>
                </a:solidFill>
                <a:latin typeface="Cambria" pitchFamily="18" charset="0"/>
                <a:ea typeface="Cambria" pitchFamily="18" charset="0"/>
                <a:cs typeface="Lucida Sans"/>
              </a:rPr>
              <a:t>: IMDb (Internet Movie Database)</a:t>
            </a:r>
          </a:p>
          <a:p>
            <a:pPr marL="365633" indent="-283464" algn="l">
              <a:lnSpc>
                <a:spcPct val="100000"/>
              </a:lnSpc>
              <a:spcBef>
                <a:spcPts val="600"/>
              </a:spcBef>
              <a:spcAft>
                <a:spcPts val="0"/>
              </a:spcAft>
              <a:buClr>
                <a:schemeClr val="accent1"/>
              </a:buClr>
              <a:buSzPct val="80000"/>
              <a:buFont typeface="Wingdings 2" charset="0"/>
              <a:buChar char=""/>
            </a:pPr>
            <a:r>
              <a:rPr lang="en-US" altLang="zh-CN" sz="2400" b="1" i="0" u="none" strike="noStrike" kern="1200" cap="none" spc="0" baseline="0">
                <a:solidFill>
                  <a:schemeClr val="tx1"/>
                </a:solidFill>
                <a:latin typeface="Cambria" pitchFamily="18" charset="0"/>
                <a:ea typeface="Cambria" pitchFamily="18" charset="0"/>
                <a:cs typeface="Lucida Sans"/>
              </a:rPr>
              <a:t>URL</a:t>
            </a:r>
            <a:r>
              <a:rPr lang="en-US" altLang="zh-CN" sz="2400" b="0" i="0" u="none" strike="noStrike" kern="1200" cap="none" spc="0" baseline="0">
                <a:solidFill>
                  <a:schemeClr val="tx1"/>
                </a:solidFill>
                <a:latin typeface="Cambria" pitchFamily="18" charset="0"/>
                <a:ea typeface="Cambria" pitchFamily="18" charset="0"/>
                <a:cs typeface="Lucida Sans"/>
              </a:rPr>
              <a:t>: </a:t>
            </a:r>
            <a:r>
              <a:rPr lang="en-US" altLang="zh-CN" sz="2400" b="0" i="0" u="none" strike="noStrike" kern="1200" cap="none" spc="0" baseline="0">
                <a:solidFill>
                  <a:schemeClr val="tx1"/>
                </a:solidFill>
                <a:latin typeface="Cambria" pitchFamily="18" charset="0"/>
                <a:ea typeface="Cambria" pitchFamily="18" charset="0"/>
                <a:cs typeface="Lucida Sans"/>
                <a:hlinkClick r:id="rId3"/>
              </a:rPr>
              <a:t>IMDb Datasets</a:t>
            </a:r>
            <a:endParaRPr lang="en-US" altLang="zh-CN" sz="2400" b="0" i="0" u="none" strike="noStrike" kern="1200" cap="none" spc="0" baseline="0">
              <a:solidFill>
                <a:schemeClr val="tx1"/>
              </a:solidFill>
              <a:latin typeface="Cambria" pitchFamily="18" charset="0"/>
              <a:ea typeface="Cambria" pitchFamily="18" charset="0"/>
              <a:cs typeface="Lucida Sans"/>
            </a:endParaRPr>
          </a:p>
          <a:p>
            <a:pPr marL="365633" indent="-283464" algn="l">
              <a:lnSpc>
                <a:spcPct val="100000"/>
              </a:lnSpc>
              <a:spcBef>
                <a:spcPts val="600"/>
              </a:spcBef>
              <a:spcAft>
                <a:spcPts val="0"/>
              </a:spcAft>
              <a:buClr>
                <a:schemeClr val="accent1"/>
              </a:buClr>
              <a:buSzPct val="80000"/>
              <a:buFont typeface="Wingdings 2" charset="0"/>
              <a:buChar char=""/>
            </a:pPr>
            <a:r>
              <a:rPr lang="en-US" altLang="zh-CN" sz="2400" b="1" i="0" u="none" strike="noStrike" kern="1200" cap="none" spc="0" baseline="0">
                <a:solidFill>
                  <a:schemeClr val="tx1"/>
                </a:solidFill>
                <a:latin typeface="Cambria" pitchFamily="18" charset="0"/>
                <a:ea typeface="Cambria" pitchFamily="18" charset="0"/>
                <a:cs typeface="Lucida Sans"/>
              </a:rPr>
              <a:t>Description</a:t>
            </a:r>
            <a:r>
              <a:rPr lang="en-US" altLang="zh-CN" sz="2400" b="0" i="0" u="none" strike="noStrike" kern="1200" cap="none" spc="0" baseline="0">
                <a:solidFill>
                  <a:schemeClr val="tx1"/>
                </a:solidFill>
                <a:latin typeface="Cambria" pitchFamily="18" charset="0"/>
                <a:ea typeface="Cambria" pitchFamily="18" charset="0"/>
                <a:cs typeface="Lucida Sans"/>
              </a:rPr>
              <a:t>: The IMDb movie reviews dataset consists of highly polar movie reviews collected from the IMDb platform. It contains 25,000 reviews for training and 25,000 for testing, making it a benchmark dataset for sentiment analysis tasks.</a:t>
            </a:r>
          </a:p>
          <a:p>
            <a:pPr marL="365633" indent="-283464" algn="l">
              <a:lnSpc>
                <a:spcPct val="100000"/>
              </a:lnSpc>
              <a:spcBef>
                <a:spcPts val="600"/>
              </a:spcBef>
              <a:spcAft>
                <a:spcPts val="0"/>
              </a:spcAft>
              <a:buClr>
                <a:schemeClr val="accent1"/>
              </a:buClr>
              <a:buSzPct val="80000"/>
              <a:buFont typeface="Wingdings 2" charset="0"/>
              <a:buChar char=""/>
            </a:pPr>
            <a:r>
              <a:rPr lang="en-US" altLang="zh-CN" sz="2400" b="1" i="0" u="none" strike="noStrike" kern="1200" cap="none" spc="0" baseline="0">
                <a:solidFill>
                  <a:schemeClr val="tx1"/>
                </a:solidFill>
                <a:latin typeface="Cambria" pitchFamily="18" charset="0"/>
                <a:ea typeface="Cambria" pitchFamily="18" charset="0"/>
                <a:cs typeface="Lucida Sans"/>
              </a:rPr>
              <a:t>Citation (APA format)</a:t>
            </a:r>
            <a:r>
              <a:rPr lang="en-US" altLang="zh-CN" sz="2400" b="0" i="0" u="none" strike="noStrike" kern="1200" cap="none" spc="0" baseline="0">
                <a:solidFill>
                  <a:schemeClr val="tx1"/>
                </a:solidFill>
                <a:latin typeface="Cambria" pitchFamily="18" charset="0"/>
                <a:ea typeface="Cambria" pitchFamily="18" charset="0"/>
                <a:cs typeface="Lucida Sans"/>
              </a:rPr>
              <a:t>:</a:t>
            </a:r>
          </a:p>
          <a:p>
            <a:pPr marL="365633" indent="-283464" algn="l">
              <a:lnSpc>
                <a:spcPct val="100000"/>
              </a:lnSpc>
              <a:spcBef>
                <a:spcPts val="600"/>
              </a:spcBef>
              <a:spcAft>
                <a:spcPts val="0"/>
              </a:spcAft>
              <a:buClr>
                <a:schemeClr val="accent1"/>
              </a:buClr>
              <a:buSzPct val="80000"/>
              <a:buFont typeface="Wingdings 2" charset="0"/>
              <a:buChar char=""/>
            </a:pPr>
            <a:r>
              <a:rPr lang="en-US" altLang="zh-CN" sz="2400" b="0" i="0" u="none" strike="noStrike" kern="1200" cap="none" spc="0" baseline="0">
                <a:solidFill>
                  <a:schemeClr val="tx1"/>
                </a:solidFill>
                <a:latin typeface="Cambria" pitchFamily="18" charset="0"/>
                <a:ea typeface="Cambria" pitchFamily="18" charset="0"/>
                <a:cs typeface="Lucida Sans"/>
              </a:rPr>
              <a:t>IMDb. (n.d.). IMDb Datasets. Retrieved from </a:t>
            </a:r>
            <a:r>
              <a:rPr lang="en-US" altLang="zh-CN" sz="2400" b="0" i="0" u="none" strike="noStrike" kern="1200" cap="none" spc="0" baseline="0">
                <a:solidFill>
                  <a:schemeClr val="tx1"/>
                </a:solidFill>
                <a:latin typeface="Cambria" pitchFamily="18" charset="0"/>
                <a:ea typeface="Cambria" pitchFamily="18" charset="0"/>
                <a:cs typeface="Lucida Sans"/>
                <a:hlinkClick r:id="rId3"/>
              </a:rPr>
              <a:t>https://www.imdb.com/interfaces/</a:t>
            </a:r>
            <a:endParaRPr lang="en-US" altLang="zh-CN" sz="2400" b="0" i="0" u="none" strike="noStrike" kern="1200" cap="none" spc="0" baseline="0">
              <a:solidFill>
                <a:schemeClr val="tx1"/>
              </a:solidFill>
              <a:latin typeface="Cambria" pitchFamily="18" charset="0"/>
              <a:ea typeface="Cambria" pitchFamily="18" charset="0"/>
              <a:cs typeface="Lucida Sans"/>
            </a:endParaRPr>
          </a:p>
          <a:p>
            <a:pPr marL="365633" indent="-283464" algn="l">
              <a:lnSpc>
                <a:spcPct val="100000"/>
              </a:lnSpc>
              <a:spcBef>
                <a:spcPts val="600"/>
              </a:spcBef>
              <a:spcAft>
                <a:spcPts val="0"/>
              </a:spcAft>
              <a:buClr>
                <a:schemeClr val="accent1"/>
              </a:buClr>
              <a:buSzPct val="80000"/>
              <a:buFont typeface="Wingdings 2" charset="0"/>
              <a:buChar char=""/>
            </a:pPr>
            <a:endParaRPr lang="zh-CN" altLang="en-US" sz="2400" b="0" i="0" u="none" strike="noStrike" kern="1200" cap="none" spc="0" baseline="0">
              <a:solidFill>
                <a:schemeClr val="tx1"/>
              </a:solidFill>
              <a:latin typeface="Cambria" pitchFamily="18" charset="0"/>
              <a:ea typeface="Cambria" pitchFamily="18" charset="0"/>
              <a:cs typeface="Lucida Sans"/>
            </a:endParaRPr>
          </a:p>
        </p:txBody>
      </p:sp>
      <p:sp>
        <p:nvSpPr>
          <p:cNvPr id="60" name="文本框"/>
          <p:cNvSpPr>
            <a:spLocks noGrp="1"/>
          </p:cNvSpPr>
          <p:nvPr>
            <p:ph type="title"/>
          </p:nvPr>
        </p:nvSpPr>
        <p:spPr>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00000"/>
              </a:lnSpc>
              <a:spcBef>
                <a:spcPts val="0"/>
              </a:spcBef>
              <a:spcAft>
                <a:spcPts val="0"/>
              </a:spcAft>
              <a:buNone/>
            </a:pPr>
            <a:r>
              <a:rPr lang="en-US" altLang="zh-CN" sz="3600" b="1" i="0" u="none" strike="noStrike" kern="1200" cap="none" spc="0" baseline="0">
                <a:solidFill>
                  <a:schemeClr val="accent6"/>
                </a:solidFill>
                <a:latin typeface="Cambria" pitchFamily="18" charset="0"/>
                <a:ea typeface="Cambria" pitchFamily="18" charset="0"/>
                <a:cs typeface="Arial" pitchFamily="34" charset="0"/>
              </a:rPr>
              <a:t>References:</a:t>
            </a:r>
            <a:endParaRPr lang="zh-CN" altLang="en-US" sz="4800" b="0" i="0" u="none" strike="noStrike" kern="1200" cap="none" spc="0" baseline="0">
              <a:solidFill>
                <a:schemeClr val="accent6"/>
              </a:solidFill>
              <a:latin typeface="Cambria" pitchFamily="18" charset="0"/>
              <a:ea typeface="Cambria" pitchFamily="18" charset="0"/>
              <a:cs typeface="Arial" pitchFamily="34" charset="0"/>
            </a:endParaRPr>
          </a:p>
        </p:txBody>
      </p:sp>
    </p:spTree>
    <p:extLst>
      <p:ext uri="{BB962C8B-B14F-4D97-AF65-F5344CB8AC3E}">
        <p14:creationId xmlns:p14="http://schemas.microsoft.com/office/powerpoint/2010/main" val="879166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rgbClr val="574E36"/>
              <a:srgbClr val="FBE9BE"/>
            </a:duotone>
          </a:blip>
          <a:tile/>
        </a:blip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2555776" y="2636912"/>
            <a:ext cx="4968551"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6000" b="1" i="1" u="none" strike="noStrike" kern="1200" cap="none" spc="300" baseline="0">
                <a:solidFill>
                  <a:schemeClr val="accent6"/>
                </a:solidFill>
                <a:latin typeface="Cambria" pitchFamily="18" charset="0"/>
                <a:ea typeface="Cambria" pitchFamily="18" charset="0"/>
                <a:cs typeface="Lucida Sans"/>
              </a:rPr>
              <a:t>Thank you</a:t>
            </a:r>
            <a:endParaRPr lang="zh-CN" altLang="en-US" sz="6000" b="1" i="1" u="none" strike="noStrike" kern="1200" cap="none" spc="300" baseline="0">
              <a:solidFill>
                <a:schemeClr val="accent6"/>
              </a:solidFill>
              <a:latin typeface="Cambria" pitchFamily="18" charset="0"/>
              <a:ea typeface="Cambria" pitchFamily="18" charset="0"/>
              <a:cs typeface="Lucida Sans"/>
            </a:endParaRPr>
          </a:p>
        </p:txBody>
      </p:sp>
    </p:spTree>
    <p:extLst>
      <p:ext uri="{BB962C8B-B14F-4D97-AF65-F5344CB8AC3E}">
        <p14:creationId xmlns:p14="http://schemas.microsoft.com/office/powerpoint/2010/main" val="878839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rgbClr val="574E36"/>
              <a:srgbClr val="FBE9BE"/>
            </a:duotone>
          </a:blip>
          <a:tile/>
        </a:blipFill>
        <a:effectLst/>
      </p:bgPr>
    </p:bg>
    <p:spTree>
      <p:nvGrpSpPr>
        <p:cNvPr id="1" name=""/>
        <p:cNvGrpSpPr/>
        <p:nvPr/>
      </p:nvGrpSpPr>
      <p:grpSpPr>
        <a:xfrm>
          <a:off x="0" y="0"/>
          <a:ext cx="0" cy="0"/>
          <a:chOff x="0" y="0"/>
          <a:chExt cx="0" cy="0"/>
        </a:xfrm>
      </p:grpSpPr>
      <p:sp>
        <p:nvSpPr>
          <p:cNvPr id="37" name="矩形"/>
          <p:cNvSpPr>
            <a:spLocks/>
          </p:cNvSpPr>
          <p:nvPr/>
        </p:nvSpPr>
        <p:spPr>
          <a:xfrm>
            <a:off x="1259632" y="188639"/>
            <a:ext cx="2736304" cy="1325563"/>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lgn="l" fontAlgn="base">
              <a:lnSpc>
                <a:spcPct val="100000"/>
              </a:lnSpc>
              <a:spcBef>
                <a:spcPts val="0"/>
              </a:spcBef>
              <a:spcAft>
                <a:spcPts val="0"/>
              </a:spcAft>
              <a:buNone/>
            </a:pPr>
            <a:r>
              <a:rPr lang="en-US" altLang="zh-CN" sz="3600" b="1" i="0" u="none" strike="noStrike" kern="1200" cap="none" spc="0" baseline="0">
                <a:solidFill>
                  <a:srgbClr val="002060"/>
                </a:solidFill>
                <a:latin typeface="Cambria" pitchFamily="18" charset="0"/>
                <a:ea typeface="Cambria" pitchFamily="18" charset="0"/>
                <a:cs typeface="Arial" pitchFamily="34" charset="0"/>
              </a:rPr>
              <a:t>OUTLINE:</a:t>
            </a:r>
            <a:endParaRPr lang="zh-CN" altLang="en-US" sz="3600" b="1" i="0" u="none" strike="noStrike" kern="1200" cap="none" spc="0" baseline="0">
              <a:solidFill>
                <a:srgbClr val="002060"/>
              </a:solidFill>
              <a:latin typeface="Cambria" pitchFamily="18" charset="0"/>
              <a:ea typeface="Cambria" pitchFamily="18" charset="0"/>
              <a:cs typeface="Arial" pitchFamily="34" charset="0"/>
            </a:endParaRPr>
          </a:p>
        </p:txBody>
      </p:sp>
      <p:sp>
        <p:nvSpPr>
          <p:cNvPr id="38" name="矩形"/>
          <p:cNvSpPr>
            <a:spLocks/>
          </p:cNvSpPr>
          <p:nvPr/>
        </p:nvSpPr>
        <p:spPr>
          <a:xfrm>
            <a:off x="1043608" y="1268759"/>
            <a:ext cx="7128792" cy="5239062"/>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pPr marL="0" indent="0" algn="l" fontAlgn="base">
              <a:lnSpc>
                <a:spcPct val="100000"/>
              </a:lnSpc>
              <a:spcBef>
                <a:spcPct val="20000"/>
              </a:spcBef>
              <a:spcAft>
                <a:spcPts val="0"/>
              </a:spcAft>
              <a:buNone/>
            </a:pPr>
            <a:r>
              <a:rPr lang="en-US" altLang="zh-CN" sz="2400" b="1" i="0" u="none" strike="noStrike" kern="1200" cap="none" spc="0" baseline="0">
                <a:solidFill>
                  <a:schemeClr val="tx1"/>
                </a:solidFill>
                <a:latin typeface="Cambria" pitchFamily="18" charset="0"/>
                <a:ea typeface="Cambria" pitchFamily="18" charset="0"/>
                <a:cs typeface="Arial" pitchFamily="34" charset="0"/>
              </a:rPr>
              <a:t>  </a:t>
            </a:r>
            <a:endParaRPr lang="en-US" altLang="zh-CN" sz="3600" b="0" i="0" u="none" strike="noStrike" kern="1200" cap="none" spc="0" baseline="0">
              <a:solidFill>
                <a:schemeClr val="tx1"/>
              </a:solidFill>
              <a:latin typeface="Cambria" pitchFamily="18" charset="0"/>
              <a:ea typeface="Cambria" pitchFamily="18" charset="0"/>
              <a:cs typeface="Arial" pitchFamily="34" charset="0"/>
            </a:endParaRPr>
          </a:p>
          <a:p>
            <a:pPr marL="305435" indent="-305435" algn="l" fontAlgn="base">
              <a:lnSpc>
                <a:spcPct val="100000"/>
              </a:lnSpc>
              <a:spcBef>
                <a:spcPct val="20000"/>
              </a:spcBef>
              <a:spcAft>
                <a:spcPts val="0"/>
              </a:spcAft>
              <a:buClrTx/>
              <a:buChar char="•"/>
            </a:pPr>
            <a:r>
              <a:rPr lang="en-US" altLang="zh-CN" sz="2400" b="1" i="0" u="none" strike="noStrike" kern="1200" cap="none" spc="0" baseline="0">
                <a:solidFill>
                  <a:schemeClr val="tx1"/>
                </a:solidFill>
                <a:latin typeface="Cambria" pitchFamily="18" charset="0"/>
                <a:ea typeface="Cambria" pitchFamily="18" charset="0"/>
                <a:cs typeface="Arial" pitchFamily="34" charset="0"/>
              </a:rPr>
              <a:t>Problem Statement </a:t>
            </a:r>
          </a:p>
          <a:p>
            <a:pPr marL="305435" indent="-305435" algn="l" fontAlgn="base">
              <a:lnSpc>
                <a:spcPct val="100000"/>
              </a:lnSpc>
              <a:spcBef>
                <a:spcPct val="20000"/>
              </a:spcBef>
              <a:spcAft>
                <a:spcPts val="0"/>
              </a:spcAft>
              <a:buClrTx/>
              <a:buChar char="•"/>
            </a:pPr>
            <a:r>
              <a:rPr lang="en-US" altLang="zh-CN" sz="2400" b="1" i="0" u="none" strike="noStrike" kern="1200" cap="none" spc="0" baseline="0">
                <a:solidFill>
                  <a:schemeClr val="tx1"/>
                </a:solidFill>
                <a:latin typeface="Cambria" pitchFamily="18" charset="0"/>
                <a:ea typeface="Cambria" pitchFamily="18" charset="0"/>
                <a:cs typeface="Arial" pitchFamily="34" charset="0"/>
              </a:rPr>
              <a:t>Proposed System/Solution</a:t>
            </a:r>
            <a:endParaRPr lang="en-US" altLang="zh-CN" sz="3600" b="0" i="0" u="none" strike="noStrike" kern="1200" cap="none" spc="0" baseline="0">
              <a:solidFill>
                <a:schemeClr val="tx1"/>
              </a:solidFill>
              <a:latin typeface="Cambria" pitchFamily="18" charset="0"/>
              <a:ea typeface="Cambria" pitchFamily="18" charset="0"/>
              <a:cs typeface="Arial" pitchFamily="34" charset="0"/>
            </a:endParaRPr>
          </a:p>
          <a:p>
            <a:pPr marL="305435" indent="-305435" algn="l" fontAlgn="base">
              <a:lnSpc>
                <a:spcPct val="100000"/>
              </a:lnSpc>
              <a:spcBef>
                <a:spcPct val="20000"/>
              </a:spcBef>
              <a:spcAft>
                <a:spcPts val="0"/>
              </a:spcAft>
              <a:buClrTx/>
              <a:buChar char="•"/>
            </a:pPr>
            <a:r>
              <a:rPr lang="en-US" altLang="zh-CN" sz="2400" b="1" i="0" u="none" strike="noStrike" kern="1200" cap="none" spc="0" baseline="0">
                <a:solidFill>
                  <a:schemeClr val="tx1"/>
                </a:solidFill>
                <a:latin typeface="Cambria" pitchFamily="18" charset="0"/>
                <a:ea typeface="Cambria" pitchFamily="18" charset="0"/>
                <a:cs typeface="Calibri" charset="0"/>
              </a:rPr>
              <a:t>System </a:t>
            </a:r>
            <a:r>
              <a:rPr lang="en-US" altLang="zh-CN" sz="2400" b="1" i="0" u="none" strike="noStrike" kern="1200" cap="none" spc="0" baseline="0">
                <a:solidFill>
                  <a:schemeClr val="tx1"/>
                </a:solidFill>
                <a:latin typeface="Cambria" pitchFamily="18" charset="0"/>
                <a:ea typeface="Cambria" pitchFamily="18" charset="0"/>
                <a:cs typeface="Gill Sans MT" charset="0"/>
              </a:rPr>
              <a:t>Development Approach</a:t>
            </a:r>
            <a:endParaRPr lang="en-US" altLang="zh-CN" sz="3600" b="0" i="0" u="none" strike="noStrike" kern="1200" cap="none" spc="0" baseline="0">
              <a:solidFill>
                <a:schemeClr val="tx1"/>
              </a:solidFill>
              <a:latin typeface="Cambria" pitchFamily="18" charset="0"/>
              <a:ea typeface="Cambria" pitchFamily="18" charset="0"/>
              <a:cs typeface="Gill Sans MT" charset="0"/>
            </a:endParaRPr>
          </a:p>
          <a:p>
            <a:pPr marL="305435" indent="-305435" algn="l" fontAlgn="base">
              <a:lnSpc>
                <a:spcPct val="100000"/>
              </a:lnSpc>
              <a:spcBef>
                <a:spcPct val="20000"/>
              </a:spcBef>
              <a:spcAft>
                <a:spcPts val="0"/>
              </a:spcAft>
              <a:buClrTx/>
              <a:buChar char="•"/>
            </a:pPr>
            <a:r>
              <a:rPr lang="en-US" altLang="zh-CN" sz="2400" b="1" i="0" u="none" strike="noStrike" kern="1200" cap="none" spc="0" baseline="0">
                <a:solidFill>
                  <a:schemeClr val="tx1"/>
                </a:solidFill>
                <a:latin typeface="Cambria" pitchFamily="18" charset="0"/>
                <a:ea typeface="Cambria" pitchFamily="18" charset="0"/>
                <a:cs typeface="Gill Sans MT" charset="0"/>
              </a:rPr>
              <a:t>Algorithm &amp; Deployment  </a:t>
            </a:r>
            <a:endParaRPr lang="en-US" altLang="zh-CN" sz="3600" b="0" i="0" u="none" strike="noStrike" kern="1200" cap="none" spc="0" baseline="0">
              <a:solidFill>
                <a:schemeClr val="tx1"/>
              </a:solidFill>
              <a:latin typeface="Cambria" pitchFamily="18" charset="0"/>
              <a:ea typeface="Cambria" pitchFamily="18" charset="0"/>
              <a:cs typeface="Calibri" charset="0"/>
            </a:endParaRPr>
          </a:p>
          <a:p>
            <a:pPr marL="305435" indent="-305435" algn="l" fontAlgn="base">
              <a:lnSpc>
                <a:spcPct val="100000"/>
              </a:lnSpc>
              <a:spcBef>
                <a:spcPct val="20000"/>
              </a:spcBef>
              <a:spcAft>
                <a:spcPts val="0"/>
              </a:spcAft>
              <a:buClrTx/>
              <a:buChar char="•"/>
            </a:pPr>
            <a:r>
              <a:rPr lang="en-US" altLang="zh-CN" sz="2400" b="1" i="0" u="none" strike="noStrike" kern="1200" cap="none" spc="0" baseline="0">
                <a:solidFill>
                  <a:schemeClr val="tx1"/>
                </a:solidFill>
                <a:latin typeface="Cambria" pitchFamily="18" charset="0"/>
                <a:ea typeface="Cambria" pitchFamily="18" charset="0"/>
                <a:cs typeface="Arial" pitchFamily="34" charset="0"/>
              </a:rPr>
              <a:t>Result </a:t>
            </a:r>
          </a:p>
          <a:p>
            <a:pPr marL="305435" indent="-305435" algn="l" fontAlgn="base">
              <a:lnSpc>
                <a:spcPct val="100000"/>
              </a:lnSpc>
              <a:spcBef>
                <a:spcPct val="20000"/>
              </a:spcBef>
              <a:spcAft>
                <a:spcPts val="0"/>
              </a:spcAft>
              <a:buClrTx/>
              <a:buChar char="•"/>
            </a:pPr>
            <a:r>
              <a:rPr lang="en-US" altLang="zh-CN" sz="2400" b="1" i="0" u="none" strike="noStrike" kern="1200" cap="none" spc="0" baseline="0">
                <a:solidFill>
                  <a:schemeClr val="tx1"/>
                </a:solidFill>
                <a:latin typeface="Cambria" pitchFamily="18" charset="0"/>
                <a:ea typeface="Cambria" pitchFamily="18" charset="0"/>
                <a:cs typeface="Arial" pitchFamily="34" charset="0"/>
              </a:rPr>
              <a:t>Conclusion</a:t>
            </a:r>
            <a:endParaRPr lang="en-US" altLang="zh-CN" sz="3600" b="0" i="0" u="none" strike="noStrike" kern="1200" cap="none" spc="0" baseline="0">
              <a:solidFill>
                <a:schemeClr val="tx1"/>
              </a:solidFill>
              <a:latin typeface="Cambria" pitchFamily="18" charset="0"/>
              <a:ea typeface="Cambria" pitchFamily="18" charset="0"/>
              <a:cs typeface="Arial" pitchFamily="34" charset="0"/>
            </a:endParaRPr>
          </a:p>
          <a:p>
            <a:pPr marL="305435" indent="-305435" algn="l" fontAlgn="base">
              <a:lnSpc>
                <a:spcPct val="100000"/>
              </a:lnSpc>
              <a:spcBef>
                <a:spcPct val="20000"/>
              </a:spcBef>
              <a:spcAft>
                <a:spcPts val="0"/>
              </a:spcAft>
              <a:buClrTx/>
              <a:buChar char="•"/>
            </a:pPr>
            <a:r>
              <a:rPr lang="en-US" altLang="zh-CN" sz="2400" b="1" i="0" u="none" strike="noStrike" kern="1200" cap="none" spc="0" baseline="0">
                <a:solidFill>
                  <a:schemeClr val="tx1"/>
                </a:solidFill>
                <a:latin typeface="Cambria" pitchFamily="18" charset="0"/>
                <a:ea typeface="Cambria" pitchFamily="18" charset="0"/>
                <a:cs typeface="Arial" pitchFamily="34" charset="0"/>
              </a:rPr>
              <a:t>Future Scope</a:t>
            </a:r>
          </a:p>
          <a:p>
            <a:pPr marL="305435" indent="-305435" algn="l" fontAlgn="base">
              <a:lnSpc>
                <a:spcPct val="100000"/>
              </a:lnSpc>
              <a:spcBef>
                <a:spcPct val="20000"/>
              </a:spcBef>
              <a:spcAft>
                <a:spcPts val="0"/>
              </a:spcAft>
              <a:buClrTx/>
              <a:buChar char="•"/>
            </a:pPr>
            <a:r>
              <a:rPr lang="en-US" altLang="zh-CN" sz="2400" b="1" i="0" u="none" strike="noStrike" kern="1200" cap="none" spc="0" baseline="0">
                <a:solidFill>
                  <a:schemeClr val="tx1"/>
                </a:solidFill>
                <a:latin typeface="Cambria" pitchFamily="18" charset="0"/>
                <a:ea typeface="Cambria" pitchFamily="18" charset="0"/>
                <a:cs typeface="Arial" pitchFamily="34" charset="0"/>
              </a:rPr>
              <a:t>References</a:t>
            </a:r>
            <a:endParaRPr lang="en-US" altLang="zh-CN" sz="3600" b="0" i="0" u="none" strike="noStrike" kern="1200" cap="none" spc="0" baseline="0">
              <a:solidFill>
                <a:schemeClr val="tx1"/>
              </a:solidFill>
              <a:latin typeface="Cambria" pitchFamily="18" charset="0"/>
              <a:ea typeface="Cambria" pitchFamily="18" charset="0"/>
              <a:cs typeface="Arial" pitchFamily="34" charset="0"/>
            </a:endParaRPr>
          </a:p>
          <a:p>
            <a:pPr marL="305435" indent="-305435" algn="l" fontAlgn="base">
              <a:lnSpc>
                <a:spcPct val="100000"/>
              </a:lnSpc>
              <a:spcBef>
                <a:spcPct val="20000"/>
              </a:spcBef>
              <a:spcAft>
                <a:spcPts val="0"/>
              </a:spcAft>
              <a:buClrTx/>
              <a:buChar char="•"/>
            </a:pPr>
            <a:endParaRPr lang="zh-CN" altLang="en-US" sz="3600" b="0" i="0" u="none" strike="noStrike" kern="1200" cap="none" spc="0" baseline="0">
              <a:solidFill>
                <a:schemeClr val="tx1"/>
              </a:solidFill>
              <a:latin typeface="Cambria" pitchFamily="18" charset="0"/>
              <a:ea typeface="Cambria" pitchFamily="18" charset="0"/>
              <a:cs typeface="Arial" pitchFamily="34" charset="0"/>
            </a:endParaRPr>
          </a:p>
        </p:txBody>
      </p:sp>
    </p:spTree>
    <p:extLst>
      <p:ext uri="{BB962C8B-B14F-4D97-AF65-F5344CB8AC3E}">
        <p14:creationId xmlns:p14="http://schemas.microsoft.com/office/powerpoint/2010/main" val="1535032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rgbClr val="574E36"/>
              <a:srgbClr val="FBE9BE"/>
            </a:duotone>
          </a:blip>
          <a:tile/>
        </a:blipFill>
        <a:effectLst/>
      </p:bgPr>
    </p:bg>
    <p:spTree>
      <p:nvGrpSpPr>
        <p:cNvPr id="1" name=""/>
        <p:cNvGrpSpPr/>
        <p:nvPr/>
      </p:nvGrpSpPr>
      <p:grpSpPr>
        <a:xfrm>
          <a:off x="0" y="0"/>
          <a:ext cx="0" cy="0"/>
          <a:chOff x="0" y="0"/>
          <a:chExt cx="0" cy="0"/>
        </a:xfrm>
      </p:grpSpPr>
      <p:sp>
        <p:nvSpPr>
          <p:cNvPr id="40" name="文本框"/>
          <p:cNvSpPr>
            <a:spLocks noGrp="1"/>
          </p:cNvSpPr>
          <p:nvPr>
            <p:ph type="body" idx="1"/>
          </p:nvPr>
        </p:nvSpPr>
        <p:spPr>
          <a:xfrm>
            <a:off x="971600" y="2204864"/>
            <a:ext cx="7890080" cy="309634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65633" indent="-283464" algn="l">
              <a:lnSpc>
                <a:spcPct val="100000"/>
              </a:lnSpc>
              <a:spcBef>
                <a:spcPts val="600"/>
              </a:spcBef>
              <a:spcAft>
                <a:spcPts val="0"/>
              </a:spcAft>
              <a:buClr>
                <a:schemeClr val="accent1"/>
              </a:buClr>
              <a:buSzPct val="80000"/>
              <a:buFont typeface="Wingdings 2" charset="0"/>
              <a:buChar char=""/>
            </a:pPr>
            <a:r>
              <a:rPr lang="en-US" altLang="zh-CN" sz="2400" b="0" i="0" u="none" strike="noStrike" kern="1200" cap="none" spc="0" baseline="0">
                <a:solidFill>
                  <a:schemeClr val="tx1"/>
                </a:solidFill>
                <a:latin typeface="Cambria" pitchFamily="18" charset="0"/>
                <a:ea typeface="Cambria" pitchFamily="18" charset="0"/>
                <a:cs typeface="Lucid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zh-CN" altLang="en-US" sz="2400" b="0" i="0" u="none" strike="noStrike" kern="1200" cap="none" spc="0" baseline="0">
              <a:solidFill>
                <a:schemeClr val="tx1"/>
              </a:solidFill>
              <a:latin typeface="Cambria" pitchFamily="18" charset="0"/>
              <a:ea typeface="Cambria" pitchFamily="18" charset="0"/>
              <a:cs typeface="Lucida Sans"/>
            </a:endParaRPr>
          </a:p>
        </p:txBody>
      </p:sp>
      <p:sp>
        <p:nvSpPr>
          <p:cNvPr id="39" name="文本框"/>
          <p:cNvSpPr>
            <a:spLocks noGrp="1"/>
          </p:cNvSpPr>
          <p:nvPr>
            <p:ph type="title"/>
          </p:nvPr>
        </p:nvSpPr>
        <p:spPr>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3600" b="1" i="0" u="none" strike="noStrike" kern="1200" cap="none" spc="0" baseline="0">
                <a:solidFill>
                  <a:schemeClr val="accent6"/>
                </a:solidFill>
                <a:latin typeface="Cambria" pitchFamily="18" charset="0"/>
                <a:ea typeface="Cambria" pitchFamily="18" charset="0"/>
                <a:cs typeface="Arial" pitchFamily="34" charset="0"/>
              </a:rPr>
              <a:t>Problem Statement: </a:t>
            </a:r>
            <a:br>
              <a:rPr lang="zh-CN" altLang="en-US" sz="3600" b="1" i="0" u="none" strike="noStrike" kern="1200" cap="none" spc="0" baseline="0">
                <a:solidFill>
                  <a:schemeClr val="accent6"/>
                </a:solidFill>
                <a:latin typeface="Cambria" pitchFamily="18" charset="0"/>
                <a:ea typeface="Cambria" pitchFamily="18" charset="0"/>
                <a:cs typeface="Arial" pitchFamily="34" charset="0"/>
              </a:rPr>
            </a:br>
            <a:endParaRPr lang="zh-CN" altLang="en-US" sz="3600" b="0" i="0" u="none" strike="noStrike" kern="1200" cap="none" spc="0" baseline="0">
              <a:solidFill>
                <a:schemeClr val="accent6"/>
              </a:solidFill>
              <a:latin typeface="Gill Sans MT" charset="0"/>
              <a:ea typeface="华文中宋" charset="0"/>
              <a:cs typeface="Lucida Sans"/>
            </a:endParaRPr>
          </a:p>
        </p:txBody>
      </p:sp>
    </p:spTree>
    <p:extLst>
      <p:ext uri="{BB962C8B-B14F-4D97-AF65-F5344CB8AC3E}">
        <p14:creationId xmlns:p14="http://schemas.microsoft.com/office/powerpoint/2010/main" val="413207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rgbClr val="574E36"/>
              <a:srgbClr val="FBE9BE"/>
            </a:duotone>
          </a:blip>
          <a:tile/>
        </a:blipFill>
        <a:effectLst/>
      </p:bgPr>
    </p:bg>
    <p:spTree>
      <p:nvGrpSpPr>
        <p:cNvPr id="1" name=""/>
        <p:cNvGrpSpPr/>
        <p:nvPr/>
      </p:nvGrpSpPr>
      <p:grpSpPr>
        <a:xfrm>
          <a:off x="0" y="0"/>
          <a:ext cx="0" cy="0"/>
          <a:chOff x="0" y="0"/>
          <a:chExt cx="0" cy="0"/>
        </a:xfrm>
      </p:grpSpPr>
      <p:sp>
        <p:nvSpPr>
          <p:cNvPr id="42" name="文本框"/>
          <p:cNvSpPr>
            <a:spLocks noGrp="1"/>
          </p:cNvSpPr>
          <p:nvPr>
            <p:ph type="body" idx="1"/>
          </p:nvPr>
        </p:nvSpPr>
        <p:spPr>
          <a:xfrm>
            <a:off x="971600" y="836712"/>
            <a:ext cx="8172400" cy="561662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65633" indent="-283464" algn="l">
              <a:lnSpc>
                <a:spcPct val="100000"/>
              </a:lnSpc>
              <a:spcBef>
                <a:spcPts val="600"/>
              </a:spcBef>
              <a:spcAft>
                <a:spcPts val="0"/>
              </a:spcAft>
              <a:buClr>
                <a:schemeClr val="accent1"/>
              </a:buClr>
              <a:buSzPct val="80000"/>
              <a:buFont typeface="Wingdings 2" charset="0"/>
              <a:buChar char=""/>
            </a:pPr>
            <a:r>
              <a:rPr lang="en-US" altLang="zh-CN" sz="1800" b="1" i="0" u="none" strike="noStrike" kern="1200" cap="none" spc="0" baseline="0">
                <a:solidFill>
                  <a:schemeClr val="tx1"/>
                </a:solidFill>
                <a:latin typeface="Cambria" pitchFamily="18" charset="0"/>
                <a:ea typeface="Cambria" pitchFamily="18" charset="0"/>
                <a:cs typeface="Lucida Sans"/>
              </a:rPr>
              <a:t>Data Preprocessing</a:t>
            </a:r>
            <a:r>
              <a:rPr lang="en-US" altLang="zh-CN" sz="1800" b="0" i="0" u="none" strike="noStrike" kern="1200" cap="none" spc="0" baseline="0">
                <a:solidFill>
                  <a:schemeClr val="tx1"/>
                </a:solidFill>
                <a:latin typeface="Cambria" pitchFamily="18" charset="0"/>
                <a:ea typeface="Cambria" pitchFamily="18" charset="0"/>
                <a:cs typeface="Lucida Sans"/>
              </a:rPr>
              <a:t>:</a:t>
            </a:r>
          </a:p>
          <a:p>
            <a:pPr marL="640080" lvl="1" indent="-237743" algn="l">
              <a:lnSpc>
                <a:spcPct val="100000"/>
              </a:lnSpc>
              <a:spcBef>
                <a:spcPts val="550"/>
              </a:spcBef>
              <a:spcAft>
                <a:spcPts val="0"/>
              </a:spcAft>
              <a:buClr>
                <a:schemeClr val="accent1"/>
              </a:buClr>
              <a:buFont typeface="Verdana" charset="0"/>
              <a:buChar char="◦"/>
            </a:pPr>
            <a:r>
              <a:rPr lang="en-US" altLang="zh-CN" sz="1600" b="0" i="0" u="none" strike="noStrike" kern="1200" cap="none" spc="0" baseline="0">
                <a:solidFill>
                  <a:schemeClr val="tx1"/>
                </a:solidFill>
                <a:latin typeface="Cambria" pitchFamily="18" charset="0"/>
                <a:ea typeface="Cambria" pitchFamily="18" charset="0"/>
                <a:cs typeface="Lucida Sans"/>
              </a:rPr>
              <a:t>Load and preprocess the movie dataset, which contains 25,000 highly polar movie reviews for training and 25,000 for testing.</a:t>
            </a:r>
          </a:p>
          <a:p>
            <a:pPr marL="640080" lvl="1" indent="-237743" algn="l">
              <a:lnSpc>
                <a:spcPct val="100000"/>
              </a:lnSpc>
              <a:spcBef>
                <a:spcPts val="550"/>
              </a:spcBef>
              <a:spcAft>
                <a:spcPts val="0"/>
              </a:spcAft>
              <a:buClr>
                <a:schemeClr val="accent1"/>
              </a:buClr>
              <a:buFont typeface="Verdana" charset="0"/>
              <a:buChar char="◦"/>
            </a:pPr>
            <a:r>
              <a:rPr lang="en-US" altLang="zh-CN" sz="1600" b="0" i="0" u="none" strike="noStrike" kern="1200" cap="none" spc="0" baseline="0">
                <a:solidFill>
                  <a:schemeClr val="tx1"/>
                </a:solidFill>
                <a:latin typeface="Cambria" pitchFamily="18" charset="0"/>
                <a:ea typeface="Cambria" pitchFamily="18" charset="0"/>
                <a:cs typeface="Lucida Sans"/>
              </a:rPr>
              <a:t>Clean the text by removing HTML tags, special characters, and punctuation.</a:t>
            </a:r>
          </a:p>
          <a:p>
            <a:pPr marL="640080" lvl="1" indent="-237743" algn="l">
              <a:lnSpc>
                <a:spcPct val="100000"/>
              </a:lnSpc>
              <a:spcBef>
                <a:spcPts val="550"/>
              </a:spcBef>
              <a:spcAft>
                <a:spcPts val="0"/>
              </a:spcAft>
              <a:buClr>
                <a:schemeClr val="accent1"/>
              </a:buClr>
              <a:buFont typeface="Verdana" charset="0"/>
              <a:buChar char="◦"/>
            </a:pPr>
            <a:r>
              <a:rPr lang="en-US" altLang="zh-CN" sz="1600" b="0" i="0" u="none" strike="noStrike" kern="1200" cap="none" spc="0" baseline="0">
                <a:solidFill>
                  <a:schemeClr val="tx1"/>
                </a:solidFill>
                <a:latin typeface="Cambria" pitchFamily="18" charset="0"/>
                <a:ea typeface="Cambria" pitchFamily="18" charset="0"/>
                <a:cs typeface="Lucida Sans"/>
              </a:rPr>
              <a:t>Tokenize the text into individual words and convert them to lowercase.</a:t>
            </a:r>
          </a:p>
          <a:p>
            <a:pPr marL="640080" lvl="1" indent="-237743" algn="l">
              <a:lnSpc>
                <a:spcPct val="100000"/>
              </a:lnSpc>
              <a:spcBef>
                <a:spcPts val="550"/>
              </a:spcBef>
              <a:spcAft>
                <a:spcPts val="0"/>
              </a:spcAft>
              <a:buClr>
                <a:schemeClr val="accent1"/>
              </a:buClr>
              <a:buFont typeface="Verdana" charset="0"/>
              <a:buChar char="◦"/>
            </a:pPr>
            <a:r>
              <a:rPr lang="en-US" altLang="zh-CN" sz="1600" b="0" i="0" u="none" strike="noStrike" kern="1200" cap="none" spc="0" baseline="0">
                <a:solidFill>
                  <a:schemeClr val="tx1"/>
                </a:solidFill>
                <a:latin typeface="Cambria" pitchFamily="18" charset="0"/>
                <a:ea typeface="Cambria" pitchFamily="18" charset="0"/>
                <a:cs typeface="Lucida Sans"/>
              </a:rPr>
              <a:t>Remove stop words and perform stemming or lemmatization to normalize the text data.</a:t>
            </a:r>
          </a:p>
          <a:p>
            <a:pPr marL="365633" indent="-283464" algn="l">
              <a:lnSpc>
                <a:spcPct val="100000"/>
              </a:lnSpc>
              <a:spcBef>
                <a:spcPts val="600"/>
              </a:spcBef>
              <a:spcAft>
                <a:spcPts val="0"/>
              </a:spcAft>
              <a:buClr>
                <a:schemeClr val="accent1"/>
              </a:buClr>
              <a:buSzPct val="80000"/>
              <a:buFont typeface="Wingdings 2" charset="0"/>
              <a:buChar char=""/>
            </a:pPr>
            <a:r>
              <a:rPr lang="en-US" altLang="zh-CN" sz="1800" b="1" i="0" u="none" strike="noStrike" kern="1200" cap="none" spc="0" baseline="0">
                <a:solidFill>
                  <a:schemeClr val="tx1"/>
                </a:solidFill>
                <a:latin typeface="Cambria" pitchFamily="18" charset="0"/>
                <a:ea typeface="Cambria" pitchFamily="18" charset="0"/>
                <a:cs typeface="Lucida Sans"/>
              </a:rPr>
              <a:t>Feature Extraction</a:t>
            </a:r>
            <a:r>
              <a:rPr lang="en-US" altLang="zh-CN" sz="1800" b="0" i="0" u="none" strike="noStrike" kern="1200" cap="none" spc="0" baseline="0">
                <a:solidFill>
                  <a:schemeClr val="tx1"/>
                </a:solidFill>
                <a:latin typeface="Cambria" pitchFamily="18" charset="0"/>
                <a:ea typeface="Cambria" pitchFamily="18" charset="0"/>
                <a:cs typeface="Lucida Sans"/>
              </a:rPr>
              <a:t>:</a:t>
            </a:r>
          </a:p>
          <a:p>
            <a:pPr marL="640080" lvl="1" indent="-237743" algn="l">
              <a:lnSpc>
                <a:spcPct val="100000"/>
              </a:lnSpc>
              <a:spcBef>
                <a:spcPts val="550"/>
              </a:spcBef>
              <a:spcAft>
                <a:spcPts val="0"/>
              </a:spcAft>
              <a:buClr>
                <a:schemeClr val="accent1"/>
              </a:buClr>
              <a:buFont typeface="Verdana" charset="0"/>
              <a:buChar char="◦"/>
            </a:pPr>
            <a:r>
              <a:rPr lang="en-US" altLang="zh-CN" sz="1600" b="0" i="0" u="none" strike="noStrike" kern="1200" cap="none" spc="0" baseline="0">
                <a:solidFill>
                  <a:schemeClr val="tx1"/>
                </a:solidFill>
                <a:latin typeface="Cambria" pitchFamily="18" charset="0"/>
                <a:ea typeface="Cambria" pitchFamily="18" charset="0"/>
                <a:cs typeface="Lucida Sans"/>
              </a:rPr>
              <a:t>Convert the preprocessed text data into numerical features suitable for machine learning models.</a:t>
            </a:r>
          </a:p>
          <a:p>
            <a:pPr marL="640080" lvl="1" indent="-237743" algn="l">
              <a:lnSpc>
                <a:spcPct val="100000"/>
              </a:lnSpc>
              <a:spcBef>
                <a:spcPts val="550"/>
              </a:spcBef>
              <a:spcAft>
                <a:spcPts val="0"/>
              </a:spcAft>
              <a:buClr>
                <a:schemeClr val="accent1"/>
              </a:buClr>
              <a:buFont typeface="Verdana" charset="0"/>
              <a:buChar char="◦"/>
            </a:pPr>
            <a:r>
              <a:rPr lang="en-US" altLang="zh-CN" sz="1600" b="0" i="0" u="none" strike="noStrike" kern="1200" cap="none" spc="0" baseline="0">
                <a:solidFill>
                  <a:schemeClr val="tx1"/>
                </a:solidFill>
                <a:latin typeface="Cambria" pitchFamily="18" charset="0"/>
                <a:ea typeface="Cambria" pitchFamily="18" charset="0"/>
                <a:cs typeface="Lucida Sans"/>
              </a:rPr>
              <a:t>Explore techniques like TF-IDF (Term Frequency-Inverse Document Frequency), word embeddings (e.g., Word2Vec, GloVe), or pre-trained language models (e.g., BERT, GPT) to represent the text.</a:t>
            </a:r>
          </a:p>
          <a:p>
            <a:pPr marL="640080" lvl="1" indent="-237743" algn="l">
              <a:lnSpc>
                <a:spcPct val="100000"/>
              </a:lnSpc>
              <a:spcBef>
                <a:spcPts val="550"/>
              </a:spcBef>
              <a:spcAft>
                <a:spcPts val="0"/>
              </a:spcAft>
              <a:buClr>
                <a:schemeClr val="accent1"/>
              </a:buClr>
              <a:buFont typeface="Verdana" charset="0"/>
              <a:buChar char="◦"/>
            </a:pPr>
            <a:r>
              <a:rPr lang="en-US" altLang="zh-CN" sz="1600" b="0" i="0" u="none" strike="noStrike" kern="1200" cap="none" spc="0" baseline="0">
                <a:solidFill>
                  <a:schemeClr val="tx1"/>
                </a:solidFill>
                <a:latin typeface="Cambria" pitchFamily="18" charset="0"/>
                <a:ea typeface="Cambria" pitchFamily="18" charset="0"/>
                <a:cs typeface="Lucida Sans"/>
              </a:rPr>
              <a:t>Consider feature selection methods to identify the most relevant features for sentiment classification.</a:t>
            </a:r>
          </a:p>
          <a:p>
            <a:pPr marL="365633" indent="-283464" algn="l">
              <a:lnSpc>
                <a:spcPct val="100000"/>
              </a:lnSpc>
              <a:spcBef>
                <a:spcPts val="600"/>
              </a:spcBef>
              <a:spcAft>
                <a:spcPts val="0"/>
              </a:spcAft>
              <a:buClr>
                <a:schemeClr val="accent1"/>
              </a:buClr>
              <a:buSzPct val="80000"/>
              <a:buFont typeface="Wingdings 2" charset="0"/>
              <a:buChar char=""/>
            </a:pPr>
            <a:r>
              <a:rPr lang="en-US" altLang="zh-CN" sz="1800" b="1" i="0" u="none" strike="noStrike" kern="1200" cap="none" spc="0" baseline="0">
                <a:solidFill>
                  <a:schemeClr val="tx1"/>
                </a:solidFill>
                <a:latin typeface="Cambria" pitchFamily="18" charset="0"/>
                <a:ea typeface="Cambria" pitchFamily="18" charset="0"/>
                <a:cs typeface="Lucida Sans"/>
              </a:rPr>
              <a:t>Model Selection</a:t>
            </a:r>
            <a:r>
              <a:rPr lang="en-US" altLang="zh-CN" sz="1800" b="0" i="0" u="none" strike="noStrike" kern="1200" cap="none" spc="0" baseline="0">
                <a:solidFill>
                  <a:schemeClr val="tx1"/>
                </a:solidFill>
                <a:latin typeface="Cambria" pitchFamily="18" charset="0"/>
                <a:ea typeface="Cambria" pitchFamily="18" charset="0"/>
                <a:cs typeface="Lucida Sans"/>
              </a:rPr>
              <a:t>:</a:t>
            </a:r>
          </a:p>
          <a:p>
            <a:pPr marL="640080" lvl="1" indent="-237743" algn="l">
              <a:lnSpc>
                <a:spcPct val="100000"/>
              </a:lnSpc>
              <a:spcBef>
                <a:spcPts val="550"/>
              </a:spcBef>
              <a:spcAft>
                <a:spcPts val="0"/>
              </a:spcAft>
              <a:buClr>
                <a:schemeClr val="accent1"/>
              </a:buClr>
              <a:buFont typeface="Verdana" charset="0"/>
              <a:buChar char="◦"/>
            </a:pPr>
            <a:r>
              <a:rPr lang="en-US" altLang="zh-CN" sz="1600" b="0" i="0" u="none" strike="noStrike" kern="1200" cap="none" spc="0" baseline="0">
                <a:solidFill>
                  <a:schemeClr val="tx1"/>
                </a:solidFill>
                <a:latin typeface="Cambria" pitchFamily="18" charset="0"/>
                <a:ea typeface="Cambria" pitchFamily="18" charset="0"/>
                <a:cs typeface="Lucida Sans"/>
              </a:rPr>
              <a:t>Experiment with both traditional machine learning algorithms and deep learning architectures for sentiment classification.</a:t>
            </a:r>
          </a:p>
          <a:p>
            <a:pPr marL="640080" lvl="1" indent="-237743" algn="l">
              <a:lnSpc>
                <a:spcPct val="100000"/>
              </a:lnSpc>
              <a:spcBef>
                <a:spcPts val="550"/>
              </a:spcBef>
              <a:spcAft>
                <a:spcPts val="0"/>
              </a:spcAft>
              <a:buClr>
                <a:schemeClr val="accent1"/>
              </a:buClr>
              <a:buFont typeface="Verdana" charset="0"/>
              <a:buChar char="◦"/>
            </a:pPr>
            <a:r>
              <a:rPr lang="en-US" altLang="zh-CN" sz="1600" b="0" i="0" u="none" strike="noStrike" kern="1200" cap="none" spc="0" baseline="0">
                <a:solidFill>
                  <a:schemeClr val="tx1"/>
                </a:solidFill>
                <a:latin typeface="Cambria" pitchFamily="18" charset="0"/>
                <a:ea typeface="Cambria" pitchFamily="18" charset="0"/>
                <a:cs typeface="Lucida Sans"/>
              </a:rPr>
              <a:t>For traditional ML algorithms, consider Logistic Regression, Naive Bayes, Support Vector Machines (SVM), Random Forest, and Gradient Boosting.</a:t>
            </a:r>
          </a:p>
          <a:p>
            <a:pPr marL="365633" indent="-283464" algn="l">
              <a:lnSpc>
                <a:spcPct val="100000"/>
              </a:lnSpc>
              <a:spcBef>
                <a:spcPts val="600"/>
              </a:spcBef>
              <a:spcAft>
                <a:spcPts val="0"/>
              </a:spcAft>
              <a:buClr>
                <a:schemeClr val="accent1"/>
              </a:buClr>
              <a:buSzPct val="80000"/>
              <a:buFont typeface="Wingdings 2" charset="0"/>
              <a:buChar char=""/>
            </a:pPr>
            <a:endParaRPr lang="zh-CN" altLang="en-US" sz="1400" b="0" i="0" u="none" strike="noStrike" kern="1200" cap="none" spc="0" baseline="0">
              <a:solidFill>
                <a:schemeClr val="tx1"/>
              </a:solidFill>
              <a:latin typeface="Cambria" pitchFamily="18" charset="0"/>
              <a:ea typeface="Cambria" pitchFamily="18" charset="0"/>
              <a:cs typeface="Lucida Sans"/>
            </a:endParaRPr>
          </a:p>
        </p:txBody>
      </p:sp>
      <p:sp>
        <p:nvSpPr>
          <p:cNvPr id="41" name="文本框"/>
          <p:cNvSpPr>
            <a:spLocks noGrp="1"/>
          </p:cNvSpPr>
          <p:nvPr>
            <p:ph type="title"/>
          </p:nvPr>
        </p:nvSpPr>
        <p:spPr>
          <a:xfrm>
            <a:off x="1043608" y="0"/>
            <a:ext cx="7498080" cy="73833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3600" b="1" i="0" u="none" strike="noStrike" kern="1200" cap="none" spc="0" baseline="0">
                <a:solidFill>
                  <a:schemeClr val="accent6"/>
                </a:solidFill>
                <a:latin typeface="Cambria" pitchFamily="18" charset="0"/>
                <a:ea typeface="Cambria" pitchFamily="18" charset="0"/>
                <a:cs typeface="Arial" pitchFamily="34" charset="0"/>
              </a:rPr>
              <a:t>Proposed System/Solution:</a:t>
            </a:r>
            <a:endParaRPr lang="zh-CN" altLang="en-US" sz="3600" b="0" i="0" u="none" strike="noStrike" kern="1200" cap="none" spc="0" baseline="0">
              <a:solidFill>
                <a:schemeClr val="accent6"/>
              </a:solidFill>
              <a:latin typeface="Gill Sans MT" charset="0"/>
              <a:ea typeface="华文中宋" charset="0"/>
              <a:cs typeface="Lucida Sans"/>
            </a:endParaRPr>
          </a:p>
        </p:txBody>
      </p:sp>
    </p:spTree>
    <p:extLst>
      <p:ext uri="{BB962C8B-B14F-4D97-AF65-F5344CB8AC3E}">
        <p14:creationId xmlns:p14="http://schemas.microsoft.com/office/powerpoint/2010/main" val="914183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rgbClr val="574E36"/>
              <a:srgbClr val="FBE9BE"/>
            </a:duotone>
          </a:blip>
          <a:tile/>
        </a:blipFill>
        <a:effectLst/>
      </p:bgPr>
    </p:bg>
    <p:spTree>
      <p:nvGrpSpPr>
        <p:cNvPr id="1" name=""/>
        <p:cNvGrpSpPr/>
        <p:nvPr/>
      </p:nvGrpSpPr>
      <p:grpSpPr>
        <a:xfrm>
          <a:off x="0" y="0"/>
          <a:ext cx="0" cy="0"/>
          <a:chOff x="0" y="0"/>
          <a:chExt cx="0" cy="0"/>
        </a:xfrm>
      </p:grpSpPr>
      <p:sp>
        <p:nvSpPr>
          <p:cNvPr id="43" name="文本框"/>
          <p:cNvSpPr>
            <a:spLocks noGrp="1"/>
          </p:cNvSpPr>
          <p:nvPr>
            <p:ph type="body" idx="1"/>
          </p:nvPr>
        </p:nvSpPr>
        <p:spPr>
          <a:xfrm>
            <a:off x="971600" y="260648"/>
            <a:ext cx="8172400" cy="48006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65633" indent="-283464" algn="l">
              <a:lnSpc>
                <a:spcPct val="100000"/>
              </a:lnSpc>
              <a:spcBef>
                <a:spcPts val="600"/>
              </a:spcBef>
              <a:spcAft>
                <a:spcPts val="0"/>
              </a:spcAft>
              <a:buClr>
                <a:schemeClr val="accent1"/>
              </a:buClr>
              <a:buSzPct val="80000"/>
              <a:buFont typeface="Wingdings 2" charset="0"/>
              <a:buChar char=""/>
            </a:pPr>
            <a:r>
              <a:rPr lang="en-US" altLang="zh-CN" sz="2000" b="1" i="0" u="none" strike="noStrike" kern="1200" cap="none" spc="0" baseline="0">
                <a:solidFill>
                  <a:schemeClr val="tx1"/>
                </a:solidFill>
                <a:latin typeface="Cambria" pitchFamily="18" charset="0"/>
                <a:ea typeface="Cambria" pitchFamily="18" charset="0"/>
                <a:cs typeface="Lucida Sans"/>
              </a:rPr>
              <a:t>Model Training</a:t>
            </a:r>
            <a:r>
              <a:rPr lang="en-US" altLang="zh-CN" sz="2000" b="0" i="0" u="none" strike="noStrike" kern="1200" cap="none" spc="0" baseline="0">
                <a:solidFill>
                  <a:schemeClr val="tx1"/>
                </a:solidFill>
                <a:latin typeface="Cambria" pitchFamily="18" charset="0"/>
                <a:ea typeface="Cambria" pitchFamily="18" charset="0"/>
                <a:cs typeface="Lucida Sans"/>
              </a:rPr>
              <a:t>:</a:t>
            </a:r>
          </a:p>
          <a:p>
            <a:pPr marL="640080" lvl="1" indent="-237743" algn="l">
              <a:lnSpc>
                <a:spcPct val="100000"/>
              </a:lnSpc>
              <a:spcBef>
                <a:spcPts val="550"/>
              </a:spcBef>
              <a:spcAft>
                <a:spcPts val="0"/>
              </a:spcAft>
              <a:buClr>
                <a:schemeClr val="accent1"/>
              </a:buClr>
              <a:buFont typeface="Verdana" charset="0"/>
              <a:buChar char="◦"/>
            </a:pPr>
            <a:r>
              <a:rPr lang="en-US" altLang="zh-CN" sz="1800" b="0" i="0" u="none" strike="noStrike" kern="1200" cap="none" spc="0" baseline="0">
                <a:solidFill>
                  <a:schemeClr val="tx1"/>
                </a:solidFill>
                <a:latin typeface="Cambria" pitchFamily="18" charset="0"/>
                <a:ea typeface="Cambria" pitchFamily="18" charset="0"/>
                <a:cs typeface="Lucida Sans"/>
              </a:rPr>
              <a:t>Split the training dataset into training and validation sets (e.g., 80% training, 20% validation).</a:t>
            </a:r>
          </a:p>
          <a:p>
            <a:pPr marL="640080" lvl="1" indent="-237743" algn="l">
              <a:lnSpc>
                <a:spcPct val="100000"/>
              </a:lnSpc>
              <a:spcBef>
                <a:spcPts val="550"/>
              </a:spcBef>
              <a:spcAft>
                <a:spcPts val="0"/>
              </a:spcAft>
              <a:buClr>
                <a:schemeClr val="accent1"/>
              </a:buClr>
              <a:buFont typeface="Verdana" charset="0"/>
              <a:buChar char="◦"/>
            </a:pPr>
            <a:r>
              <a:rPr lang="en-US" altLang="zh-CN" sz="1800" b="0" i="0" u="none" strike="noStrike" kern="1200" cap="none" spc="0" baseline="0">
                <a:solidFill>
                  <a:schemeClr val="tx1"/>
                </a:solidFill>
                <a:latin typeface="Cambria" pitchFamily="18" charset="0"/>
                <a:ea typeface="Cambria" pitchFamily="18" charset="0"/>
                <a:cs typeface="Lucida Sans"/>
              </a:rPr>
              <a:t>Train the selected models on the training data and tune hyperparameters using techniques like grid search or random search.</a:t>
            </a:r>
          </a:p>
          <a:p>
            <a:pPr marL="365633" indent="-283464" algn="l">
              <a:lnSpc>
                <a:spcPct val="100000"/>
              </a:lnSpc>
              <a:spcBef>
                <a:spcPts val="600"/>
              </a:spcBef>
              <a:spcAft>
                <a:spcPts val="0"/>
              </a:spcAft>
              <a:buClr>
                <a:schemeClr val="accent1"/>
              </a:buClr>
              <a:buSzPct val="80000"/>
              <a:buFont typeface="Wingdings 2" charset="0"/>
              <a:buChar char=""/>
            </a:pPr>
            <a:r>
              <a:rPr lang="en-US" altLang="zh-CN" sz="2000" b="1" i="0" u="none" strike="noStrike" kern="1200" cap="none" spc="0" baseline="0">
                <a:solidFill>
                  <a:schemeClr val="tx1"/>
                </a:solidFill>
                <a:latin typeface="Cambria" pitchFamily="18" charset="0"/>
                <a:ea typeface="Cambria" pitchFamily="18" charset="0"/>
                <a:cs typeface="Lucida Sans"/>
              </a:rPr>
              <a:t>Model Evaluation</a:t>
            </a:r>
            <a:r>
              <a:rPr lang="en-US" altLang="zh-CN" sz="2000" b="0" i="0" u="none" strike="noStrike" kern="1200" cap="none" spc="0" baseline="0">
                <a:solidFill>
                  <a:schemeClr val="tx1"/>
                </a:solidFill>
                <a:latin typeface="Cambria" pitchFamily="18" charset="0"/>
                <a:ea typeface="Cambria" pitchFamily="18" charset="0"/>
                <a:cs typeface="Lucida Sans"/>
              </a:rPr>
              <a:t>:</a:t>
            </a:r>
          </a:p>
          <a:p>
            <a:pPr marL="640080" lvl="1" indent="-237743" algn="l">
              <a:lnSpc>
                <a:spcPct val="100000"/>
              </a:lnSpc>
              <a:spcBef>
                <a:spcPts val="550"/>
              </a:spcBef>
              <a:spcAft>
                <a:spcPts val="0"/>
              </a:spcAft>
              <a:buClr>
                <a:schemeClr val="accent1"/>
              </a:buClr>
              <a:buFont typeface="Verdana" charset="0"/>
              <a:buChar char="◦"/>
            </a:pPr>
            <a:r>
              <a:rPr lang="en-US" altLang="zh-CN" sz="1800" b="0" i="0" u="none" strike="noStrike" kern="1200" cap="none" spc="0" baseline="0">
                <a:solidFill>
                  <a:schemeClr val="tx1"/>
                </a:solidFill>
                <a:latin typeface="Cambria" pitchFamily="18" charset="0"/>
                <a:ea typeface="Cambria" pitchFamily="18" charset="0"/>
                <a:cs typeface="Lucida Sans"/>
              </a:rPr>
              <a:t>Evaluate the trained models on the separate testing dataset to assess their performance in predicting sentiment.</a:t>
            </a:r>
          </a:p>
          <a:p>
            <a:pPr marL="640080" lvl="1" indent="-237743" algn="l">
              <a:lnSpc>
                <a:spcPct val="100000"/>
              </a:lnSpc>
              <a:spcBef>
                <a:spcPts val="550"/>
              </a:spcBef>
              <a:spcAft>
                <a:spcPts val="0"/>
              </a:spcAft>
              <a:buClr>
                <a:schemeClr val="accent1"/>
              </a:buClr>
              <a:buFont typeface="Verdana" charset="0"/>
              <a:buChar char="◦"/>
            </a:pPr>
            <a:r>
              <a:rPr lang="en-US" altLang="zh-CN" sz="1800" b="0" i="0" u="none" strike="noStrike" kern="1200" cap="none" spc="0" baseline="0">
                <a:solidFill>
                  <a:schemeClr val="tx1"/>
                </a:solidFill>
                <a:latin typeface="Cambria" pitchFamily="18" charset="0"/>
                <a:ea typeface="Cambria" pitchFamily="18" charset="0"/>
                <a:cs typeface="Lucida Sans"/>
              </a:rPr>
              <a:t>Measure evaluation metrics such as accuracy, precision, recall, F1-score, and ROC-AUC to evaluate model effectiveness.</a:t>
            </a:r>
          </a:p>
          <a:p>
            <a:pPr marL="365633" indent="-283464" algn="l">
              <a:lnSpc>
                <a:spcPct val="100000"/>
              </a:lnSpc>
              <a:spcBef>
                <a:spcPts val="600"/>
              </a:spcBef>
              <a:spcAft>
                <a:spcPts val="0"/>
              </a:spcAft>
              <a:buClr>
                <a:schemeClr val="accent1"/>
              </a:buClr>
              <a:buSzPct val="80000"/>
              <a:buFont typeface="Wingdings 2" charset="0"/>
              <a:buChar char=""/>
            </a:pPr>
            <a:r>
              <a:rPr lang="en-US" altLang="zh-CN" sz="2000" b="1" i="0" u="none" strike="noStrike" kern="1200" cap="none" spc="0" baseline="0">
                <a:solidFill>
                  <a:schemeClr val="tx1"/>
                </a:solidFill>
                <a:latin typeface="Cambria" pitchFamily="18" charset="0"/>
                <a:ea typeface="Cambria" pitchFamily="18" charset="0"/>
                <a:cs typeface="Lucida Sans"/>
              </a:rPr>
              <a:t>Prediction and Analysis</a:t>
            </a:r>
            <a:r>
              <a:rPr lang="en-US" altLang="zh-CN" sz="2000" b="0" i="0" u="none" strike="noStrike" kern="1200" cap="none" spc="0" baseline="0">
                <a:solidFill>
                  <a:schemeClr val="tx1"/>
                </a:solidFill>
                <a:latin typeface="Cambria" pitchFamily="18" charset="0"/>
                <a:ea typeface="Cambria" pitchFamily="18" charset="0"/>
                <a:cs typeface="Lucida Sans"/>
              </a:rPr>
              <a:t>:</a:t>
            </a:r>
          </a:p>
          <a:p>
            <a:pPr marL="640080" lvl="1" indent="-237743" algn="l">
              <a:lnSpc>
                <a:spcPct val="100000"/>
              </a:lnSpc>
              <a:spcBef>
                <a:spcPts val="550"/>
              </a:spcBef>
              <a:spcAft>
                <a:spcPts val="0"/>
              </a:spcAft>
              <a:buClr>
                <a:schemeClr val="accent1"/>
              </a:buClr>
              <a:buFont typeface="Verdana" charset="0"/>
              <a:buChar char="◦"/>
            </a:pPr>
            <a:r>
              <a:rPr lang="en-US" altLang="zh-CN" sz="1800" b="0" i="0" u="none" strike="noStrike" kern="1200" cap="none" spc="0" baseline="0">
                <a:solidFill>
                  <a:schemeClr val="tx1"/>
                </a:solidFill>
                <a:latin typeface="Cambria" pitchFamily="18" charset="0"/>
                <a:ea typeface="Cambria" pitchFamily="18" charset="0"/>
                <a:cs typeface="Lucida Sans"/>
              </a:rPr>
              <a:t>Use the best-performing model to predict the sentiment (positive or negative) of the testing dataset.</a:t>
            </a:r>
          </a:p>
          <a:p>
            <a:pPr marL="640080" lvl="1" indent="-237743" algn="l">
              <a:lnSpc>
                <a:spcPct val="100000"/>
              </a:lnSpc>
              <a:spcBef>
                <a:spcPts val="550"/>
              </a:spcBef>
              <a:spcAft>
                <a:spcPts val="0"/>
              </a:spcAft>
              <a:buClr>
                <a:schemeClr val="accent1"/>
              </a:buClr>
              <a:buFont typeface="Verdana" charset="0"/>
              <a:buChar char="◦"/>
            </a:pPr>
            <a:r>
              <a:rPr lang="en-US" altLang="zh-CN" sz="1800" b="0" i="0" u="none" strike="noStrike" kern="1200" cap="none" spc="0" baseline="0">
                <a:solidFill>
                  <a:schemeClr val="tx1"/>
                </a:solidFill>
                <a:latin typeface="Cambria" pitchFamily="18" charset="0"/>
                <a:ea typeface="Cambria" pitchFamily="18" charset="0"/>
                <a:cs typeface="Lucida Sans"/>
              </a:rPr>
              <a:t>Analyze the predictions to understand the distribution of positive and negative reviews and gain insights into the sentiment of the movie reviews.</a:t>
            </a:r>
          </a:p>
          <a:p>
            <a:pPr marL="365633" indent="-283464" algn="l">
              <a:lnSpc>
                <a:spcPct val="100000"/>
              </a:lnSpc>
              <a:spcBef>
                <a:spcPts val="600"/>
              </a:spcBef>
              <a:spcAft>
                <a:spcPts val="0"/>
              </a:spcAft>
              <a:buClr>
                <a:schemeClr val="accent1"/>
              </a:buClr>
              <a:buSzPct val="80000"/>
              <a:buFont typeface="Wingdings 2" charset="0"/>
              <a:buChar char=""/>
            </a:pPr>
            <a:r>
              <a:rPr lang="en-US" altLang="zh-CN" sz="2000" b="1" i="0" u="none" strike="noStrike" kern="1200" cap="none" spc="0" baseline="0">
                <a:solidFill>
                  <a:schemeClr val="tx1"/>
                </a:solidFill>
                <a:latin typeface="Cambria" pitchFamily="18" charset="0"/>
                <a:ea typeface="Cambria" pitchFamily="18" charset="0"/>
                <a:cs typeface="Lucida Sans"/>
              </a:rPr>
              <a:t>Deployment and Integration (Optional)</a:t>
            </a:r>
            <a:r>
              <a:rPr lang="en-US" altLang="zh-CN" sz="2000" b="0" i="0" u="none" strike="noStrike" kern="1200" cap="none" spc="0" baseline="0">
                <a:solidFill>
                  <a:schemeClr val="tx1"/>
                </a:solidFill>
                <a:latin typeface="Cambria" pitchFamily="18" charset="0"/>
                <a:ea typeface="Cambria" pitchFamily="18" charset="0"/>
                <a:cs typeface="Lucida Sans"/>
              </a:rPr>
              <a:t>:</a:t>
            </a:r>
          </a:p>
          <a:p>
            <a:pPr marL="640080" lvl="1" indent="-237743" algn="l">
              <a:lnSpc>
                <a:spcPct val="100000"/>
              </a:lnSpc>
              <a:spcBef>
                <a:spcPts val="550"/>
              </a:spcBef>
              <a:spcAft>
                <a:spcPts val="0"/>
              </a:spcAft>
              <a:buClr>
                <a:schemeClr val="accent1"/>
              </a:buClr>
              <a:buFont typeface="Verdana" charset="0"/>
              <a:buChar char="◦"/>
            </a:pPr>
            <a:r>
              <a:rPr lang="en-US" altLang="zh-CN" sz="1800" b="0" i="0" u="none" strike="noStrike" kern="1200" cap="none" spc="0" baseline="0">
                <a:solidFill>
                  <a:schemeClr val="tx1"/>
                </a:solidFill>
                <a:latin typeface="Cambria" pitchFamily="18" charset="0"/>
                <a:ea typeface="Cambria" pitchFamily="18" charset="0"/>
                <a:cs typeface="Lucida Sans"/>
              </a:rPr>
              <a:t>Deploy the trained model as a service or integrate it into an application where users can input movie reviews for sentiment analysis.</a:t>
            </a:r>
          </a:p>
          <a:p>
            <a:pPr marL="640080" lvl="1" indent="-237743" algn="l">
              <a:lnSpc>
                <a:spcPct val="100000"/>
              </a:lnSpc>
              <a:spcBef>
                <a:spcPts val="550"/>
              </a:spcBef>
              <a:spcAft>
                <a:spcPts val="0"/>
              </a:spcAft>
              <a:buClr>
                <a:schemeClr val="accent1"/>
              </a:buClr>
              <a:buFont typeface="Verdana" charset="0"/>
              <a:buChar char="◦"/>
            </a:pPr>
            <a:r>
              <a:rPr lang="en-US" altLang="zh-CN" sz="1800" b="0" i="0" u="none" strike="noStrike" kern="1200" cap="none" spc="0" baseline="0">
                <a:solidFill>
                  <a:schemeClr val="tx1"/>
                </a:solidFill>
                <a:latin typeface="Cambria" pitchFamily="18" charset="0"/>
                <a:ea typeface="Cambria" pitchFamily="18" charset="0"/>
                <a:cs typeface="Lucida Sans"/>
              </a:rPr>
              <a:t>Provide an interface for users to interact with the system and obtain predictions on new movie reviews.</a:t>
            </a:r>
          </a:p>
          <a:p>
            <a:pPr marL="365633" indent="-283464" algn="l">
              <a:lnSpc>
                <a:spcPct val="100000"/>
              </a:lnSpc>
              <a:spcBef>
                <a:spcPts val="600"/>
              </a:spcBef>
              <a:spcAft>
                <a:spcPts val="0"/>
              </a:spcAft>
              <a:buClr>
                <a:schemeClr val="accent1"/>
              </a:buClr>
              <a:buSzPct val="80000"/>
              <a:buFont typeface="Wingdings 2" charset="0"/>
              <a:buChar char=""/>
            </a:pPr>
            <a:endParaRPr lang="zh-CN" altLang="en-US" sz="1400" b="0" i="0" u="none" strike="noStrike" kern="1200" cap="none" spc="0" baseline="0">
              <a:solidFill>
                <a:schemeClr val="tx1"/>
              </a:solidFill>
              <a:latin typeface="Cambria" pitchFamily="18" charset="0"/>
              <a:ea typeface="Cambria" pitchFamily="18" charset="0"/>
              <a:cs typeface="Lucida Sans"/>
            </a:endParaRPr>
          </a:p>
        </p:txBody>
      </p:sp>
    </p:spTree>
    <p:extLst>
      <p:ext uri="{BB962C8B-B14F-4D97-AF65-F5344CB8AC3E}">
        <p14:creationId xmlns:p14="http://schemas.microsoft.com/office/powerpoint/2010/main" val="267691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rgbClr val="574E36"/>
              <a:srgbClr val="FBE9BE"/>
            </a:duotone>
          </a:blip>
          <a:tile/>
        </a:blipFill>
        <a:effectLst/>
      </p:bgPr>
    </p:bg>
    <p:spTree>
      <p:nvGrpSpPr>
        <p:cNvPr id="1" name=""/>
        <p:cNvGrpSpPr/>
        <p:nvPr/>
      </p:nvGrpSpPr>
      <p:grpSpPr>
        <a:xfrm>
          <a:off x="0" y="0"/>
          <a:ext cx="0" cy="0"/>
          <a:chOff x="0" y="0"/>
          <a:chExt cx="0" cy="0"/>
        </a:xfrm>
      </p:grpSpPr>
      <p:sp>
        <p:nvSpPr>
          <p:cNvPr id="45" name="文本框"/>
          <p:cNvSpPr>
            <a:spLocks noGrp="1"/>
          </p:cNvSpPr>
          <p:nvPr>
            <p:ph type="body" idx="1"/>
          </p:nvPr>
        </p:nvSpPr>
        <p:spPr>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65633" indent="-283464" algn="l">
              <a:lnSpc>
                <a:spcPct val="100000"/>
              </a:lnSpc>
              <a:spcBef>
                <a:spcPts val="600"/>
              </a:spcBef>
              <a:spcAft>
                <a:spcPts val="0"/>
              </a:spcAft>
              <a:buClr>
                <a:schemeClr val="accent1"/>
              </a:buClr>
              <a:buSzPct val="80000"/>
              <a:buFont typeface="Wingdings 2" charset="0"/>
              <a:buChar char=""/>
            </a:pPr>
            <a:r>
              <a:rPr lang="en-US" altLang="zh-CN" sz="2800" b="1" i="0" u="none" strike="noStrike" kern="1200" cap="none" spc="0" baseline="0">
                <a:solidFill>
                  <a:schemeClr val="tx1"/>
                </a:solidFill>
                <a:latin typeface="Cambria" pitchFamily="18" charset="0"/>
                <a:ea typeface="Cambria" pitchFamily="18" charset="0"/>
                <a:cs typeface="Lucida Sans"/>
              </a:rPr>
              <a:t>Requirement Analysis</a:t>
            </a:r>
            <a:r>
              <a:rPr lang="en-US" altLang="zh-CN" sz="2800" b="0" i="0" u="none" strike="noStrike" kern="1200" cap="none" spc="0" baseline="0">
                <a:solidFill>
                  <a:schemeClr val="tx1"/>
                </a:solidFill>
                <a:latin typeface="Cambria" pitchFamily="18" charset="0"/>
                <a:ea typeface="Cambria" pitchFamily="18" charset="0"/>
                <a:cs typeface="Lucida Sans"/>
              </a:rPr>
              <a:t>:</a:t>
            </a:r>
          </a:p>
          <a:p>
            <a:pPr marL="640080" lvl="1" indent="-237743" algn="l">
              <a:lnSpc>
                <a:spcPct val="100000"/>
              </a:lnSpc>
              <a:spcBef>
                <a:spcPts val="550"/>
              </a:spcBef>
              <a:spcAft>
                <a:spcPts val="0"/>
              </a:spcAft>
              <a:buClr>
                <a:schemeClr val="accent1"/>
              </a:buClr>
              <a:buFont typeface="Verdana" charset="0"/>
              <a:buChar char="◦"/>
            </a:pPr>
            <a:r>
              <a:rPr lang="en-US" altLang="zh-CN" sz="2400" b="0" i="0" u="none" strike="noStrike" kern="1200" cap="none" spc="0" baseline="0">
                <a:solidFill>
                  <a:schemeClr val="tx1"/>
                </a:solidFill>
                <a:latin typeface="Cambria" pitchFamily="18" charset="0"/>
                <a:ea typeface="Cambria" pitchFamily="18" charset="0"/>
                <a:cs typeface="Lucida Sans"/>
              </a:rPr>
              <a:t>Understand the scope and objectives of the IMDb movie review system.</a:t>
            </a:r>
          </a:p>
          <a:p>
            <a:pPr marL="640080" lvl="1" indent="-237743" algn="l">
              <a:lnSpc>
                <a:spcPct val="100000"/>
              </a:lnSpc>
              <a:spcBef>
                <a:spcPts val="550"/>
              </a:spcBef>
              <a:spcAft>
                <a:spcPts val="0"/>
              </a:spcAft>
              <a:buClr>
                <a:schemeClr val="accent1"/>
              </a:buClr>
              <a:buFont typeface="Verdana" charset="0"/>
              <a:buChar char="◦"/>
            </a:pPr>
            <a:r>
              <a:rPr lang="en-US" altLang="zh-CN" sz="2400" b="0" i="0" u="none" strike="noStrike" kern="1200" cap="none" spc="0" baseline="0">
                <a:solidFill>
                  <a:schemeClr val="tx1"/>
                </a:solidFill>
                <a:latin typeface="Cambria" pitchFamily="18" charset="0"/>
                <a:ea typeface="Cambria" pitchFamily="18" charset="0"/>
                <a:cs typeface="Lucida Sans"/>
              </a:rPr>
              <a:t>Identify stakeholders and their requirements, including end-users, administrators, and developers.</a:t>
            </a:r>
          </a:p>
          <a:p>
            <a:pPr marL="365633" indent="-283464" algn="l">
              <a:lnSpc>
                <a:spcPct val="100000"/>
              </a:lnSpc>
              <a:spcBef>
                <a:spcPts val="600"/>
              </a:spcBef>
              <a:spcAft>
                <a:spcPts val="0"/>
              </a:spcAft>
              <a:buClr>
                <a:schemeClr val="accent1"/>
              </a:buClr>
              <a:buSzPct val="80000"/>
              <a:buFont typeface="Wingdings 2" charset="0"/>
              <a:buChar char=""/>
            </a:pPr>
            <a:r>
              <a:rPr lang="en-US" altLang="zh-CN" sz="2800" b="1" i="0" u="none" strike="noStrike" kern="1200" cap="none" spc="0" baseline="0">
                <a:solidFill>
                  <a:schemeClr val="tx1"/>
                </a:solidFill>
                <a:latin typeface="Cambria" pitchFamily="18" charset="0"/>
                <a:ea typeface="Cambria" pitchFamily="18" charset="0"/>
                <a:cs typeface="Lucida Sans"/>
              </a:rPr>
              <a:t>Design Phase</a:t>
            </a:r>
            <a:r>
              <a:rPr lang="en-US" altLang="zh-CN" sz="2800" b="0" i="0" u="none" strike="noStrike" kern="1200" cap="none" spc="0" baseline="0">
                <a:solidFill>
                  <a:schemeClr val="tx1"/>
                </a:solidFill>
                <a:latin typeface="Cambria" pitchFamily="18" charset="0"/>
                <a:ea typeface="Cambria" pitchFamily="18" charset="0"/>
                <a:cs typeface="Lucida Sans"/>
              </a:rPr>
              <a:t>:</a:t>
            </a:r>
          </a:p>
          <a:p>
            <a:pPr marL="640080" lvl="1" indent="-237743" algn="l">
              <a:lnSpc>
                <a:spcPct val="100000"/>
              </a:lnSpc>
              <a:spcBef>
                <a:spcPts val="550"/>
              </a:spcBef>
              <a:spcAft>
                <a:spcPts val="0"/>
              </a:spcAft>
              <a:buClr>
                <a:schemeClr val="accent1"/>
              </a:buClr>
              <a:buFont typeface="Verdana" charset="0"/>
              <a:buChar char="◦"/>
            </a:pPr>
            <a:r>
              <a:rPr lang="en-US" altLang="zh-CN" sz="2400" b="0" i="0" u="none" strike="noStrike" kern="1200" cap="none" spc="0" baseline="0">
                <a:solidFill>
                  <a:schemeClr val="tx1"/>
                </a:solidFill>
                <a:latin typeface="Cambria" pitchFamily="18" charset="0"/>
                <a:ea typeface="Cambria" pitchFamily="18" charset="0"/>
                <a:cs typeface="Lucida Sans"/>
              </a:rPr>
              <a:t>Design the system architecture, including database schema, backend APIs, frontend components, and integration points.</a:t>
            </a:r>
          </a:p>
          <a:p>
            <a:pPr marL="640080" lvl="1" indent="-237743" algn="l">
              <a:lnSpc>
                <a:spcPct val="100000"/>
              </a:lnSpc>
              <a:spcBef>
                <a:spcPts val="550"/>
              </a:spcBef>
              <a:spcAft>
                <a:spcPts val="0"/>
              </a:spcAft>
              <a:buClr>
                <a:schemeClr val="accent1"/>
              </a:buClr>
              <a:buFont typeface="Verdana" charset="0"/>
              <a:buChar char="◦"/>
            </a:pPr>
            <a:r>
              <a:rPr lang="en-US" altLang="zh-CN" sz="2400" b="0" i="0" u="none" strike="noStrike" kern="1200" cap="none" spc="0" baseline="0">
                <a:solidFill>
                  <a:schemeClr val="tx1"/>
                </a:solidFill>
                <a:latin typeface="Cambria" pitchFamily="18" charset="0"/>
                <a:ea typeface="Cambria" pitchFamily="18" charset="0"/>
                <a:cs typeface="Lucida Sans"/>
              </a:rPr>
              <a:t>Define user interface (UI) wireframes and mockups to visualize the user interaction flow.</a:t>
            </a:r>
            <a:endParaRPr lang="zh-CN" altLang="en-US" sz="2400" b="0" i="0" u="none" strike="noStrike" kern="1200" cap="none" spc="0" baseline="0">
              <a:solidFill>
                <a:schemeClr val="tx1"/>
              </a:solidFill>
              <a:latin typeface="Cambria" pitchFamily="18" charset="0"/>
              <a:ea typeface="Cambria" pitchFamily="18" charset="0"/>
              <a:cs typeface="Lucida Sans"/>
            </a:endParaRPr>
          </a:p>
        </p:txBody>
      </p:sp>
      <p:sp>
        <p:nvSpPr>
          <p:cNvPr id="44" name="文本框"/>
          <p:cNvSpPr>
            <a:spLocks noGrp="1"/>
          </p:cNvSpPr>
          <p:nvPr>
            <p:ph type="title"/>
          </p:nvPr>
        </p:nvSpPr>
        <p:spPr>
          <a:xfrm>
            <a:off x="1115616" y="274638"/>
            <a:ext cx="7818072"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3600" b="1" i="0" u="none" strike="noStrike" kern="1200" cap="none" spc="0" baseline="0">
                <a:solidFill>
                  <a:schemeClr val="accent6"/>
                </a:solidFill>
                <a:latin typeface="Cambria" pitchFamily="18" charset="0"/>
                <a:ea typeface="Cambria" pitchFamily="18" charset="0"/>
                <a:cs typeface="Calibri" charset="0"/>
              </a:rPr>
              <a:t>System </a:t>
            </a:r>
            <a:r>
              <a:rPr lang="en-US" altLang="zh-CN" sz="3600" b="1" i="0" u="none" strike="noStrike" kern="1200" cap="none" spc="0" baseline="0">
                <a:solidFill>
                  <a:schemeClr val="accent6"/>
                </a:solidFill>
                <a:latin typeface="Cambria" pitchFamily="18" charset="0"/>
                <a:ea typeface="Cambria" pitchFamily="18" charset="0"/>
                <a:cs typeface="Gill Sans MT" charset="0"/>
              </a:rPr>
              <a:t>Development Approach:</a:t>
            </a:r>
            <a:endParaRPr lang="zh-CN" altLang="en-US" sz="3600" b="0" i="0" u="none" strike="noStrike" kern="1200" cap="none" spc="0" baseline="0">
              <a:solidFill>
                <a:schemeClr val="accent6"/>
              </a:solidFill>
              <a:latin typeface="Gill Sans MT" charset="0"/>
              <a:ea typeface="华文中宋" charset="0"/>
              <a:cs typeface="Lucida Sans"/>
            </a:endParaRPr>
          </a:p>
        </p:txBody>
      </p:sp>
    </p:spTree>
    <p:extLst>
      <p:ext uri="{BB962C8B-B14F-4D97-AF65-F5344CB8AC3E}">
        <p14:creationId xmlns:p14="http://schemas.microsoft.com/office/powerpoint/2010/main" val="2027185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rgbClr val="574E36"/>
              <a:srgbClr val="FBE9BE"/>
            </a:duotone>
          </a:blip>
          <a:tile/>
        </a:blipFill>
        <a:effectLst/>
      </p:bgPr>
    </p:bg>
    <p:spTree>
      <p:nvGrpSpPr>
        <p:cNvPr id="1" name=""/>
        <p:cNvGrpSpPr/>
        <p:nvPr/>
      </p:nvGrpSpPr>
      <p:grpSpPr>
        <a:xfrm>
          <a:off x="0" y="0"/>
          <a:ext cx="0" cy="0"/>
          <a:chOff x="0" y="0"/>
          <a:chExt cx="0" cy="0"/>
        </a:xfrm>
      </p:grpSpPr>
      <p:sp>
        <p:nvSpPr>
          <p:cNvPr id="46" name="文本框"/>
          <p:cNvSpPr>
            <a:spLocks noGrp="1"/>
          </p:cNvSpPr>
          <p:nvPr>
            <p:ph type="body" idx="1"/>
          </p:nvPr>
        </p:nvSpPr>
        <p:spPr>
          <a:xfrm>
            <a:off x="1403648" y="332655"/>
            <a:ext cx="7498080" cy="48006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65633" indent="-283464" algn="l">
              <a:lnSpc>
                <a:spcPct val="100000"/>
              </a:lnSpc>
              <a:spcBef>
                <a:spcPts val="600"/>
              </a:spcBef>
              <a:spcAft>
                <a:spcPts val="0"/>
              </a:spcAft>
              <a:buClr>
                <a:schemeClr val="accent1"/>
              </a:buClr>
              <a:buSzPct val="80000"/>
              <a:buFont typeface="Wingdings 2" charset="0"/>
              <a:buChar char=""/>
            </a:pPr>
            <a:r>
              <a:rPr lang="en-US" altLang="zh-CN" sz="2400" b="1" i="0" u="none" strike="noStrike" kern="1200" cap="none" spc="0" baseline="0">
                <a:solidFill>
                  <a:schemeClr val="tx1"/>
                </a:solidFill>
                <a:latin typeface="Cambria" pitchFamily="18" charset="0"/>
                <a:ea typeface="Cambria" pitchFamily="18" charset="0"/>
                <a:cs typeface="Lucida Sans"/>
              </a:rPr>
              <a:t>Backend Development</a:t>
            </a:r>
            <a:r>
              <a:rPr lang="en-US" altLang="zh-CN" sz="2400" b="0" i="0" u="none" strike="noStrike" kern="1200" cap="none" spc="0" baseline="0">
                <a:solidFill>
                  <a:schemeClr val="tx1"/>
                </a:solidFill>
                <a:latin typeface="Cambria" pitchFamily="18" charset="0"/>
                <a:ea typeface="Cambria" pitchFamily="18" charset="0"/>
                <a:cs typeface="Lucida Sans"/>
              </a:rPr>
              <a:t>:</a:t>
            </a:r>
          </a:p>
          <a:p>
            <a:pPr marL="640080" lvl="1" indent="-237743" algn="l">
              <a:lnSpc>
                <a:spcPct val="100000"/>
              </a:lnSpc>
              <a:spcBef>
                <a:spcPts val="550"/>
              </a:spcBef>
              <a:spcAft>
                <a:spcPts val="0"/>
              </a:spcAft>
              <a:buClr>
                <a:schemeClr val="accent1"/>
              </a:buClr>
              <a:buFont typeface="Verdana" charset="0"/>
              <a:buChar char="◦"/>
            </a:pPr>
            <a:r>
              <a:rPr lang="en-US" altLang="zh-CN" sz="2400" b="0" i="0" u="none" strike="noStrike" kern="1200" cap="none" spc="0" baseline="0">
                <a:solidFill>
                  <a:schemeClr val="tx1"/>
                </a:solidFill>
                <a:latin typeface="Cambria" pitchFamily="18" charset="0"/>
                <a:ea typeface="Cambria" pitchFamily="18" charset="0"/>
                <a:cs typeface="Lucida Sans"/>
              </a:rPr>
              <a:t>Develop backend services to handle user authentication, review submission, sentiment analysis, and search functionality.</a:t>
            </a:r>
          </a:p>
          <a:p>
            <a:pPr marL="640080" lvl="1" indent="-237743" algn="l">
              <a:lnSpc>
                <a:spcPct val="100000"/>
              </a:lnSpc>
              <a:spcBef>
                <a:spcPts val="550"/>
              </a:spcBef>
              <a:spcAft>
                <a:spcPts val="0"/>
              </a:spcAft>
              <a:buClr>
                <a:schemeClr val="accent1"/>
              </a:buClr>
              <a:buFont typeface="Verdana" charset="0"/>
              <a:buChar char="◦"/>
            </a:pPr>
            <a:r>
              <a:rPr lang="en-US" altLang="zh-CN" sz="2400" b="0" i="0" u="none" strike="noStrike" kern="1200" cap="none" spc="0" baseline="0">
                <a:solidFill>
                  <a:schemeClr val="tx1"/>
                </a:solidFill>
                <a:latin typeface="Cambria" pitchFamily="18" charset="0"/>
                <a:ea typeface="Cambria" pitchFamily="18" charset="0"/>
                <a:cs typeface="Lucida Sans"/>
              </a:rPr>
              <a:t>Implement RESTful APIs to expose endpoints for frontend interaction.</a:t>
            </a:r>
          </a:p>
          <a:p>
            <a:pPr marL="640080" lvl="1" indent="-237743" algn="l">
              <a:lnSpc>
                <a:spcPct val="100000"/>
              </a:lnSpc>
              <a:spcBef>
                <a:spcPts val="550"/>
              </a:spcBef>
              <a:spcAft>
                <a:spcPts val="0"/>
              </a:spcAft>
              <a:buClr>
                <a:schemeClr val="accent1"/>
              </a:buClr>
              <a:buFont typeface="Verdana" charset="0"/>
              <a:buChar char="◦"/>
            </a:pPr>
            <a:r>
              <a:rPr lang="en-US" altLang="zh-CN" sz="2400" b="0" i="0" u="none" strike="noStrike" kern="1200" cap="none" spc="0" baseline="0">
                <a:solidFill>
                  <a:schemeClr val="tx1"/>
                </a:solidFill>
                <a:latin typeface="Cambria" pitchFamily="18" charset="0"/>
                <a:ea typeface="Cambria" pitchFamily="18" charset="0"/>
                <a:cs typeface="Lucida Sans"/>
              </a:rPr>
              <a:t>Write business logic to process user requests, interact with the database, and perform sentiment analysis using machine learning models.</a:t>
            </a:r>
          </a:p>
          <a:p>
            <a:pPr marL="365633" indent="-283464" algn="l">
              <a:lnSpc>
                <a:spcPct val="100000"/>
              </a:lnSpc>
              <a:spcBef>
                <a:spcPts val="600"/>
              </a:spcBef>
              <a:spcAft>
                <a:spcPts val="0"/>
              </a:spcAft>
              <a:buClr>
                <a:schemeClr val="accent1"/>
              </a:buClr>
              <a:buSzPct val="80000"/>
              <a:buFont typeface="Wingdings 2" charset="0"/>
              <a:buChar char=""/>
            </a:pPr>
            <a:r>
              <a:rPr lang="en-US" altLang="zh-CN" sz="2400" b="1" i="0" u="none" strike="noStrike" kern="1200" cap="none" spc="0" baseline="0">
                <a:solidFill>
                  <a:schemeClr val="tx1"/>
                </a:solidFill>
                <a:latin typeface="Cambria" pitchFamily="18" charset="0"/>
                <a:ea typeface="Cambria" pitchFamily="18" charset="0"/>
                <a:cs typeface="Lucida Sans"/>
              </a:rPr>
              <a:t>Frontend Development</a:t>
            </a:r>
            <a:r>
              <a:rPr lang="en-US" altLang="zh-CN" sz="2400" b="0" i="0" u="none" strike="noStrike" kern="1200" cap="none" spc="0" baseline="0">
                <a:solidFill>
                  <a:schemeClr val="tx1"/>
                </a:solidFill>
                <a:latin typeface="Cambria" pitchFamily="18" charset="0"/>
                <a:ea typeface="Cambria" pitchFamily="18" charset="0"/>
                <a:cs typeface="Lucida Sans"/>
              </a:rPr>
              <a:t>:</a:t>
            </a:r>
          </a:p>
          <a:p>
            <a:pPr marL="640080" lvl="1" indent="-237743" algn="l">
              <a:lnSpc>
                <a:spcPct val="100000"/>
              </a:lnSpc>
              <a:spcBef>
                <a:spcPts val="550"/>
              </a:spcBef>
              <a:spcAft>
                <a:spcPts val="0"/>
              </a:spcAft>
              <a:buClr>
                <a:schemeClr val="accent1"/>
              </a:buClr>
              <a:buFont typeface="Verdana" charset="0"/>
              <a:buChar char="◦"/>
            </a:pPr>
            <a:r>
              <a:rPr lang="en-US" altLang="zh-CN" sz="2400" b="0" i="0" u="none" strike="noStrike" kern="1200" cap="none" spc="0" baseline="0">
                <a:solidFill>
                  <a:schemeClr val="tx1"/>
                </a:solidFill>
                <a:latin typeface="Cambria" pitchFamily="18" charset="0"/>
                <a:ea typeface="Cambria" pitchFamily="18" charset="0"/>
                <a:cs typeface="Lucida Sans"/>
              </a:rPr>
              <a:t>Develop the user interface (UI) components using HTML, CSS, and JavaScript frameworks (e.g., React, Angular, Vue.js).</a:t>
            </a:r>
          </a:p>
          <a:p>
            <a:pPr marL="640080" lvl="1" indent="-237743" algn="l">
              <a:lnSpc>
                <a:spcPct val="100000"/>
              </a:lnSpc>
              <a:spcBef>
                <a:spcPts val="550"/>
              </a:spcBef>
              <a:spcAft>
                <a:spcPts val="0"/>
              </a:spcAft>
              <a:buClr>
                <a:schemeClr val="accent1"/>
              </a:buClr>
              <a:buFont typeface="Verdana" charset="0"/>
              <a:buChar char="◦"/>
            </a:pPr>
            <a:r>
              <a:rPr lang="en-US" altLang="zh-CN" sz="2400" b="0" i="0" u="none" strike="noStrike" kern="1200" cap="none" spc="0" baseline="0">
                <a:solidFill>
                  <a:schemeClr val="tx1"/>
                </a:solidFill>
                <a:latin typeface="Cambria" pitchFamily="18" charset="0"/>
                <a:ea typeface="Cambria" pitchFamily="18" charset="0"/>
                <a:cs typeface="Lucida Sans"/>
              </a:rPr>
              <a:t>Implement user authentication and authorization mechanisms for secure access to system features.</a:t>
            </a:r>
            <a:endParaRPr lang="zh-CN" altLang="en-US" sz="2400" b="0" i="0" u="none" strike="noStrike" kern="1200" cap="none" spc="0" baseline="0">
              <a:solidFill>
                <a:schemeClr val="tx1"/>
              </a:solidFill>
              <a:latin typeface="Cambria" pitchFamily="18" charset="0"/>
              <a:ea typeface="Cambria" pitchFamily="18" charset="0"/>
              <a:cs typeface="Lucida Sans"/>
            </a:endParaRPr>
          </a:p>
        </p:txBody>
      </p:sp>
    </p:spTree>
    <p:extLst>
      <p:ext uri="{BB962C8B-B14F-4D97-AF65-F5344CB8AC3E}">
        <p14:creationId xmlns:p14="http://schemas.microsoft.com/office/powerpoint/2010/main" val="836510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rgbClr val="574E36"/>
              <a:srgbClr val="FBE9BE"/>
            </a:duotone>
          </a:blip>
          <a:tile/>
        </a:blipFill>
        <a:effectLst/>
      </p:bgPr>
    </p:bg>
    <p:spTree>
      <p:nvGrpSpPr>
        <p:cNvPr id="1" name=""/>
        <p:cNvGrpSpPr/>
        <p:nvPr/>
      </p:nvGrpSpPr>
      <p:grpSpPr>
        <a:xfrm>
          <a:off x="0" y="0"/>
          <a:ext cx="0" cy="0"/>
          <a:chOff x="0" y="0"/>
          <a:chExt cx="0" cy="0"/>
        </a:xfrm>
      </p:grpSpPr>
      <p:sp>
        <p:nvSpPr>
          <p:cNvPr id="48" name="文本框"/>
          <p:cNvSpPr>
            <a:spLocks noGrp="1"/>
          </p:cNvSpPr>
          <p:nvPr>
            <p:ph type="body" idx="1"/>
          </p:nvPr>
        </p:nvSpPr>
        <p:spPr>
          <a:xfrm>
            <a:off x="1043608" y="1196752"/>
            <a:ext cx="7890080" cy="48006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65633" indent="-283464" algn="l">
              <a:lnSpc>
                <a:spcPct val="100000"/>
              </a:lnSpc>
              <a:spcBef>
                <a:spcPts val="600"/>
              </a:spcBef>
              <a:spcAft>
                <a:spcPts val="0"/>
              </a:spcAft>
              <a:buClr>
                <a:schemeClr val="accent1"/>
              </a:buClr>
              <a:buSzPct val="80000"/>
              <a:buFont typeface="Wingdings 2" charset="0"/>
              <a:buChar char=""/>
            </a:pPr>
            <a:r>
              <a:rPr lang="en-US" altLang="zh-CN" sz="2000" b="1" i="0" u="none" strike="noStrike" kern="1200" cap="none" spc="0" baseline="0">
                <a:solidFill>
                  <a:schemeClr val="tx1"/>
                </a:solidFill>
                <a:latin typeface="Cambria" pitchFamily="18" charset="0"/>
                <a:ea typeface="Cambria" pitchFamily="18" charset="0"/>
                <a:cs typeface="Lucida Sans"/>
              </a:rPr>
              <a:t>Data Preparation</a:t>
            </a:r>
            <a:r>
              <a:rPr lang="en-US" altLang="zh-CN" sz="2000" b="0" i="0" u="none" strike="noStrike" kern="1200" cap="none" spc="0" baseline="0">
                <a:solidFill>
                  <a:schemeClr val="tx1"/>
                </a:solidFill>
                <a:latin typeface="Cambria" pitchFamily="18" charset="0"/>
                <a:ea typeface="Cambria" pitchFamily="18" charset="0"/>
                <a:cs typeface="Lucida Sans"/>
              </a:rPr>
              <a:t>: Obtain the movie dataset containing 25,000 positive and 25,000 negative reviews. Ensure it is properly formatted and split into training and testing sets.</a:t>
            </a:r>
          </a:p>
          <a:p>
            <a:pPr marL="365633" indent="-283464" algn="l">
              <a:lnSpc>
                <a:spcPct val="100000"/>
              </a:lnSpc>
              <a:spcBef>
                <a:spcPts val="600"/>
              </a:spcBef>
              <a:spcAft>
                <a:spcPts val="0"/>
              </a:spcAft>
              <a:buClr>
                <a:schemeClr val="accent1"/>
              </a:buClr>
              <a:buSzPct val="80000"/>
              <a:buFont typeface="Wingdings 2" charset="0"/>
              <a:buChar char=""/>
            </a:pPr>
            <a:r>
              <a:rPr lang="en-US" altLang="zh-CN" sz="2000" b="1" i="0" u="none" strike="noStrike" kern="1200" cap="none" spc="0" baseline="0">
                <a:solidFill>
                  <a:schemeClr val="tx1"/>
                </a:solidFill>
                <a:latin typeface="Cambria" pitchFamily="18" charset="0"/>
                <a:ea typeface="Cambria" pitchFamily="18" charset="0"/>
                <a:cs typeface="Lucida Sans"/>
              </a:rPr>
              <a:t>Feature Extraction</a:t>
            </a:r>
            <a:r>
              <a:rPr lang="en-US" altLang="zh-CN" sz="2000" b="0" i="0" u="none" strike="noStrike" kern="1200" cap="none" spc="0" baseline="0">
                <a:solidFill>
                  <a:schemeClr val="tx1"/>
                </a:solidFill>
                <a:latin typeface="Cambria" pitchFamily="18" charset="0"/>
                <a:ea typeface="Cambria" pitchFamily="18" charset="0"/>
                <a:cs typeface="Lucida Sans"/>
              </a:rPr>
              <a:t>: Convert the textual data into numerical representations. Common methods include bag-of-words, TF-IDF, or word embeddings like Word2Vec or GloVe.</a:t>
            </a:r>
          </a:p>
          <a:p>
            <a:pPr marL="365633" indent="-283464" algn="l">
              <a:lnSpc>
                <a:spcPct val="100000"/>
              </a:lnSpc>
              <a:spcBef>
                <a:spcPts val="600"/>
              </a:spcBef>
              <a:spcAft>
                <a:spcPts val="0"/>
              </a:spcAft>
              <a:buClr>
                <a:schemeClr val="accent1"/>
              </a:buClr>
              <a:buSzPct val="80000"/>
              <a:buFont typeface="Wingdings 2" charset="0"/>
              <a:buChar char=""/>
            </a:pPr>
            <a:r>
              <a:rPr lang="en-US" altLang="zh-CN" sz="2000" b="1" i="0" u="none" strike="noStrike" kern="1200" cap="none" spc="0" baseline="0">
                <a:solidFill>
                  <a:schemeClr val="tx1"/>
                </a:solidFill>
                <a:latin typeface="Cambria" pitchFamily="18" charset="0"/>
                <a:ea typeface="Cambria" pitchFamily="18" charset="0"/>
                <a:cs typeface="Lucida Sans"/>
              </a:rPr>
              <a:t>Model Selection</a:t>
            </a:r>
            <a:r>
              <a:rPr lang="en-US" altLang="zh-CN" sz="2000" b="0" i="0" u="none" strike="noStrike" kern="1200" cap="none" spc="0" baseline="0">
                <a:solidFill>
                  <a:schemeClr val="tx1"/>
                </a:solidFill>
                <a:latin typeface="Cambria" pitchFamily="18" charset="0"/>
                <a:ea typeface="Cambria" pitchFamily="18" charset="0"/>
                <a:cs typeface="Lucida Sans"/>
              </a:rPr>
              <a:t>: Choose a classification algorithm or deep learning architecture suitable for sentiment analysis. For example, you could use logistic regression, Naive Bayes, Support Vector Machines (SVM), or deep learning models like Convolutional Neural Networks (CNNs) or Recurrent Neural Networks (RNNs).</a:t>
            </a:r>
          </a:p>
          <a:p>
            <a:pPr marL="365633" indent="-283464" algn="l">
              <a:lnSpc>
                <a:spcPct val="100000"/>
              </a:lnSpc>
              <a:spcBef>
                <a:spcPts val="600"/>
              </a:spcBef>
              <a:spcAft>
                <a:spcPts val="0"/>
              </a:spcAft>
              <a:buClr>
                <a:schemeClr val="accent1"/>
              </a:buClr>
              <a:buSzPct val="80000"/>
              <a:buFont typeface="Wingdings 2" charset="0"/>
              <a:buChar char=""/>
            </a:pPr>
            <a:r>
              <a:rPr lang="en-US" altLang="zh-CN" sz="2000" b="1" i="0" u="none" strike="noStrike" kern="1200" cap="none" spc="0" baseline="0">
                <a:solidFill>
                  <a:schemeClr val="tx1"/>
                </a:solidFill>
                <a:latin typeface="Cambria" pitchFamily="18" charset="0"/>
                <a:ea typeface="Cambria" pitchFamily="18" charset="0"/>
                <a:cs typeface="Lucida Sans"/>
              </a:rPr>
              <a:t>Model Training</a:t>
            </a:r>
            <a:r>
              <a:rPr lang="en-US" altLang="zh-CN" sz="2000" b="0" i="0" u="none" strike="noStrike" kern="1200" cap="none" spc="0" baseline="0">
                <a:solidFill>
                  <a:schemeClr val="tx1"/>
                </a:solidFill>
                <a:latin typeface="Cambria" pitchFamily="18" charset="0"/>
                <a:ea typeface="Cambria" pitchFamily="18" charset="0"/>
                <a:cs typeface="Lucida Sans"/>
              </a:rPr>
              <a:t>: Train the selected model on the training data.</a:t>
            </a:r>
          </a:p>
          <a:p>
            <a:pPr marL="365633" indent="-283464" algn="l">
              <a:lnSpc>
                <a:spcPct val="100000"/>
              </a:lnSpc>
              <a:spcBef>
                <a:spcPts val="600"/>
              </a:spcBef>
              <a:spcAft>
                <a:spcPts val="0"/>
              </a:spcAft>
              <a:buClr>
                <a:schemeClr val="accent1"/>
              </a:buClr>
              <a:buSzPct val="80000"/>
              <a:buFont typeface="Wingdings 2" charset="0"/>
              <a:buChar char=""/>
            </a:pPr>
            <a:r>
              <a:rPr lang="en-US" altLang="zh-CN" sz="2000" b="1" i="0" u="none" strike="noStrike" kern="1200" cap="none" spc="0" baseline="0">
                <a:solidFill>
                  <a:schemeClr val="tx1"/>
                </a:solidFill>
                <a:latin typeface="Cambria" pitchFamily="18" charset="0"/>
                <a:ea typeface="Cambria" pitchFamily="18" charset="0"/>
                <a:cs typeface="Lucida Sans"/>
              </a:rPr>
              <a:t>Model Evaluation</a:t>
            </a:r>
            <a:r>
              <a:rPr lang="en-US" altLang="zh-CN" sz="2000" b="0" i="0" u="none" strike="noStrike" kern="1200" cap="none" spc="0" baseline="0">
                <a:solidFill>
                  <a:schemeClr val="tx1"/>
                </a:solidFill>
                <a:latin typeface="Cambria" pitchFamily="18" charset="0"/>
                <a:ea typeface="Cambria" pitchFamily="18" charset="0"/>
                <a:cs typeface="Lucida Sans"/>
              </a:rPr>
              <a:t>: Evaluate the trained model's performance using the testing data. Common evaluation metrics for sentiment classification include accuracy, precision, recall, and F1-score.</a:t>
            </a:r>
          </a:p>
          <a:p>
            <a:pPr marL="365633" indent="-283464" algn="l">
              <a:lnSpc>
                <a:spcPct val="100000"/>
              </a:lnSpc>
              <a:spcBef>
                <a:spcPts val="600"/>
              </a:spcBef>
              <a:spcAft>
                <a:spcPts val="0"/>
              </a:spcAft>
              <a:buClr>
                <a:schemeClr val="accent1"/>
              </a:buClr>
              <a:buSzPct val="80000"/>
              <a:buFont typeface="Wingdings 2" charset="0"/>
              <a:buChar char=""/>
            </a:pPr>
            <a:r>
              <a:rPr lang="en-US" altLang="zh-CN" sz="2000" b="1" i="0" u="none" strike="noStrike" kern="1200" cap="none" spc="0" baseline="0">
                <a:solidFill>
                  <a:schemeClr val="tx1"/>
                </a:solidFill>
                <a:latin typeface="Cambria" pitchFamily="18" charset="0"/>
                <a:ea typeface="Cambria" pitchFamily="18" charset="0"/>
                <a:cs typeface="Lucida Sans"/>
              </a:rPr>
              <a:t>Prediction</a:t>
            </a:r>
            <a:r>
              <a:rPr lang="en-US" altLang="zh-CN" sz="2000" b="0" i="0" u="none" strike="noStrike" kern="1200" cap="none" spc="0" baseline="0">
                <a:solidFill>
                  <a:schemeClr val="tx1"/>
                </a:solidFill>
                <a:latin typeface="Cambria" pitchFamily="18" charset="0"/>
                <a:ea typeface="Cambria" pitchFamily="18" charset="0"/>
                <a:cs typeface="Lucida Sans"/>
              </a:rPr>
              <a:t>: Make predictions on new data using the trained model.</a:t>
            </a:r>
          </a:p>
          <a:p>
            <a:pPr marL="365633" indent="-283464" algn="l">
              <a:lnSpc>
                <a:spcPct val="100000"/>
              </a:lnSpc>
              <a:spcBef>
                <a:spcPts val="600"/>
              </a:spcBef>
              <a:spcAft>
                <a:spcPts val="0"/>
              </a:spcAft>
              <a:buClr>
                <a:schemeClr val="accent1"/>
              </a:buClr>
              <a:buSzPct val="80000"/>
              <a:buFont typeface="Wingdings 2" charset="0"/>
              <a:buChar char=""/>
            </a:pPr>
            <a:endParaRPr lang="zh-CN" altLang="en-US" sz="2000" b="0" i="0" u="none" strike="noStrike" kern="1200" cap="none" spc="0" baseline="0">
              <a:solidFill>
                <a:schemeClr val="tx1"/>
              </a:solidFill>
              <a:latin typeface="Cambria" pitchFamily="18" charset="0"/>
              <a:ea typeface="Cambria" pitchFamily="18" charset="0"/>
              <a:cs typeface="Lucida Sans"/>
            </a:endParaRPr>
          </a:p>
        </p:txBody>
      </p:sp>
      <p:sp>
        <p:nvSpPr>
          <p:cNvPr id="47" name="文本框"/>
          <p:cNvSpPr>
            <a:spLocks noGrp="1"/>
          </p:cNvSpPr>
          <p:nvPr>
            <p:ph type="title"/>
          </p:nvPr>
        </p:nvSpPr>
        <p:spPr>
          <a:xfrm>
            <a:off x="1259632" y="0"/>
            <a:ext cx="749808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3600" b="1" i="0" u="none" strike="noStrike" kern="1200" cap="none" spc="0" baseline="0">
                <a:solidFill>
                  <a:schemeClr val="accent6"/>
                </a:solidFill>
                <a:latin typeface="Cambria" pitchFamily="18" charset="0"/>
                <a:ea typeface="Cambria" pitchFamily="18" charset="0"/>
                <a:cs typeface="Gill Sans MT" charset="0"/>
              </a:rPr>
              <a:t>Algorithm &amp; Deployment:</a:t>
            </a:r>
            <a:endParaRPr lang="zh-CN" altLang="en-US" sz="3600" b="0" i="0" u="none" strike="noStrike" kern="1200" cap="none" spc="0" baseline="0">
              <a:solidFill>
                <a:schemeClr val="accent6"/>
              </a:solidFill>
              <a:latin typeface="Gill Sans MT" charset="0"/>
              <a:ea typeface="华文中宋" charset="0"/>
              <a:cs typeface="Lucida Sans"/>
            </a:endParaRPr>
          </a:p>
        </p:txBody>
      </p:sp>
    </p:spTree>
    <p:extLst>
      <p:ext uri="{BB962C8B-B14F-4D97-AF65-F5344CB8AC3E}">
        <p14:creationId xmlns:p14="http://schemas.microsoft.com/office/powerpoint/2010/main" val="1361106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rgbClr val="574E36"/>
              <a:srgbClr val="FBE9BE"/>
            </a:duotone>
          </a:blip>
          <a:tile/>
        </a:blipFill>
        <a:effectLst/>
      </p:bgPr>
    </p:bg>
    <p:spTree>
      <p:nvGrpSpPr>
        <p:cNvPr id="1" name=""/>
        <p:cNvGrpSpPr/>
        <p:nvPr/>
      </p:nvGrpSpPr>
      <p:grpSpPr>
        <a:xfrm>
          <a:off x="0" y="0"/>
          <a:ext cx="0" cy="0"/>
          <a:chOff x="0" y="0"/>
          <a:chExt cx="0" cy="0"/>
        </a:xfrm>
      </p:grpSpPr>
      <p:pic>
        <p:nvPicPr>
          <p:cNvPr id="49" name="图片"/>
          <p:cNvPicPr>
            <a:picLocks noChangeAspect="1"/>
          </p:cNvPicPr>
          <p:nvPr/>
        </p:nvPicPr>
        <p:blipFill>
          <a:blip r:embed="rId3" cstate="print"/>
          <a:srcRect l="35108" t="28105" r="15923" b="25783"/>
          <a:stretch>
            <a:fillRect/>
          </a:stretch>
        </p:blipFill>
        <p:spPr>
          <a:xfrm>
            <a:off x="2267743" y="188639"/>
            <a:ext cx="5805644" cy="3096344"/>
          </a:xfrm>
          <a:prstGeom prst="rect">
            <a:avLst/>
          </a:prstGeom>
          <a:noFill/>
          <a:ln w="9525" cap="flat" cmpd="sng">
            <a:noFill/>
            <a:prstDash val="solid"/>
            <a:miter/>
          </a:ln>
        </p:spPr>
      </p:pic>
      <p:pic>
        <p:nvPicPr>
          <p:cNvPr id="50" name="图片"/>
          <p:cNvPicPr>
            <a:picLocks noChangeAspect="1"/>
          </p:cNvPicPr>
          <p:nvPr/>
        </p:nvPicPr>
        <p:blipFill>
          <a:blip r:embed="rId4" cstate="print"/>
          <a:srcRect l="35060" t="19706" r="14656" b="23677"/>
          <a:stretch>
            <a:fillRect/>
          </a:stretch>
        </p:blipFill>
        <p:spPr>
          <a:xfrm>
            <a:off x="2267744" y="3284984"/>
            <a:ext cx="5832648" cy="3280865"/>
          </a:xfrm>
          <a:prstGeom prst="rect">
            <a:avLst/>
          </a:prstGeom>
          <a:noFill/>
          <a:ln w="9525" cap="flat" cmpd="sng">
            <a:noFill/>
            <a:prstDash val="solid"/>
            <a:miter/>
          </a:ln>
        </p:spPr>
      </p:pic>
    </p:spTree>
    <p:extLst>
      <p:ext uri="{BB962C8B-B14F-4D97-AF65-F5344CB8AC3E}">
        <p14:creationId xmlns:p14="http://schemas.microsoft.com/office/powerpoint/2010/main" val="168889058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Normal.eit</Template>
  <TotalTime>97</TotalTime>
  <Application>Microsoft Office PowerPoint</Application>
  <PresentationFormat>On-screen Show (4:3)</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Gallery</vt:lpstr>
      <vt:lpstr>PowerPoint Presentation</vt:lpstr>
      <vt:lpstr>PowerPoint Presentation</vt:lpstr>
      <vt:lpstr>Problem Statement:  </vt:lpstr>
      <vt:lpstr>Proposed System/Solution:</vt:lpstr>
      <vt:lpstr>PowerPoint Presentation</vt:lpstr>
      <vt:lpstr>System Development Approach:</vt:lpstr>
      <vt:lpstr>PowerPoint Presentation</vt:lpstr>
      <vt:lpstr>Algorithm &amp; Deployment:</vt:lpstr>
      <vt:lpstr>PowerPoint Presentation</vt:lpstr>
      <vt:lpstr>Result:  </vt:lpstr>
      <vt:lpstr>Conclusion: </vt:lpstr>
      <vt:lpstr>PowerPoint Presentation</vt:lpstr>
      <vt:lpstr>Future Scope: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EEE</dc:creator>
  <cp:lastModifiedBy>919791927202</cp:lastModifiedBy>
  <cp:revision>12</cp:revision>
  <dcterms:created xsi:type="dcterms:W3CDTF">2024-04-04T07:12:16Z</dcterms:created>
  <dcterms:modified xsi:type="dcterms:W3CDTF">2024-04-04T09:21:56Z</dcterms:modified>
</cp:coreProperties>
</file>