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7132" autoAdjust="0"/>
    <p:restoredTop sz="93238" autoAdjust="0"/>
  </p:normalViewPr>
  <p:slideViewPr>
    <p:cSldViewPr>
      <p:cViewPr>
        <p:scale>
          <a:sx n="46" d="100"/>
          <a:sy n="46" d="100"/>
        </p:scale>
        <p:origin x="-1572" y="-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5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5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4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4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4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4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4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5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2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2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>
            <a:r>
              <a:t/>
            </a:r>
          </a:p>
        </p:txBody>
      </p:sp>
      <p:sp>
        <p:nvSpPr>
          <p:cNvPr id="104873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3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3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3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3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3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3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3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3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4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5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6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7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8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9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0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1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0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0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0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0" name="TextBox 13"/>
          <p:cNvSpPr txBox="1"/>
          <p:nvPr/>
        </p:nvSpPr>
        <p:spPr>
          <a:xfrm>
            <a:off x="1114425" y="3158571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/>
              <a:t>STUDENT NAME: </a:t>
            </a:r>
            <a:r>
              <a:rPr b="1" dirty="0" sz="2400" lang="en-US" smtClean="0"/>
              <a:t>G</a:t>
            </a:r>
            <a:r>
              <a:rPr b="1" dirty="0" sz="2400" lang="en-US" smtClean="0"/>
              <a:t>A</a:t>
            </a:r>
            <a:r>
              <a:rPr b="1" dirty="0" sz="2400" lang="en-US" smtClean="0"/>
              <a:t>Y</a:t>
            </a:r>
            <a:r>
              <a:rPr b="1" dirty="0" sz="2400" lang="en-US" smtClean="0"/>
              <a:t>A</a:t>
            </a:r>
            <a:r>
              <a:rPr b="1" dirty="0" sz="2400" lang="en-US" smtClean="0"/>
              <a:t>T</a:t>
            </a:r>
            <a:r>
              <a:rPr b="1" dirty="0" sz="2400" lang="en-US" smtClean="0"/>
              <a:t>H</a:t>
            </a:r>
            <a:r>
              <a:rPr b="1" dirty="0" sz="2400" lang="en-US" smtClean="0"/>
              <a:t>R</a:t>
            </a:r>
            <a:r>
              <a:rPr b="1" dirty="0" sz="2400" lang="en-US" smtClean="0"/>
              <a:t>I</a:t>
            </a:r>
            <a:r>
              <a:rPr b="1" dirty="0" sz="2400" lang="en-US" smtClean="0"/>
              <a:t> </a:t>
            </a:r>
            <a:r>
              <a:rPr b="1" dirty="0" sz="2400" lang="en-US" smtClean="0"/>
              <a:t>M</a:t>
            </a:r>
            <a:endParaRPr altLang="en-US" lang="zh-CN"/>
          </a:p>
          <a:p>
            <a:r>
              <a:rPr dirty="0" sz="2400" lang="en-US" smtClean="0"/>
              <a:t>REGISTER NO:</a:t>
            </a:r>
            <a:r>
              <a:rPr b="1" dirty="0" sz="2400" lang="en-US" smtClean="0"/>
              <a:t>    </a:t>
            </a:r>
            <a:r>
              <a:rPr b="1" dirty="0" sz="2400" lang="en-US" smtClean="0"/>
              <a:t>2</a:t>
            </a:r>
            <a:r>
              <a:rPr b="1" dirty="0" sz="2400" lang="en-US" smtClean="0"/>
              <a:t>2</a:t>
            </a:r>
            <a:r>
              <a:rPr b="1" dirty="0" sz="2400" lang="en-US" smtClean="0"/>
              <a:t>1</a:t>
            </a:r>
            <a:r>
              <a:rPr b="1" dirty="0" sz="2400" lang="en-US" smtClean="0"/>
              <a:t>3</a:t>
            </a:r>
            <a:r>
              <a:rPr b="1" dirty="0" sz="2400" lang="en-US" smtClean="0"/>
              <a:t>3</a:t>
            </a:r>
            <a:r>
              <a:rPr b="1" dirty="0" sz="2400" lang="en-US" smtClean="0"/>
              <a:t>7</a:t>
            </a:r>
            <a:r>
              <a:rPr b="1" dirty="0" sz="2400" lang="en-US" smtClean="0"/>
              <a:t>1</a:t>
            </a:r>
            <a:r>
              <a:rPr b="1" dirty="0" sz="2400" lang="en-US" smtClean="0"/>
              <a:t>0</a:t>
            </a:r>
            <a:r>
              <a:rPr b="1" dirty="0" sz="2400" lang="en-US" smtClean="0"/>
              <a:t>3</a:t>
            </a:r>
            <a:r>
              <a:rPr b="1" dirty="0" sz="2400" lang="en-US" smtClean="0"/>
              <a:t>6</a:t>
            </a:r>
            <a:r>
              <a:rPr b="1" dirty="0" sz="2400" lang="en-US" smtClean="0"/>
              <a:t>2</a:t>
            </a:r>
            <a:r>
              <a:rPr b="1" dirty="0" sz="2400" lang="en-US" smtClean="0"/>
              <a:t>1</a:t>
            </a:r>
            <a:r>
              <a:rPr b="1" dirty="0" sz="2400" lang="en-US" smtClean="0"/>
              <a:t>0</a:t>
            </a:r>
            <a:r>
              <a:rPr b="1" dirty="0" sz="2400" lang="en-US" smtClean="0"/>
              <a:t>			               </a:t>
            </a:r>
            <a:endParaRPr altLang="en-US" lang="zh-CN"/>
          </a:p>
          <a:p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 </a:t>
            </a:r>
            <a:r>
              <a:rPr altLang="en-US" b="1" dirty="0" sz="2400" lang="en-US" smtClean="0"/>
              <a:t>(</a:t>
            </a:r>
            <a:r>
              <a:rPr altLang="en-US" b="1" dirty="0" sz="2400" lang="en-US" smtClean="0"/>
              <a:t>6</a:t>
            </a:r>
            <a:r>
              <a:rPr altLang="en-US" b="1" dirty="0" sz="2400" lang="en-US" smtClean="0"/>
              <a:t>7</a:t>
            </a:r>
            <a:r>
              <a:rPr altLang="en-US" b="1" dirty="0" sz="2400" lang="en-US" smtClean="0"/>
              <a:t>2</a:t>
            </a:r>
            <a:r>
              <a:rPr altLang="en-US" b="1" dirty="0" sz="2400" lang="en-US" smtClean="0"/>
              <a:t>A</a:t>
            </a:r>
            <a:r>
              <a:rPr altLang="en-US" b="1" dirty="0" sz="2400" lang="en-US" smtClean="0"/>
              <a:t>9</a:t>
            </a:r>
            <a:r>
              <a:rPr altLang="en-US" b="1" dirty="0" sz="2400" lang="en-US" smtClean="0"/>
              <a:t>4</a:t>
            </a:r>
            <a:r>
              <a:rPr altLang="en-US" b="1" dirty="0" sz="2400" lang="en-US" smtClean="0"/>
              <a:t>9</a:t>
            </a:r>
            <a:r>
              <a:rPr altLang="en-US" b="1" dirty="0" sz="2400" lang="en-US" smtClean="0"/>
              <a:t>4</a:t>
            </a:r>
            <a:r>
              <a:rPr altLang="en-US" b="1" dirty="0" sz="2400" lang="en-US" smtClean="0"/>
              <a:t>3</a:t>
            </a:r>
            <a:r>
              <a:rPr altLang="en-US" b="1" dirty="0" sz="2400" lang="en-US" smtClean="0"/>
              <a:t>B</a:t>
            </a:r>
            <a:r>
              <a:rPr altLang="en-US" b="1" dirty="0" sz="2400" lang="en-US" smtClean="0"/>
              <a:t>7</a:t>
            </a:r>
            <a:r>
              <a:rPr altLang="en-US" b="1" dirty="0" sz="2400" lang="en-US" smtClean="0"/>
              <a:t>3</a:t>
            </a:r>
            <a:r>
              <a:rPr altLang="en-US" b="1" dirty="0" sz="2400" lang="en-US" smtClean="0"/>
              <a:t>5</a:t>
            </a:r>
            <a:r>
              <a:rPr altLang="en-US" b="1" dirty="0" sz="2400" lang="en-US" smtClean="0"/>
              <a:t>0</a:t>
            </a:r>
            <a:r>
              <a:rPr altLang="en-US" b="1" dirty="0" sz="2400" lang="en-US" smtClean="0"/>
              <a:t>C</a:t>
            </a:r>
            <a:r>
              <a:rPr altLang="en-US" b="1" dirty="0" sz="2400" lang="en-US" smtClean="0"/>
              <a:t>9</a:t>
            </a:r>
            <a:r>
              <a:rPr altLang="en-US" b="1" dirty="0" sz="2400" lang="en-US" smtClean="0"/>
              <a:t>9</a:t>
            </a:r>
            <a:r>
              <a:rPr altLang="en-US" b="1" dirty="0" sz="2400" lang="en-US" smtClean="0"/>
              <a:t>E</a:t>
            </a:r>
            <a:r>
              <a:rPr altLang="en-US" b="1" dirty="0" sz="2400" lang="en-US" smtClean="0"/>
              <a:t>4</a:t>
            </a:r>
            <a:r>
              <a:rPr altLang="en-US" b="1" dirty="0" sz="2400" lang="en-US" smtClean="0"/>
              <a:t>4</a:t>
            </a:r>
            <a:r>
              <a:rPr altLang="en-US" b="1" dirty="0" sz="2400" lang="en-US" smtClean="0"/>
              <a:t>E</a:t>
            </a:r>
            <a:r>
              <a:rPr altLang="en-US" b="1" dirty="0" sz="2400" lang="en-US" smtClean="0"/>
              <a:t>1</a:t>
            </a:r>
            <a:r>
              <a:rPr altLang="en-US" b="1" dirty="0" sz="2400" lang="en-US" smtClean="0"/>
              <a:t>5</a:t>
            </a:r>
            <a:r>
              <a:rPr altLang="en-US" b="1" dirty="0" sz="2400" lang="en-US" smtClean="0"/>
              <a:t>5</a:t>
            </a:r>
            <a:r>
              <a:rPr altLang="en-US" b="1" dirty="0" sz="2400" lang="en-US" smtClean="0"/>
              <a:t>D</a:t>
            </a:r>
            <a:r>
              <a:rPr altLang="en-US" b="1" dirty="0" sz="2400" lang="en-US" smtClean="0"/>
              <a:t>F</a:t>
            </a:r>
            <a:r>
              <a:rPr altLang="en-US" b="1" dirty="0" sz="2400" lang="en-US" smtClean="0"/>
              <a:t>E</a:t>
            </a:r>
            <a:r>
              <a:rPr altLang="en-US" b="1" dirty="0" sz="2400" lang="en-US" smtClean="0"/>
              <a:t>5</a:t>
            </a:r>
            <a:r>
              <a:rPr altLang="en-US" b="1" dirty="0" sz="2400" lang="en-US" smtClean="0"/>
              <a:t>7</a:t>
            </a:r>
            <a:r>
              <a:rPr altLang="en-US" b="1" dirty="0" sz="2400" lang="en-US" smtClean="0"/>
              <a:t>8</a:t>
            </a:r>
            <a:r>
              <a:rPr altLang="en-US" b="1" dirty="0" sz="2400" lang="en-US" smtClean="0"/>
              <a:t>6</a:t>
            </a:r>
            <a:r>
              <a:rPr altLang="en-US" b="1" dirty="0" sz="2400" lang="en-US" smtClean="0"/>
              <a:t>4</a:t>
            </a:r>
            <a:r>
              <a:rPr altLang="en-US" b="1" dirty="0" sz="2400" lang="en-US" smtClean="0"/>
              <a:t>)</a:t>
            </a:r>
            <a:endParaRPr altLang="en-US" lang="zh-CN"/>
          </a:p>
          <a:p>
            <a:r>
              <a:rPr dirty="0" sz="2400" lang="en-US" smtClean="0"/>
              <a:t>DEPARTMENT</a:t>
            </a:r>
            <a:r>
              <a:rPr dirty="0" sz="2400" lang="en-US" smtClean="0"/>
              <a:t>: </a:t>
            </a:r>
            <a:r>
              <a:rPr b="1" dirty="0" sz="2400" lang="en-US" smtClean="0"/>
              <a:t>COMMERCE</a:t>
            </a:r>
            <a:endParaRPr b="1" dirty="0" sz="2400" lang="en-US"/>
          </a:p>
          <a:p>
            <a:r>
              <a:rPr dirty="0" sz="2400" lang="en-US" smtClean="0"/>
              <a:t>COLLEGE: </a:t>
            </a:r>
            <a:r>
              <a:rPr b="1" dirty="0" sz="2400" lang="en-US"/>
              <a:t>Quaid-E-</a:t>
            </a:r>
            <a:r>
              <a:rPr b="1" dirty="0" sz="2400" lang="en-US" err="1"/>
              <a:t>Millath</a:t>
            </a:r>
            <a:r>
              <a:rPr b="1" dirty="0" sz="2400" lang="en-US"/>
              <a:t> Government College for Women (Autonomous)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"/>
          <p:cNvSpPr txBox="1"/>
          <p:nvPr/>
        </p:nvSpPr>
        <p:spPr>
          <a:xfrm rot="21572376">
            <a:off x="465667" y="2034246"/>
            <a:ext cx="11956769" cy="4282438"/>
          </a:xfrm>
          <a:prstGeom prst="rect"/>
          <a:noFill/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LECTION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ble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o</a:t>
            </a:r>
            <a:r>
              <a:rPr sz="2800" lang="en-US">
                <a:solidFill>
                  <a:srgbClr val="9933FF"/>
                </a:solidFill>
              </a:rPr>
              <a:t>w</a:t>
            </a:r>
            <a:r>
              <a:rPr sz="2800" lang="en-US">
                <a:solidFill>
                  <a:srgbClr val="9933FF"/>
                </a:solidFill>
              </a:rPr>
              <a:t>nload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h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m</a:t>
            </a:r>
            <a:r>
              <a:rPr sz="2800" lang="en-US">
                <a:solidFill>
                  <a:srgbClr val="9933FF"/>
                </a:solidFill>
              </a:rPr>
              <a:t>p</a:t>
            </a:r>
            <a:r>
              <a:rPr sz="2800" lang="en-US">
                <a:solidFill>
                  <a:srgbClr val="9933FF"/>
                </a:solidFill>
              </a:rPr>
              <a:t>l</a:t>
            </a:r>
            <a:r>
              <a:rPr sz="2800" lang="en-US">
                <a:solidFill>
                  <a:srgbClr val="9933FF"/>
                </a:solidFill>
              </a:rPr>
              <a:t>oyee 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p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r</a:t>
            </a:r>
            <a:r>
              <a:rPr sz="2800" lang="en-US">
                <a:solidFill>
                  <a:srgbClr val="9933FF"/>
                </a:solidFill>
              </a:rPr>
              <a:t>f</a:t>
            </a:r>
            <a:r>
              <a:rPr sz="2800" lang="en-US">
                <a:solidFill>
                  <a:srgbClr val="9933FF"/>
                </a:solidFill>
              </a:rPr>
              <a:t>ormance </a:t>
            </a:r>
            <a:r>
              <a:rPr sz="2800" lang="en-US">
                <a:solidFill>
                  <a:srgbClr val="9933FF"/>
                </a:solidFill>
              </a:rPr>
              <a:t>F</a:t>
            </a:r>
            <a:r>
              <a:rPr sz="2800" lang="en-US">
                <a:solidFill>
                  <a:srgbClr val="9933FF"/>
                </a:solidFill>
              </a:rPr>
              <a:t>r</a:t>
            </a:r>
            <a:r>
              <a:rPr sz="2800" lang="en-US">
                <a:solidFill>
                  <a:srgbClr val="9933FF"/>
                </a:solidFill>
              </a:rPr>
              <a:t>o</a:t>
            </a:r>
            <a:r>
              <a:rPr sz="2800" lang="en-US">
                <a:solidFill>
                  <a:srgbClr val="9933FF"/>
                </a:solidFill>
              </a:rPr>
              <a:t>m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u</a:t>
            </a:r>
            <a:r>
              <a:rPr sz="2800" lang="en-US">
                <a:solidFill>
                  <a:srgbClr val="9933FF"/>
                </a:solidFill>
              </a:rPr>
              <a:t>n</a:t>
            </a:r>
            <a:r>
              <a:rPr sz="2800" lang="en-US">
                <a:solidFill>
                  <a:srgbClr val="9933FF"/>
                </a:solidFill>
              </a:rPr>
              <a:t>e</a:t>
            </a:r>
            <a:r>
              <a:rPr sz="2800" lang="en-US">
                <a:solidFill>
                  <a:srgbClr val="9933FF"/>
                </a:solidFill>
              </a:rPr>
              <a:t>t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D</a:t>
            </a:r>
            <a:r>
              <a:rPr sz="2800" lang="en-US">
                <a:solidFill>
                  <a:srgbClr val="9933FF"/>
                </a:solidFill>
              </a:rPr>
              <a:t>a</a:t>
            </a:r>
            <a:r>
              <a:rPr sz="2800" lang="en-US">
                <a:solidFill>
                  <a:srgbClr val="9933FF"/>
                </a:solidFill>
              </a:rPr>
              <a:t>s</a:t>
            </a:r>
            <a:r>
              <a:rPr sz="2800" lang="en-US">
                <a:solidFill>
                  <a:srgbClr val="9933FF"/>
                </a:solidFill>
              </a:rPr>
              <a:t>h</a:t>
            </a:r>
            <a:r>
              <a:rPr sz="2800" lang="en-US">
                <a:solidFill>
                  <a:srgbClr val="9933FF"/>
                </a:solidFill>
              </a:rPr>
              <a:t>b</a:t>
            </a:r>
            <a:r>
              <a:rPr sz="2800" lang="en-US">
                <a:solidFill>
                  <a:srgbClr val="9933FF"/>
                </a:solidFill>
              </a:rPr>
              <a:t>ard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d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n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if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d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h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Miss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n</a:t>
            </a:r>
            <a:r>
              <a:rPr sz="2800" lang="en-US">
                <a:solidFill>
                  <a:srgbClr val="7030A0"/>
                </a:solidFill>
              </a:rPr>
              <a:t>g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Values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F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r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d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h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m</a:t>
            </a:r>
            <a:r>
              <a:rPr sz="2800" lang="en-US">
                <a:solidFill>
                  <a:srgbClr val="7030A0"/>
                </a:solidFill>
              </a:rPr>
              <a:t>issing </a:t>
            </a:r>
            <a:r>
              <a:rPr sz="2800" lang="en-US">
                <a:solidFill>
                  <a:srgbClr val="7030A0"/>
                </a:solidFill>
              </a:rPr>
              <a:t>v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u</a:t>
            </a:r>
            <a:r>
              <a:rPr sz="2800" lang="en-US">
                <a:solidFill>
                  <a:srgbClr val="7030A0"/>
                </a:solidFill>
              </a:rPr>
              <a:t>es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2060"/>
                </a:solidFill>
              </a:rPr>
              <a:t>G</a:t>
            </a:r>
            <a:r>
              <a:rPr sz="2800" lang="en-US">
                <a:solidFill>
                  <a:srgbClr val="002060"/>
                </a:solidFill>
              </a:rPr>
              <a:t>r</a:t>
            </a:r>
            <a:r>
              <a:rPr sz="2800" lang="en-US">
                <a:solidFill>
                  <a:srgbClr val="002060"/>
                </a:solidFill>
              </a:rPr>
              <a:t>a</a:t>
            </a:r>
            <a:r>
              <a:rPr sz="2800" lang="en-US">
                <a:solidFill>
                  <a:srgbClr val="002060"/>
                </a:solidFill>
              </a:rPr>
              <a:t>p</a:t>
            </a:r>
            <a:r>
              <a:rPr sz="2800" lang="en-US">
                <a:solidFill>
                  <a:srgbClr val="002060"/>
                </a:solidFill>
              </a:rPr>
              <a:t>h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Rectangle 1"/>
          <p:cNvSpPr/>
          <p:nvPr/>
        </p:nvSpPr>
        <p:spPr>
          <a:xfrm>
            <a:off x="3648074" y="1065192"/>
            <a:ext cx="6096000" cy="954107"/>
          </a:xfrm>
          <a:prstGeom prst="rect"/>
        </p:spPr>
        <p:txBody>
          <a:bodyPr>
            <a:spAutoFit/>
          </a:bodyPr>
          <a:p>
            <a:r>
              <a:rPr dirty="0" sz="2800" lang="en-US" smtClean="0"/>
              <a:t>EMPLOYEE PERFORMANCE         ANALYSIS</a:t>
            </a:r>
            <a:endParaRPr dirty="0" sz="2800" lang="en-IN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07888" y="2289364"/>
            <a:ext cx="10268546" cy="432952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588706"/>
            <a:ext cx="10681335" cy="723901"/>
          </a:xfrm>
        </p:spPr>
        <p:txBody>
          <a:bodyPr/>
          <a:p>
            <a:r>
              <a:rPr dirty="0" lang="en-US">
                <a:solidFill>
                  <a:srgbClr val="FFCB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solidFill>
                <a:srgbClr val="FFCB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 rot="4052">
            <a:off x="576821" y="2125981"/>
            <a:ext cx="853024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m</a:t>
            </a:r>
            <a:r>
              <a:rPr sz="2800" lang="en-US">
                <a:solidFill>
                  <a:srgbClr val="008000"/>
                </a:solidFill>
              </a:rPr>
              <a:t>p</a:t>
            </a:r>
            <a:r>
              <a:rPr sz="2800" lang="en-US">
                <a:solidFill>
                  <a:srgbClr val="008000"/>
                </a:solidFill>
              </a:rPr>
              <a:t>l</a:t>
            </a:r>
            <a:r>
              <a:rPr sz="2800" lang="en-US">
                <a:solidFill>
                  <a:srgbClr val="008000"/>
                </a:solidFill>
              </a:rPr>
              <a:t>oyee </a:t>
            </a:r>
            <a:r>
              <a:rPr sz="2800" lang="en-US">
                <a:solidFill>
                  <a:srgbClr val="008000"/>
                </a:solidFill>
              </a:rPr>
              <a:t>performance 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alysis 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c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ical </a:t>
            </a:r>
            <a:r>
              <a:rPr sz="2800" lang="en-US">
                <a:solidFill>
                  <a:srgbClr val="008000"/>
                </a:solidFill>
              </a:rPr>
              <a:t>p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c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ss 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h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g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b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y</a:t>
            </a:r>
            <a:r>
              <a:rPr sz="2800" lang="en-US">
                <a:solidFill>
                  <a:srgbClr val="008000"/>
                </a:solidFill>
              </a:rPr>
              <a:t>ond 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m</a:t>
            </a:r>
            <a:r>
              <a:rPr sz="2800" lang="en-US">
                <a:solidFill>
                  <a:srgbClr val="008000"/>
                </a:solidFill>
              </a:rPr>
              <a:t>p</a:t>
            </a:r>
            <a:r>
              <a:rPr sz="2800" lang="en-US">
                <a:solidFill>
                  <a:srgbClr val="008000"/>
                </a:solidFill>
              </a:rPr>
              <a:t>l</a:t>
            </a:r>
            <a:r>
              <a:rPr sz="2800" lang="en-US">
                <a:solidFill>
                  <a:srgbClr val="008000"/>
                </a:solidFill>
              </a:rPr>
              <a:t>y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v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l</a:t>
            </a:r>
            <a:r>
              <a:rPr sz="2800" lang="en-US">
                <a:solidFill>
                  <a:srgbClr val="008000"/>
                </a:solidFill>
              </a:rPr>
              <a:t>u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ng </a:t>
            </a:r>
            <a:r>
              <a:rPr sz="2800" lang="en-US">
                <a:solidFill>
                  <a:srgbClr val="008000"/>
                </a:solidFill>
              </a:rPr>
              <a:t>p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c</a:t>
            </a:r>
            <a:r>
              <a:rPr sz="2800" lang="en-US">
                <a:solidFill>
                  <a:srgbClr val="008000"/>
                </a:solidFill>
              </a:rPr>
              <a:t>h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v</a:t>
            </a:r>
            <a:r>
              <a:rPr sz="2800" lang="en-US">
                <a:solidFill>
                  <a:srgbClr val="008000"/>
                </a:solidFill>
              </a:rPr>
              <a:t>ement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.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p</a:t>
            </a:r>
            <a:r>
              <a:rPr sz="2800" lang="en-US">
                <a:solidFill>
                  <a:srgbClr val="008000"/>
                </a:solidFill>
              </a:rPr>
              <a:t>l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ys 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v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l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l</a:t>
            </a:r>
            <a:r>
              <a:rPr sz="2800" lang="en-US">
                <a:solidFill>
                  <a:srgbClr val="008000"/>
                </a:solidFill>
              </a:rPr>
              <a:t>e </a:t>
            </a:r>
            <a:r>
              <a:rPr sz="2800" lang="en-US">
                <a:solidFill>
                  <a:srgbClr val="008000"/>
                </a:solidFill>
              </a:rPr>
              <a:t>in </a:t>
            </a:r>
            <a:r>
              <a:rPr sz="2800" lang="en-US">
                <a:solidFill>
                  <a:srgbClr val="008000"/>
                </a:solidFill>
              </a:rPr>
              <a:t>u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d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standing 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h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g</a:t>
            </a:r>
            <a:r>
              <a:rPr sz="2800" lang="en-US">
                <a:solidFill>
                  <a:srgbClr val="008000"/>
                </a:solidFill>
              </a:rPr>
              <a:t>ths 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d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f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m</a:t>
            </a:r>
            <a:r>
              <a:rPr sz="2800" lang="en-US">
                <a:solidFill>
                  <a:srgbClr val="008000"/>
                </a:solidFill>
              </a:rPr>
              <a:t>p</a:t>
            </a:r>
            <a:r>
              <a:rPr sz="2800" lang="en-US">
                <a:solidFill>
                  <a:srgbClr val="008000"/>
                </a:solidFill>
              </a:rPr>
              <a:t>rovement </a:t>
            </a:r>
            <a:r>
              <a:rPr sz="2800" lang="en-US">
                <a:solidFill>
                  <a:srgbClr val="008000"/>
                </a:solidFill>
              </a:rPr>
              <a:t>w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h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n </a:t>
            </a:r>
            <a:r>
              <a:rPr sz="2800" lang="en-US">
                <a:solidFill>
                  <a:srgbClr val="008000"/>
                </a:solidFill>
              </a:rPr>
              <a:t>y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u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w</a:t>
            </a:r>
            <a:r>
              <a:rPr sz="2800" lang="en-US">
                <a:solidFill>
                  <a:srgbClr val="008000"/>
                </a:solidFill>
              </a:rPr>
              <a:t>orkforce</a:t>
            </a:r>
            <a:r>
              <a:rPr sz="2800" lang="en-US">
                <a:solidFill>
                  <a:srgbClr val="008000"/>
                </a:solidFill>
              </a:rPr>
              <a:t>,</a:t>
            </a:r>
            <a:r>
              <a:rPr sz="2800" lang="en-US">
                <a:solidFill>
                  <a:srgbClr val="008000"/>
                </a:solidFill>
              </a:rPr>
              <a:t>g</a:t>
            </a:r>
            <a:r>
              <a:rPr sz="2800" lang="en-US">
                <a:solidFill>
                  <a:srgbClr val="008000"/>
                </a:solidFill>
              </a:rPr>
              <a:t>u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d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g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f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m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d </a:t>
            </a:r>
            <a:r>
              <a:rPr sz="2800" lang="en-US">
                <a:solidFill>
                  <a:srgbClr val="008000"/>
                </a:solidFill>
              </a:rPr>
              <a:t>d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c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sion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h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h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c</a:t>
            </a:r>
            <a:r>
              <a:rPr sz="2800" lang="en-US">
                <a:solidFill>
                  <a:srgbClr val="008000"/>
                </a:solidFill>
              </a:rPr>
              <a:t>es </a:t>
            </a:r>
            <a:r>
              <a:rPr sz="2800" lang="en-US">
                <a:solidFill>
                  <a:srgbClr val="008000"/>
                </a:solidFill>
              </a:rPr>
              <a:t>p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d</a:t>
            </a:r>
            <a:r>
              <a:rPr sz="2800" lang="en-US">
                <a:solidFill>
                  <a:srgbClr val="008000"/>
                </a:solidFill>
              </a:rPr>
              <a:t>u</a:t>
            </a:r>
            <a:r>
              <a:rPr sz="2800" lang="en-US">
                <a:solidFill>
                  <a:srgbClr val="008000"/>
                </a:solidFill>
              </a:rPr>
              <a:t>c</a:t>
            </a:r>
            <a:r>
              <a:rPr sz="2800" lang="en-US">
                <a:solidFill>
                  <a:srgbClr val="008000"/>
                </a:solidFill>
              </a:rPr>
              <a:t>t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v</a:t>
            </a:r>
            <a:r>
              <a:rPr sz="2800" lang="en-US">
                <a:solidFill>
                  <a:srgbClr val="008000"/>
                </a:solidFill>
              </a:rPr>
              <a:t>ity 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n</a:t>
            </a:r>
            <a:r>
              <a:rPr sz="2800" lang="en-US">
                <a:solidFill>
                  <a:srgbClr val="008000"/>
                </a:solidFill>
              </a:rPr>
              <a:t>d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d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i</a:t>
            </a:r>
            <a:r>
              <a:rPr sz="2800" lang="en-US">
                <a:solidFill>
                  <a:srgbClr val="008000"/>
                </a:solidFill>
              </a:rPr>
              <a:t>v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o</a:t>
            </a:r>
            <a:r>
              <a:rPr sz="2800" lang="en-US">
                <a:solidFill>
                  <a:srgbClr val="008000"/>
                </a:solidFill>
              </a:rPr>
              <a:t>r</a:t>
            </a:r>
            <a:r>
              <a:rPr sz="2800" lang="en-US">
                <a:solidFill>
                  <a:srgbClr val="008000"/>
                </a:solidFill>
              </a:rPr>
              <a:t>g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nization</a:t>
            </a:r>
            <a:r>
              <a:rPr sz="2800" lang="en-US">
                <a:solidFill>
                  <a:srgbClr val="008000"/>
                </a:solidFill>
              </a:rPr>
              <a:t>a</a:t>
            </a:r>
            <a:r>
              <a:rPr sz="2800" lang="en-US">
                <a:solidFill>
                  <a:srgbClr val="008000"/>
                </a:solidFill>
              </a:rPr>
              <a:t>l</a:t>
            </a:r>
            <a:r>
              <a:rPr sz="2800" lang="en-US">
                <a:solidFill>
                  <a:srgbClr val="008000"/>
                </a:solidFill>
              </a:rPr>
              <a:t> 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u</a:t>
            </a:r>
            <a:r>
              <a:rPr sz="2800" lang="en-US">
                <a:solidFill>
                  <a:srgbClr val="008000"/>
                </a:solidFill>
              </a:rPr>
              <a:t>c</a:t>
            </a:r>
            <a:r>
              <a:rPr sz="2800" lang="en-US">
                <a:solidFill>
                  <a:srgbClr val="008000"/>
                </a:solidFill>
              </a:rPr>
              <a:t>e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s</a:t>
            </a:r>
            <a:r>
              <a:rPr sz="2800" lang="en-US">
                <a:solidFill>
                  <a:srgbClr val="008000"/>
                </a:solidFill>
              </a:rPr>
              <a:t>.</a:t>
            </a:r>
            <a:endParaRPr sz="2800" lang="en-US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864552" y="1537969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7030A0"/>
                </a:solidFill>
              </a:rPr>
              <a:t>PROJECT</a:t>
            </a:r>
            <a:r>
              <a:rPr dirty="0" sz="4250" spc="-85">
                <a:solidFill>
                  <a:srgbClr val="7030A0"/>
                </a:solidFill>
              </a:rPr>
              <a:t> </a:t>
            </a:r>
            <a:r>
              <a:rPr dirty="0" sz="4250" spc="25">
                <a:solidFill>
                  <a:srgbClr val="7030A0"/>
                </a:solidFill>
              </a:rPr>
              <a:t>TITLE</a:t>
            </a:r>
            <a:endParaRPr sz="4250">
              <a:solidFill>
                <a:srgbClr val="7030A0"/>
              </a:solidFill>
            </a:endParaRPr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0" name="TextBox 22"/>
          <p:cNvSpPr txBox="1"/>
          <p:nvPr/>
        </p:nvSpPr>
        <p:spPr>
          <a:xfrm>
            <a:off x="1393480" y="2808446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851946" y="809624"/>
            <a:ext cx="333905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000000"/>
                </a:solidFill>
              </a:rPr>
              <a:t>A</a:t>
            </a:r>
            <a:r>
              <a:rPr dirty="0" spc="-5">
                <a:solidFill>
                  <a:srgbClr val="000000"/>
                </a:solidFill>
              </a:rPr>
              <a:t>G</a:t>
            </a:r>
            <a:r>
              <a:rPr dirty="0" spc="-35">
                <a:solidFill>
                  <a:srgbClr val="000000"/>
                </a:solidFill>
              </a:rPr>
              <a:t>E</a:t>
            </a:r>
            <a:r>
              <a:rPr dirty="0" spc="15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DA</a:t>
            </a:r>
            <a:r>
              <a:rPr dirty="0" lang="en-US">
                <a:solidFill>
                  <a:srgbClr val="000000"/>
                </a:solidFill>
              </a:rPr>
              <a:t> </a:t>
            </a:r>
            <a:endParaRPr altLang="en-US" lang="zh-CN">
              <a:solidFill>
                <a:srgbClr val="000000"/>
              </a:solidFill>
            </a:endParaRPr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7" name="TextBox 22"/>
          <p:cNvSpPr txBox="1"/>
          <p:nvPr/>
        </p:nvSpPr>
        <p:spPr>
          <a:xfrm>
            <a:off x="2716357" y="1390322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228734" y="3309937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3" name=""/>
          <p:cNvSpPr txBox="1"/>
          <p:nvPr/>
        </p:nvSpPr>
        <p:spPr>
          <a:xfrm rot="21577466">
            <a:off x="731192" y="2268251"/>
            <a:ext cx="7497542" cy="26060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FF"/>
                </a:solidFill>
              </a:rPr>
              <a:t>To analyze the performance of employees over a specified period and identify key metrics that indicate performance trends. The analysis will help in understanding employee productivity, areas for improvement, and overall contribution to the organization's goals.</a:t>
            </a:r>
            <a:endParaRPr sz="2800"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2" name="TextBox 10"/>
          <p:cNvSpPr txBox="1"/>
          <p:nvPr/>
        </p:nvSpPr>
        <p:spPr>
          <a:xfrm>
            <a:off x="942107" y="2019300"/>
            <a:ext cx="8201893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0B050"/>
              </a:solidFill>
              <a:effectLst/>
              <a:cs typeface="Times New Roman" panose="02020603050405020304" pitchFamily="18" charset="0"/>
            </a:endParaRPr>
          </a:p>
          <a:p>
            <a:r>
              <a:rPr dirty="0" sz="2800" 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Employee performance  analysis is nothing but analysis the performance of the employee by considering various factors like Gender , Code , Ratings , Achievement's . In order to identify the trends and patterns of different categories of employee </a:t>
            </a:r>
            <a:r>
              <a:rPr dirty="0" sz="2800" 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by their scores.</a:t>
            </a:r>
            <a:endParaRPr dirty="0" sz="2800" lang="en-IN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7" name="AutoShape 2" descr="1,800+ Employee Engagement Logo Stock Illustrations, Royalt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88" name="AutoShape 4" descr="1,800+ Employee Engagement Logo Stock Illustrations, Royalty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89" name="AutoShape 6" descr="1,800+ Employee Engagement Logo Stock Illustrations, Royalty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90" name="AutoShape 8" descr="1,800+ Employee Engagement Logo Stock Illustrations, Royalty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91" name=""/>
          <p:cNvSpPr txBox="1"/>
          <p:nvPr/>
        </p:nvSpPr>
        <p:spPr>
          <a:xfrm>
            <a:off x="164846" y="769938"/>
            <a:ext cx="8912479" cy="5120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70C0"/>
                </a:solidFill>
              </a:rPr>
              <a:t>WHO ARE THE END OF USERS 
Employees: In some cases, employees themselves are the end users, using the data to understand their performance, identify areas for improvement, and set personal goals.
Performance Analysts: These professionals may be involved in the detailed analysis and presentation of performance data, providing insights and reports to other stakeholders.</a:t>
            </a:r>
            <a:endParaRPr sz="280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304062"/>
            <a:ext cx="2695574" cy="3248025"/>
          </a:xfrm>
          <a:prstGeom prst="rect"/>
        </p:spPr>
      </p:pic>
      <p:sp>
        <p:nvSpPr>
          <p:cNvPr id="10487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71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6" name="Rectangle 7"/>
          <p:cNvSpPr/>
          <p:nvPr/>
        </p:nvSpPr>
        <p:spPr>
          <a:xfrm>
            <a:off x="3505200" y="2369535"/>
            <a:ext cx="6381750" cy="777240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US" smtClean="0">
                <a:latin typeface="Arial"/>
              </a:rPr>
              <a:t>                                                                    </a:t>
            </a:r>
            <a:r>
              <a:rPr dirty="0" lang="en-US" smtClean="0">
                <a:latin typeface="Arial"/>
              </a:rPr>
              <a:t>				                                                                         </a:t>
            </a:r>
            <a:endParaRPr dirty="0" lang="en-IN"/>
          </a:p>
        </p:txBody>
      </p:sp>
      <p:sp>
        <p:nvSpPr>
          <p:cNvPr id="1048717" name=""/>
          <p:cNvSpPr txBox="1"/>
          <p:nvPr/>
        </p:nvSpPr>
        <p:spPr>
          <a:xfrm>
            <a:off x="4493765" y="2369535"/>
            <a:ext cx="4000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7030A0"/>
                </a:solidFill>
              </a:rPr>
              <a:t>F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r</a:t>
            </a:r>
            <a:r>
              <a:rPr sz="2800" lang="en-US">
                <a:solidFill>
                  <a:srgbClr val="7030A0"/>
                </a:solidFill>
              </a:rPr>
              <a:t>ing</a:t>
            </a:r>
            <a:r>
              <a:rPr sz="2800" lang="en-US">
                <a:solidFill>
                  <a:srgbClr val="7030A0"/>
                </a:solidFill>
              </a:rPr>
              <a:t>-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M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s</a:t>
            </a:r>
            <a:r>
              <a:rPr sz="2800" lang="en-US">
                <a:solidFill>
                  <a:srgbClr val="7030A0"/>
                </a:solidFill>
              </a:rPr>
              <a:t>s</a:t>
            </a:r>
            <a:r>
              <a:rPr sz="2800" lang="en-US">
                <a:solidFill>
                  <a:srgbClr val="7030A0"/>
                </a:solidFill>
              </a:rPr>
              <a:t>ing </a:t>
            </a:r>
            <a:r>
              <a:rPr sz="2800" lang="en-US">
                <a:solidFill>
                  <a:srgbClr val="7030A0"/>
                </a:solidFill>
              </a:rPr>
              <a:t>V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ues </a:t>
            </a:r>
            <a:endParaRPr sz="2800" lang="en-US">
              <a:solidFill>
                <a:srgbClr val="7030A0"/>
              </a:solidFill>
            </a:endParaRPr>
          </a:p>
          <a:p>
            <a:r>
              <a:rPr sz="2800" lang="en-US">
                <a:solidFill>
                  <a:srgbClr val="7030A0"/>
                </a:solidFill>
              </a:rPr>
              <a:t>C</a:t>
            </a:r>
            <a:r>
              <a:rPr sz="2800" lang="en-US">
                <a:solidFill>
                  <a:srgbClr val="7030A0"/>
                </a:solidFill>
              </a:rPr>
              <a:t>o</a:t>
            </a:r>
            <a:r>
              <a:rPr sz="2800" lang="en-US">
                <a:solidFill>
                  <a:srgbClr val="7030A0"/>
                </a:solidFill>
              </a:rPr>
              <a:t>n</a:t>
            </a:r>
            <a:r>
              <a:rPr sz="2800" lang="en-US">
                <a:solidFill>
                  <a:srgbClr val="7030A0"/>
                </a:solidFill>
              </a:rPr>
              <a:t>d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on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f</a:t>
            </a:r>
            <a:r>
              <a:rPr sz="2800" lang="en-US">
                <a:solidFill>
                  <a:srgbClr val="7030A0"/>
                </a:solidFill>
              </a:rPr>
              <a:t>ormatting </a:t>
            </a:r>
            <a:r>
              <a:rPr sz="2800" lang="en-US">
                <a:solidFill>
                  <a:srgbClr val="7030A0"/>
                </a:solidFill>
              </a:rPr>
              <a:t>-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b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n</a:t>
            </a:r>
            <a:r>
              <a:rPr sz="2800" lang="en-US">
                <a:solidFill>
                  <a:srgbClr val="7030A0"/>
                </a:solidFill>
              </a:rPr>
              <a:t>k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v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u</a:t>
            </a:r>
            <a:r>
              <a:rPr sz="2800" lang="en-US">
                <a:solidFill>
                  <a:srgbClr val="7030A0"/>
                </a:solidFill>
              </a:rPr>
              <a:t>e</a:t>
            </a:r>
            <a:r>
              <a:rPr sz="2800" lang="en-US">
                <a:solidFill>
                  <a:srgbClr val="7030A0"/>
                </a:solidFill>
              </a:rPr>
              <a:t>s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p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v</a:t>
            </a:r>
            <a:r>
              <a:rPr sz="2800" lang="en-US">
                <a:solidFill>
                  <a:srgbClr val="7030A0"/>
                </a:solidFill>
              </a:rPr>
              <a:t>o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b</a:t>
            </a:r>
            <a:r>
              <a:rPr sz="2800" lang="en-US">
                <a:solidFill>
                  <a:srgbClr val="7030A0"/>
                </a:solidFill>
              </a:rPr>
              <a:t>l</a:t>
            </a:r>
            <a:r>
              <a:rPr sz="2800" lang="en-US">
                <a:solidFill>
                  <a:srgbClr val="7030A0"/>
                </a:solidFill>
              </a:rPr>
              <a:t>e</a:t>
            </a:r>
            <a:endParaRPr sz="2800" lang="en-US">
              <a:solidFill>
                <a:srgbClr val="7030A0"/>
              </a:solidFill>
            </a:endParaRPr>
          </a:p>
          <a:p>
            <a:r>
              <a:rPr sz="2800" lang="en-US">
                <a:solidFill>
                  <a:srgbClr val="7030A0"/>
                </a:solidFill>
              </a:rPr>
              <a:t>G</a:t>
            </a:r>
            <a:r>
              <a:rPr sz="2800" lang="en-US">
                <a:solidFill>
                  <a:srgbClr val="7030A0"/>
                </a:solidFill>
              </a:rPr>
              <a:t>r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h</a:t>
            </a:r>
            <a:r>
              <a:rPr sz="2800" lang="en-US">
                <a:solidFill>
                  <a:srgbClr val="7030A0"/>
                </a:solidFill>
              </a:rPr>
              <a:t>p</a:t>
            </a:r>
            <a:r>
              <a:rPr sz="2800" lang="en-US">
                <a:solidFill>
                  <a:srgbClr val="7030A0"/>
                </a:solidFill>
              </a:rPr>
              <a:t>-</a:t>
            </a:r>
            <a:r>
              <a:rPr sz="2800" lang="en-US">
                <a:solidFill>
                  <a:srgbClr val="7030A0"/>
                </a:solidFill>
              </a:rPr>
              <a:t>F</a:t>
            </a:r>
            <a:r>
              <a:rPr sz="2800" lang="en-US">
                <a:solidFill>
                  <a:srgbClr val="7030A0"/>
                </a:solidFill>
              </a:rPr>
              <a:t>o</a:t>
            </a:r>
            <a:r>
              <a:rPr sz="2800" lang="en-US">
                <a:solidFill>
                  <a:srgbClr val="7030A0"/>
                </a:solidFill>
              </a:rPr>
              <a:t>r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d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t</a:t>
            </a:r>
            <a:r>
              <a:rPr sz="2800" lang="en-US">
                <a:solidFill>
                  <a:srgbClr val="7030A0"/>
                </a:solidFill>
              </a:rPr>
              <a:t>a</a:t>
            </a:r>
            <a:r>
              <a:rPr sz="2800" lang="en-US">
                <a:solidFill>
                  <a:srgbClr val="7030A0"/>
                </a:solidFill>
              </a:rPr>
              <a:t> </a:t>
            </a:r>
            <a:r>
              <a:rPr sz="2800" lang="en-US">
                <a:solidFill>
                  <a:srgbClr val="7030A0"/>
                </a:solidFill>
              </a:rPr>
              <a:t>v</a:t>
            </a:r>
            <a:r>
              <a:rPr sz="2800" lang="en-US">
                <a:solidFill>
                  <a:srgbClr val="7030A0"/>
                </a:solidFill>
              </a:rPr>
              <a:t>i</a:t>
            </a:r>
            <a:r>
              <a:rPr sz="2800" lang="en-US">
                <a:solidFill>
                  <a:srgbClr val="7030A0"/>
                </a:solidFill>
              </a:rPr>
              <a:t>s</a:t>
            </a:r>
            <a:r>
              <a:rPr sz="2800" lang="en-US">
                <a:solidFill>
                  <a:srgbClr val="7030A0"/>
                </a:solidFill>
              </a:rPr>
              <a:t>u</a:t>
            </a:r>
            <a:r>
              <a:rPr sz="2800" lang="en-US">
                <a:solidFill>
                  <a:srgbClr val="7030A0"/>
                </a:solidFill>
              </a:rPr>
              <a:t>alization </a:t>
            </a:r>
            <a:endParaRPr sz="2800" lang="en-US">
              <a:solidFill>
                <a:srgbClr val="7030A0"/>
              </a:solidFill>
            </a:endParaRPr>
          </a:p>
        </p:txBody>
      </p:sp>
      <p:sp>
        <p:nvSpPr>
          <p:cNvPr id="104875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9" name=""/>
          <p:cNvSpPr txBox="1"/>
          <p:nvPr/>
        </p:nvSpPr>
        <p:spPr>
          <a:xfrm rot="37732">
            <a:off x="1140854" y="1706880"/>
            <a:ext cx="642065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mployee </a:t>
            </a:r>
            <a:r>
              <a:rPr sz="2800" lang="en-US">
                <a:solidFill>
                  <a:srgbClr val="FF6600"/>
                </a:solidFill>
              </a:rPr>
              <a:t>=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k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g</a:t>
            </a:r>
            <a:r>
              <a:rPr sz="2800" lang="en-US">
                <a:solidFill>
                  <a:srgbClr val="FF6600"/>
                </a:solidFill>
              </a:rPr>
              <a:t>g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 </a:t>
            </a:r>
            <a:endParaRPr sz="2800" lang="en-US">
              <a:solidFill>
                <a:srgbClr val="FF6600"/>
              </a:solidFill>
            </a:endParaRPr>
          </a:p>
          <a:p>
            <a:r>
              <a:rPr sz="2800" lang="en-US">
                <a:solidFill>
                  <a:srgbClr val="FF6600"/>
                </a:solidFill>
              </a:rPr>
              <a:t>2</a:t>
            </a:r>
            <a:r>
              <a:rPr sz="2800" lang="en-US">
                <a:solidFill>
                  <a:srgbClr val="FF6600"/>
                </a:solidFill>
              </a:rPr>
              <a:t>6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f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tures </a:t>
            </a:r>
            <a:endParaRPr sz="2800" lang="en-US">
              <a:solidFill>
                <a:srgbClr val="FF6600"/>
              </a:solidFill>
            </a:endParaRPr>
          </a:p>
          <a:p>
            <a:r>
              <a:rPr sz="2800" lang="en-US">
                <a:solidFill>
                  <a:srgbClr val="FF6600"/>
                </a:solidFill>
              </a:rPr>
              <a:t>9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f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t</a:t>
            </a:r>
            <a:r>
              <a:rPr sz="2800" lang="en-US">
                <a:solidFill>
                  <a:srgbClr val="FF6600"/>
                </a:solidFill>
              </a:rPr>
              <a:t>ures 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p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oyee </a:t>
            </a:r>
            <a:r>
              <a:rPr sz="2800" lang="en-US">
                <a:solidFill>
                  <a:srgbClr val="FF6600"/>
                </a:solidFill>
              </a:rPr>
              <a:t>-</a:t>
            </a:r>
            <a:r>
              <a:rPr sz="2800" lang="en-US">
                <a:solidFill>
                  <a:srgbClr val="FF6600"/>
                </a:solidFill>
              </a:rPr>
              <a:t>I</a:t>
            </a:r>
            <a:r>
              <a:rPr sz="2800" lang="en-US">
                <a:solidFill>
                  <a:srgbClr val="FF6600"/>
                </a:solidFill>
              </a:rPr>
              <a:t>D</a:t>
            </a:r>
            <a:r>
              <a:rPr sz="2800" lang="en-US">
                <a:solidFill>
                  <a:srgbClr val="FF6600"/>
                </a:solidFill>
              </a:rPr>
              <a:t>-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n</a:t>
            </a:r>
            <a:r>
              <a:rPr sz="2800" lang="en-US">
                <a:solidFill>
                  <a:srgbClr val="FF6600"/>
                </a:solidFill>
              </a:rPr>
              <a:t>u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r</a:t>
            </a:r>
            <a:r>
              <a:rPr sz="2800" lang="en-US">
                <a:solidFill>
                  <a:srgbClr val="FF6600"/>
                </a:solidFill>
              </a:rPr>
              <a:t>i</a:t>
            </a:r>
            <a:r>
              <a:rPr sz="2800" lang="en-US">
                <a:solidFill>
                  <a:srgbClr val="FF6600"/>
                </a:solidFill>
              </a:rPr>
              <a:t>cal </a:t>
            </a:r>
            <a:r>
              <a:rPr sz="2800" lang="en-US">
                <a:solidFill>
                  <a:srgbClr val="FF6600"/>
                </a:solidFill>
              </a:rPr>
              <a:t>v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ues</a:t>
            </a:r>
            <a:r>
              <a:rPr sz="2800" lang="en-US">
                <a:solidFill>
                  <a:srgbClr val="FF6600"/>
                </a:solidFill>
              </a:rPr>
              <a:t>.</a:t>
            </a:r>
            <a:endParaRPr sz="2800" lang="en-US">
              <a:solidFill>
                <a:srgbClr val="FF6600"/>
              </a:solidFill>
            </a:endParaRPr>
          </a:p>
          <a:p>
            <a:r>
              <a:rPr sz="2800" lang="en-US">
                <a:solidFill>
                  <a:srgbClr val="FF6600"/>
                </a:solidFill>
              </a:rPr>
              <a:t>N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-</a:t>
            </a:r>
            <a:r>
              <a:rPr sz="2800" lang="en-US">
                <a:solidFill>
                  <a:srgbClr val="FF6600"/>
                </a:solidFill>
              </a:rPr>
              <a:t>T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x</a:t>
            </a:r>
            <a:r>
              <a:rPr sz="2800" lang="en-US">
                <a:solidFill>
                  <a:srgbClr val="FF6600"/>
                </a:solidFill>
              </a:rPr>
              <a:t>t</a:t>
            </a:r>
            <a:r>
              <a:rPr sz="2800" lang="en-US">
                <a:solidFill>
                  <a:srgbClr val="FF6600"/>
                </a:solidFill>
              </a:rPr>
              <a:t>-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ployee </a:t>
            </a:r>
            <a:r>
              <a:rPr sz="2800" lang="en-US">
                <a:solidFill>
                  <a:srgbClr val="FF6600"/>
                </a:solidFill>
              </a:rPr>
              <a:t>T</a:t>
            </a:r>
            <a:r>
              <a:rPr sz="2800" lang="en-US">
                <a:solidFill>
                  <a:srgbClr val="FF6600"/>
                </a:solidFill>
              </a:rPr>
              <a:t>y</a:t>
            </a:r>
            <a:r>
              <a:rPr sz="2800" lang="en-US">
                <a:solidFill>
                  <a:srgbClr val="FF6600"/>
                </a:solidFill>
              </a:rPr>
              <a:t>p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s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o</a:t>
            </a:r>
            <a:r>
              <a:rPr sz="2800" lang="en-US">
                <a:solidFill>
                  <a:srgbClr val="FF6600"/>
                </a:solidFill>
              </a:rPr>
              <a:t>f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p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r</a:t>
            </a:r>
            <a:r>
              <a:rPr sz="2800" lang="en-US">
                <a:solidFill>
                  <a:srgbClr val="FF6600"/>
                </a:solidFill>
              </a:rPr>
              <a:t>f</a:t>
            </a:r>
            <a:r>
              <a:rPr sz="2800" lang="en-US">
                <a:solidFill>
                  <a:srgbClr val="FF6600"/>
                </a:solidFill>
              </a:rPr>
              <a:t>o</a:t>
            </a:r>
            <a:r>
              <a:rPr sz="2800" lang="en-US">
                <a:solidFill>
                  <a:srgbClr val="FF6600"/>
                </a:solidFill>
              </a:rPr>
              <a:t>rmance 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v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l </a:t>
            </a:r>
            <a:r>
              <a:rPr sz="2800" lang="en-US">
                <a:solidFill>
                  <a:srgbClr val="FF6600"/>
                </a:solidFill>
              </a:rPr>
              <a:t>G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n</a:t>
            </a:r>
            <a:r>
              <a:rPr sz="2800" lang="en-US">
                <a:solidFill>
                  <a:srgbClr val="FF6600"/>
                </a:solidFill>
              </a:rPr>
              <a:t>d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r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-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,</a:t>
            </a:r>
            <a:r>
              <a:rPr sz="2800" lang="en-US">
                <a:solidFill>
                  <a:srgbClr val="FF6600"/>
                </a:solidFill>
              </a:rPr>
              <a:t>F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e</a:t>
            </a:r>
            <a:endParaRPr sz="2800" lang="en-US">
              <a:solidFill>
                <a:srgbClr val="FF6600"/>
              </a:solidFill>
            </a:endParaRPr>
          </a:p>
          <a:p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p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oyee </a:t>
            </a:r>
            <a:r>
              <a:rPr sz="2800" lang="en-US">
                <a:solidFill>
                  <a:srgbClr val="FF6600"/>
                </a:solidFill>
              </a:rPr>
              <a:t>r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t</a:t>
            </a:r>
            <a:r>
              <a:rPr sz="2800" lang="en-US">
                <a:solidFill>
                  <a:srgbClr val="FF6600"/>
                </a:solidFill>
              </a:rPr>
              <a:t>i</a:t>
            </a:r>
            <a:r>
              <a:rPr sz="2800" lang="en-US">
                <a:solidFill>
                  <a:srgbClr val="FF6600"/>
                </a:solidFill>
              </a:rPr>
              <a:t>n</a:t>
            </a:r>
            <a:r>
              <a:rPr sz="2800" lang="en-US">
                <a:solidFill>
                  <a:srgbClr val="FF6600"/>
                </a:solidFill>
              </a:rPr>
              <a:t>g </a:t>
            </a:r>
            <a:r>
              <a:rPr sz="2800" lang="en-US">
                <a:solidFill>
                  <a:srgbClr val="FF6600"/>
                </a:solidFill>
              </a:rPr>
              <a:t>-</a:t>
            </a:r>
            <a:r>
              <a:rPr sz="2800" lang="en-US">
                <a:solidFill>
                  <a:srgbClr val="FF6600"/>
                </a:solidFill>
              </a:rPr>
              <a:t> </a:t>
            </a:r>
            <a:r>
              <a:rPr sz="2800" lang="en-US">
                <a:solidFill>
                  <a:srgbClr val="FF6600"/>
                </a:solidFill>
              </a:rPr>
              <a:t>N</a:t>
            </a:r>
            <a:r>
              <a:rPr sz="2800" lang="en-US">
                <a:solidFill>
                  <a:srgbClr val="FF6600"/>
                </a:solidFill>
              </a:rPr>
              <a:t>u</a:t>
            </a:r>
            <a:r>
              <a:rPr sz="2800" lang="en-US">
                <a:solidFill>
                  <a:srgbClr val="FF6600"/>
                </a:solidFill>
              </a:rPr>
              <a:t>m</a:t>
            </a:r>
            <a:r>
              <a:rPr sz="2800" lang="en-US">
                <a:solidFill>
                  <a:srgbClr val="FF6600"/>
                </a:solidFill>
              </a:rPr>
              <a:t>e</a:t>
            </a:r>
            <a:r>
              <a:rPr sz="2800" lang="en-US">
                <a:solidFill>
                  <a:srgbClr val="FF6600"/>
                </a:solidFill>
              </a:rPr>
              <a:t>r</a:t>
            </a:r>
            <a:r>
              <a:rPr sz="2800" lang="en-US">
                <a:solidFill>
                  <a:srgbClr val="FF6600"/>
                </a:solidFill>
              </a:rPr>
              <a:t>i</a:t>
            </a:r>
            <a:r>
              <a:rPr sz="2800" lang="en-US">
                <a:solidFill>
                  <a:srgbClr val="FF6600"/>
                </a:solidFill>
              </a:rPr>
              <a:t>c</a:t>
            </a:r>
            <a:r>
              <a:rPr sz="2800" lang="en-US">
                <a:solidFill>
                  <a:srgbClr val="FF6600"/>
                </a:solidFill>
              </a:rPr>
              <a:t>al </a:t>
            </a:r>
            <a:r>
              <a:rPr sz="2800" lang="en-US">
                <a:solidFill>
                  <a:srgbClr val="FF6600"/>
                </a:solidFill>
              </a:rPr>
              <a:t>v</a:t>
            </a:r>
            <a:r>
              <a:rPr sz="2800" lang="en-US">
                <a:solidFill>
                  <a:srgbClr val="FF6600"/>
                </a:solidFill>
              </a:rPr>
              <a:t>a</a:t>
            </a:r>
            <a:r>
              <a:rPr sz="2800" lang="en-US">
                <a:solidFill>
                  <a:srgbClr val="FF6600"/>
                </a:solidFill>
              </a:rPr>
              <a:t>l</a:t>
            </a:r>
            <a:r>
              <a:rPr sz="2800" lang="en-US">
                <a:solidFill>
                  <a:srgbClr val="FF6600"/>
                </a:solidFill>
              </a:rPr>
              <a:t>u</a:t>
            </a:r>
            <a:r>
              <a:rPr sz="2800" lang="en-US">
                <a:solidFill>
                  <a:srgbClr val="FF6600"/>
                </a:solidFill>
              </a:rPr>
              <a:t>es </a:t>
            </a:r>
            <a:endParaRPr sz="2800" lang="en-US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602932" y="3438525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1600729" y="2019299"/>
            <a:ext cx="675851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CC99FF"/>
                </a:solidFill>
              </a:rPr>
              <a:t>. Interactive and Dynamic Dashboards</a:t>
            </a:r>
            <a:r>
              <a:rPr sz="2800" lang="en-US">
                <a:solidFill>
                  <a:srgbClr val="CC99FF"/>
                </a:solidFill>
              </a:rPr>
              <a:t> </a:t>
            </a:r>
            <a:endParaRPr sz="2800" lang="en-US">
              <a:solidFill>
                <a:srgbClr val="CC99FF"/>
              </a:solidFill>
            </a:endParaRPr>
          </a:p>
        </p:txBody>
      </p:sp>
      <p:sp>
        <p:nvSpPr>
          <p:cNvPr id="1048620" name=""/>
          <p:cNvSpPr txBox="1"/>
          <p:nvPr/>
        </p:nvSpPr>
        <p:spPr>
          <a:xfrm>
            <a:off x="2135331" y="2853688"/>
            <a:ext cx="730870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CC99FF"/>
                </a:solidFill>
              </a:rPr>
              <a:t>. Advanced Visualization</a:t>
            </a:r>
            <a:endParaRPr sz="2800" lang="en-US">
              <a:solidFill>
                <a:srgbClr val="CC99FF"/>
              </a:solidFill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1426174" y="3688077"/>
            <a:ext cx="745673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CC99FF"/>
                </a:solidFill>
              </a:rPr>
              <a:t>Predictive Analytics and Forecasting</a:t>
            </a:r>
            <a:endParaRPr sz="2800" lang="en-US">
              <a:solidFill>
                <a:srgbClr val="CC99FF"/>
              </a:solidFill>
            </a:endParaRPr>
          </a:p>
        </p:txBody>
      </p:sp>
      <p:sp>
        <p:nvSpPr>
          <p:cNvPr id="1048622" name=""/>
          <p:cNvSpPr txBox="1"/>
          <p:nvPr/>
        </p:nvSpPr>
        <p:spPr>
          <a:xfrm>
            <a:off x="2281237" y="4522465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CC99FF"/>
                </a:solidFill>
              </a:rPr>
              <a:t>Automated Reporting</a:t>
            </a:r>
            <a:endParaRPr sz="2800" lang="en-US">
              <a:solidFill>
                <a:srgbClr val="CC99FF"/>
              </a:solidFill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1301989" y="5475921"/>
            <a:ext cx="850876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CC99FF"/>
                </a:solidFill>
              </a:rPr>
              <a:t>Integration with External Data Sources</a:t>
            </a:r>
            <a:endParaRPr sz="2800" lang="en-US">
              <a:solidFill>
                <a:srgbClr val="CC99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Hp</cp:lastModifiedBy>
  <dcterms:created xsi:type="dcterms:W3CDTF">2024-03-27T19:07:22Z</dcterms:created>
  <dcterms:modified xsi:type="dcterms:W3CDTF">2024-08-31T16:18:33Z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c2b6d29faf234a25a84b46e8577459ae</vt:lpwstr>
  </property>
</Properties>
</file>