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GAYATHRI\EMPLOYEE%20PROJECT\EMPLOYEE%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EMPLOYEE%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EMPLOYEE%20DATA.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DATA.xlsx]Sheet2!PivotTable1</c:name>
    <c:fmtId val="21"/>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Sheet2!$B$3:$B$4</c:f>
              <c:strCache>
                <c:ptCount val="1"/>
                <c:pt idx="0">
                  <c:v>HIGH</c:v>
                </c:pt>
              </c:strCache>
            </c:strRef>
          </c:tx>
          <c:spPr>
            <a:solidFill>
              <a:schemeClr val="accent1"/>
            </a:solidFill>
            <a:ln>
              <a:noFill/>
            </a:ln>
            <a:effectLst/>
            <a:sp3d/>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28F-4449-834E-BFBFA40BA33A}"/>
            </c:ext>
          </c:extLst>
        </c:ser>
        <c:ser>
          <c:idx val="1"/>
          <c:order val="1"/>
          <c:tx>
            <c:strRef>
              <c:f>Sheet2!$C$3:$C$4</c:f>
              <c:strCache>
                <c:ptCount val="1"/>
                <c:pt idx="0">
                  <c:v>LOW</c:v>
                </c:pt>
              </c:strCache>
            </c:strRef>
          </c:tx>
          <c:spPr>
            <a:solidFill>
              <a:schemeClr val="accent2"/>
            </a:solidFill>
            <a:ln>
              <a:noFill/>
            </a:ln>
            <a:effectLst/>
            <a:sp3d/>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28F-4449-834E-BFBFA40BA33A}"/>
            </c:ext>
          </c:extLst>
        </c:ser>
        <c:ser>
          <c:idx val="2"/>
          <c:order val="2"/>
          <c:tx>
            <c:strRef>
              <c:f>Sheet2!$D$3:$D$4</c:f>
              <c:strCache>
                <c:ptCount val="1"/>
                <c:pt idx="0">
                  <c:v>MEDIUM</c:v>
                </c:pt>
              </c:strCache>
            </c:strRef>
          </c:tx>
          <c:spPr>
            <a:solidFill>
              <a:schemeClr val="accent3"/>
            </a:solidFill>
            <a:ln>
              <a:noFill/>
            </a:ln>
            <a:effectLst/>
            <a:sp3d/>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28F-4449-834E-BFBFA40BA33A}"/>
            </c:ext>
          </c:extLst>
        </c:ser>
        <c:ser>
          <c:idx val="3"/>
          <c:order val="3"/>
          <c:tx>
            <c:strRef>
              <c:f>Sheet2!$E$3:$E$4</c:f>
              <c:strCache>
                <c:ptCount val="1"/>
                <c:pt idx="0">
                  <c:v>VERY HIGH</c:v>
                </c:pt>
              </c:strCache>
            </c:strRef>
          </c:tx>
          <c:spPr>
            <a:solidFill>
              <a:schemeClr val="accent4"/>
            </a:solidFill>
            <a:ln>
              <a:noFill/>
            </a:ln>
            <a:effectLst/>
            <a:sp3d/>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28F-4449-834E-BFBFA40BA33A}"/>
            </c:ext>
          </c:extLst>
        </c:ser>
        <c:dLbls>
          <c:showLegendKey val="0"/>
          <c:showVal val="0"/>
          <c:showCatName val="0"/>
          <c:showSerName val="0"/>
          <c:showPercent val="0"/>
          <c:showBubbleSize val="0"/>
        </c:dLbls>
        <c:gapWidth val="150"/>
        <c:shape val="box"/>
        <c:axId val="645407184"/>
        <c:axId val="655590576"/>
        <c:axId val="0"/>
      </c:bar3DChart>
      <c:catAx>
        <c:axId val="6454071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5590576"/>
        <c:crosses val="autoZero"/>
        <c:auto val="1"/>
        <c:lblAlgn val="ctr"/>
        <c:lblOffset val="100"/>
        <c:noMultiLvlLbl val="0"/>
      </c:catAx>
      <c:valAx>
        <c:axId val="655590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54071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DATA.xlsx]Sheet2!PivotTable1</c:name>
    <c:fmtId val="8"/>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Sheet2!$B$3:$B$4</c:f>
              <c:strCache>
                <c:ptCount val="1"/>
                <c:pt idx="0">
                  <c:v>VERY HIGH</c:v>
                </c:pt>
              </c:strCache>
            </c:strRef>
          </c:tx>
          <c:spPr>
            <a:solidFill>
              <a:schemeClr val="accent1"/>
            </a:solidFill>
            <a:ln>
              <a:noFill/>
            </a:ln>
            <a:effectLst/>
            <a:sp3d/>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0-535A-4C39-AECC-5D5C8A74E2CE}"/>
            </c:ext>
          </c:extLst>
        </c:ser>
        <c:dLbls>
          <c:showLegendKey val="0"/>
          <c:showVal val="0"/>
          <c:showCatName val="0"/>
          <c:showSerName val="0"/>
          <c:showPercent val="0"/>
          <c:showBubbleSize val="0"/>
        </c:dLbls>
        <c:gapWidth val="150"/>
        <c:shape val="box"/>
        <c:axId val="645407184"/>
        <c:axId val="655590576"/>
        <c:axId val="0"/>
      </c:bar3DChart>
      <c:catAx>
        <c:axId val="6454071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5590576"/>
        <c:crosses val="autoZero"/>
        <c:auto val="1"/>
        <c:lblAlgn val="ctr"/>
        <c:lblOffset val="100"/>
        <c:noMultiLvlLbl val="0"/>
      </c:catAx>
      <c:valAx>
        <c:axId val="655590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54071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DATA.xlsx]Sheet2!PivotTable1</c:name>
    <c:fmtId val="18"/>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Sheet2!$B$3:$B$4</c:f>
              <c:strCache>
                <c:ptCount val="1"/>
                <c:pt idx="0">
                  <c:v>LOW</c:v>
                </c:pt>
              </c:strCache>
            </c:strRef>
          </c:tx>
          <c:spPr>
            <a:solidFill>
              <a:schemeClr val="accent1"/>
            </a:solidFill>
            <a:ln>
              <a:noFill/>
            </a:ln>
            <a:effectLst/>
            <a:sp3d/>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0-87F6-4DB6-B54F-2F6DD06B8997}"/>
            </c:ext>
          </c:extLst>
        </c:ser>
        <c:dLbls>
          <c:showLegendKey val="0"/>
          <c:showVal val="0"/>
          <c:showCatName val="0"/>
          <c:showSerName val="0"/>
          <c:showPercent val="0"/>
          <c:showBubbleSize val="0"/>
        </c:dLbls>
        <c:gapWidth val="150"/>
        <c:shape val="box"/>
        <c:axId val="645407184"/>
        <c:axId val="655590576"/>
        <c:axId val="0"/>
      </c:bar3DChart>
      <c:catAx>
        <c:axId val="6454071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5590576"/>
        <c:crosses val="autoZero"/>
        <c:auto val="1"/>
        <c:lblAlgn val="ctr"/>
        <c:lblOffset val="100"/>
        <c:noMultiLvlLbl val="0"/>
      </c:catAx>
      <c:valAx>
        <c:axId val="655590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54071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88137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43000" y="3314150"/>
            <a:ext cx="9372600" cy="1938992"/>
          </a:xfrm>
          <a:prstGeom prst="rect">
            <a:avLst/>
          </a:prstGeom>
          <a:noFill/>
        </p:spPr>
        <p:txBody>
          <a:bodyPr wrap="square" rtlCol="0">
            <a:spAutoFit/>
          </a:bodyPr>
          <a:lstStyle/>
          <a:p>
            <a:r>
              <a:rPr lang="en-US" sz="2400" dirty="0"/>
              <a:t>STUDENT NAME: N.GAYATHRI</a:t>
            </a:r>
          </a:p>
          <a:p>
            <a:r>
              <a:rPr lang="en-US" sz="2400" dirty="0"/>
              <a:t>REGISTER NO     : 312216932/FF599F16D52ABA6858C4FEB6DA63458C</a:t>
            </a:r>
          </a:p>
          <a:p>
            <a:r>
              <a:rPr lang="en-US" sz="2400" dirty="0"/>
              <a:t>DEPARTMENT    : COMMERCE(B.COM GENERAL)</a:t>
            </a:r>
          </a:p>
          <a:p>
            <a:r>
              <a:rPr lang="en-US" sz="2400" dirty="0"/>
              <a:t>COLLEGE             : SHRI KRISHNASWAMY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7642226" cy="6417783"/>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r>
              <a:rPr lang="en-IN" sz="2800" b="1" u="sng" spc="5" dirty="0">
                <a:latin typeface="Trebuchet MS"/>
                <a:cs typeface="Trebuchet MS"/>
              </a:rPr>
              <a:t>Step1 Data collection </a:t>
            </a:r>
            <a:r>
              <a:rPr lang="en-IN" sz="2800" b="1" spc="5" dirty="0">
                <a:latin typeface="Trebuchet MS"/>
                <a:cs typeface="Trebuchet MS"/>
              </a:rPr>
              <a:t>using Kaggle website we can collect our employee dataset by sign in or from IBM dashboard.</a:t>
            </a:r>
          </a:p>
          <a:p>
            <a:pPr marL="12700">
              <a:lnSpc>
                <a:spcPct val="100000"/>
              </a:lnSpc>
              <a:spcBef>
                <a:spcPts val="105"/>
              </a:spcBef>
            </a:pPr>
            <a:r>
              <a:rPr lang="en-IN" sz="2800" b="1" u="sng" spc="5" dirty="0">
                <a:latin typeface="Trebuchet MS"/>
                <a:cs typeface="Trebuchet MS"/>
              </a:rPr>
              <a:t>Step2 Data cleaning</a:t>
            </a:r>
            <a:r>
              <a:rPr lang="en-IN" sz="2800" b="1" spc="5" dirty="0">
                <a:latin typeface="Trebuchet MS"/>
                <a:cs typeface="Trebuchet MS"/>
              </a:rPr>
              <a:t> using conditional formatting and filtering tools in excel we can clean our blank cell in the dataset.</a:t>
            </a:r>
          </a:p>
          <a:p>
            <a:pPr marL="12700">
              <a:lnSpc>
                <a:spcPct val="100000"/>
              </a:lnSpc>
              <a:spcBef>
                <a:spcPts val="105"/>
              </a:spcBef>
            </a:pPr>
            <a:r>
              <a:rPr lang="en-IN" sz="2800" b="1" u="sng" spc="5" dirty="0">
                <a:latin typeface="Trebuchet MS"/>
                <a:cs typeface="Trebuchet MS"/>
              </a:rPr>
              <a:t>Step3 Performance level</a:t>
            </a:r>
            <a:r>
              <a:rPr lang="en-IN" sz="2800" b="1" spc="5" dirty="0">
                <a:latin typeface="Trebuchet MS"/>
                <a:cs typeface="Trebuchet MS"/>
              </a:rPr>
              <a:t> can be analysed based on the rating and classifying it in high and medium level by using IFS formula in excel.</a:t>
            </a:r>
          </a:p>
          <a:p>
            <a:pPr marL="12700">
              <a:lnSpc>
                <a:spcPct val="100000"/>
              </a:lnSpc>
              <a:spcBef>
                <a:spcPts val="105"/>
              </a:spcBef>
            </a:pPr>
            <a:r>
              <a:rPr lang="en-IN" sz="2800" b="1" u="sng" spc="5" dirty="0">
                <a:latin typeface="Trebuchet MS"/>
                <a:cs typeface="Trebuchet MS"/>
              </a:rPr>
              <a:t>Step4 Identifying features</a:t>
            </a:r>
            <a:r>
              <a:rPr lang="en-IN" sz="2800" b="1" spc="5" dirty="0">
                <a:latin typeface="Trebuchet MS"/>
                <a:cs typeface="Trebuchet MS"/>
              </a:rPr>
              <a:t> for performance analysis in dataset.</a:t>
            </a:r>
          </a:p>
          <a:p>
            <a:pPr marL="12700">
              <a:lnSpc>
                <a:spcPct val="100000"/>
              </a:lnSpc>
              <a:spcBef>
                <a:spcPts val="105"/>
              </a:spcBef>
            </a:pPr>
            <a:endParaRPr sz="2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94A57-C3B9-0B4A-A05F-E146B995BDD7}"/>
              </a:ext>
            </a:extLst>
          </p:cNvPr>
          <p:cNvSpPr>
            <a:spLocks noGrp="1"/>
          </p:cNvSpPr>
          <p:nvPr>
            <p:ph type="title"/>
          </p:nvPr>
        </p:nvSpPr>
        <p:spPr>
          <a:xfrm>
            <a:off x="755332" y="914400"/>
            <a:ext cx="10681335" cy="3200400"/>
          </a:xfrm>
        </p:spPr>
        <p:txBody>
          <a:bodyPr/>
          <a:lstStyle/>
          <a:p>
            <a:r>
              <a:rPr lang="en-IN" sz="2800" u="sng" dirty="0"/>
              <a:t>Step5 classifying features on pivot table</a:t>
            </a:r>
            <a:r>
              <a:rPr lang="en-IN" sz="2800" dirty="0"/>
              <a:t> using pivot table tool we can separate the features to form the table for performance analysis of employees in business example framing column of business unit and framing rows of performance level etc.,.</a:t>
            </a:r>
            <a:br>
              <a:rPr lang="en-IN" sz="2800" dirty="0"/>
            </a:br>
            <a:r>
              <a:rPr lang="en-IN" sz="2800" u="sng" dirty="0"/>
              <a:t>Step6 Adding slicer and graphs </a:t>
            </a:r>
            <a:r>
              <a:rPr lang="en-IN" sz="2800" dirty="0"/>
              <a:t>from pivot chart tools for analysis the performance of employees in detail.</a:t>
            </a:r>
            <a:br>
              <a:rPr lang="en-IN" sz="2800" dirty="0"/>
            </a:br>
            <a:endParaRPr lang="en-IN" sz="2800" dirty="0"/>
          </a:p>
        </p:txBody>
      </p:sp>
    </p:spTree>
    <p:extLst>
      <p:ext uri="{BB962C8B-B14F-4D97-AF65-F5344CB8AC3E}">
        <p14:creationId xmlns:p14="http://schemas.microsoft.com/office/powerpoint/2010/main" val="327072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06241" y="245111"/>
            <a:ext cx="6985158" cy="1613903"/>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lang="en-IN" dirty="0"/>
            </a:br>
            <a:r>
              <a:rPr lang="en-IN" sz="2800" dirty="0"/>
              <a:t>Graph showing employee performance level in each business unit </a:t>
            </a:r>
            <a:endParaRPr sz="28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4B60E14-3C0C-2469-0206-74DE667430AC}"/>
              </a:ext>
            </a:extLst>
          </p:cNvPr>
          <p:cNvGraphicFramePr>
            <a:graphicFrameLocks/>
          </p:cNvGraphicFramePr>
          <p:nvPr>
            <p:extLst>
              <p:ext uri="{D42A27DB-BD31-4B8C-83A1-F6EECF244321}">
                <p14:modId xmlns:p14="http://schemas.microsoft.com/office/powerpoint/2010/main" val="2675005922"/>
              </p:ext>
            </p:extLst>
          </p:nvPr>
        </p:nvGraphicFramePr>
        <p:xfrm>
          <a:off x="1666875" y="2057400"/>
          <a:ext cx="6715125" cy="3505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DFD30-C9B1-4B74-7AE9-B5183980C534}"/>
              </a:ext>
            </a:extLst>
          </p:cNvPr>
          <p:cNvSpPr>
            <a:spLocks noGrp="1"/>
          </p:cNvSpPr>
          <p:nvPr>
            <p:ph type="title"/>
          </p:nvPr>
        </p:nvSpPr>
        <p:spPr>
          <a:xfrm>
            <a:off x="755332" y="385444"/>
            <a:ext cx="10681335" cy="1477328"/>
          </a:xfrm>
        </p:spPr>
        <p:txBody>
          <a:bodyPr/>
          <a:lstStyle/>
          <a:p>
            <a:r>
              <a:rPr lang="en-IN" dirty="0"/>
              <a:t>Graph showing very high and low performance of employees</a:t>
            </a:r>
          </a:p>
        </p:txBody>
      </p:sp>
      <p:graphicFrame>
        <p:nvGraphicFramePr>
          <p:cNvPr id="9" name="Content Placeholder 8">
            <a:extLst>
              <a:ext uri="{FF2B5EF4-FFF2-40B4-BE49-F238E27FC236}">
                <a16:creationId xmlns:a16="http://schemas.microsoft.com/office/drawing/2014/main" id="{E4B60E14-3C0C-2469-0206-74DE667430AC}"/>
              </a:ext>
            </a:extLst>
          </p:cNvPr>
          <p:cNvGraphicFramePr>
            <a:graphicFrameLocks noGrp="1"/>
          </p:cNvGraphicFramePr>
          <p:nvPr>
            <p:ph sz="half" idx="2"/>
            <p:extLst>
              <p:ext uri="{D42A27DB-BD31-4B8C-83A1-F6EECF244321}">
                <p14:modId xmlns:p14="http://schemas.microsoft.com/office/powerpoint/2010/main" val="4022474346"/>
              </p:ext>
            </p:extLst>
          </p:nvPr>
        </p:nvGraphicFramePr>
        <p:xfrm>
          <a:off x="606083" y="2703440"/>
          <a:ext cx="4270717" cy="24781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ontent Placeholder 14">
            <a:extLst>
              <a:ext uri="{FF2B5EF4-FFF2-40B4-BE49-F238E27FC236}">
                <a16:creationId xmlns:a16="http://schemas.microsoft.com/office/drawing/2014/main" id="{E4B60E14-3C0C-2469-0206-74DE667430AC}"/>
              </a:ext>
            </a:extLst>
          </p:cNvPr>
          <p:cNvGraphicFramePr>
            <a:graphicFrameLocks noGrp="1"/>
          </p:cNvGraphicFramePr>
          <p:nvPr>
            <p:ph sz="half" idx="3"/>
            <p:extLst>
              <p:ext uri="{D42A27DB-BD31-4B8C-83A1-F6EECF244321}">
                <p14:modId xmlns:p14="http://schemas.microsoft.com/office/powerpoint/2010/main" val="2538060093"/>
              </p:ext>
            </p:extLst>
          </p:nvPr>
        </p:nvGraphicFramePr>
        <p:xfrm>
          <a:off x="4876801" y="2598788"/>
          <a:ext cx="4572000" cy="25828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29823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4924425"/>
          </a:xfrm>
        </p:spPr>
        <p:txBody>
          <a:bodyPr/>
          <a:lstStyle/>
          <a:p>
            <a:pPr algn="l"/>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Performance analysis in Excel enables the identification of key trends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and improvement areas by using powerful tools like filtering, pivot tables and charts.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This process helps in making decision based on the performance of the employee to enhance overall efficiency and productivity in organization.</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THANK YOU</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4"/>
            <a:ext cx="7395528" cy="5633593"/>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dirty="0"/>
              <a:t>P</a:t>
            </a:r>
            <a:r>
              <a:rPr lang="en-IN" sz="4250" spc="15" dirty="0"/>
              <a:t>ROB</a:t>
            </a:r>
            <a:r>
              <a:rPr lang="en-IN" sz="4250" spc="55" dirty="0"/>
              <a:t>L</a:t>
            </a:r>
            <a:r>
              <a:rPr lang="en-IN" sz="4250" spc="-20" dirty="0"/>
              <a:t>E</a:t>
            </a:r>
            <a:r>
              <a:rPr lang="en-IN" sz="4250" spc="20" dirty="0"/>
              <a:t>M</a:t>
            </a:r>
            <a:r>
              <a:rPr lang="en-IN" sz="4250" dirty="0"/>
              <a:t>	</a:t>
            </a:r>
            <a:r>
              <a:rPr lang="en-IN" sz="4250" spc="10" dirty="0"/>
              <a:t>S</a:t>
            </a:r>
            <a:r>
              <a:rPr lang="en-IN" sz="4250" spc="-370" dirty="0"/>
              <a:t>T</a:t>
            </a:r>
            <a:r>
              <a:rPr lang="en-IN" sz="4250" spc="-375" dirty="0"/>
              <a:t>A</a:t>
            </a:r>
            <a:r>
              <a:rPr lang="en-IN" sz="4250" spc="15" dirty="0"/>
              <a:t>T</a:t>
            </a:r>
            <a:r>
              <a:rPr lang="en-IN" sz="4250" spc="-10" dirty="0"/>
              <a:t>E</a:t>
            </a:r>
            <a:r>
              <a:rPr lang="en-IN" sz="4250" spc="-20" dirty="0"/>
              <a:t>ME</a:t>
            </a:r>
            <a:r>
              <a:rPr lang="en-IN" sz="4250" spc="10" dirty="0"/>
              <a:t>NT</a:t>
            </a:r>
            <a:br>
              <a:rPr lang="en-IN" sz="4250" spc="10" dirty="0"/>
            </a:br>
            <a:br>
              <a:rPr lang="en-IN" sz="4250" spc="10" dirty="0"/>
            </a:br>
            <a:r>
              <a:rPr lang="en-IN" sz="2800" spc="10" dirty="0"/>
              <a:t>By analysing the performance of employees we can  evaluate the overall system of each business units in the organisation.</a:t>
            </a:r>
            <a:br>
              <a:rPr lang="en-IN" sz="2800" spc="10" dirty="0"/>
            </a:br>
            <a:r>
              <a:rPr lang="en-IN" sz="2800" spc="10" dirty="0"/>
              <a:t>The evaluation covers specific time and conditions.</a:t>
            </a:r>
            <a:br>
              <a:rPr lang="en-IN" sz="2800" spc="10" dirty="0"/>
            </a:br>
            <a:r>
              <a:rPr lang="en-IN" sz="2800" spc="10" dirty="0"/>
              <a:t>It also compare the baseline  performance by indicating the performance levels through rating each business units based on  their records in the organisation.</a:t>
            </a:r>
            <a:br>
              <a:rPr lang="en-IN" sz="2800" spc="10" dirty="0"/>
            </a:br>
            <a:r>
              <a:rPr lang="en-IN" sz="2800" spc="10" dirty="0"/>
              <a:t>  </a:t>
            </a:r>
            <a:endParaRPr sz="280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6270625" cy="520270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a:t>
            </a:r>
            <a:r>
              <a:rPr lang="en-IN" sz="4250" spc="-20" dirty="0"/>
              <a:t>W</a:t>
            </a:r>
            <a:br>
              <a:rPr lang="en-IN" sz="4250" spc="-20" dirty="0"/>
            </a:br>
            <a:br>
              <a:rPr lang="en-IN" sz="4250" spc="-20" dirty="0"/>
            </a:br>
            <a:r>
              <a:rPr lang="en-IN" sz="2800" spc="-20" dirty="0"/>
              <a:t>Performance analysis in excel helps to identify trends and areas to improvement by removing errors in dataset and by using analysis tools like pivot table and charts in excel.</a:t>
            </a:r>
            <a:br>
              <a:rPr lang="en-IN" sz="2800" spc="-20" dirty="0"/>
            </a:br>
            <a:br>
              <a:rPr lang="en-IN" sz="2800" spc="-20" dirty="0"/>
            </a:br>
            <a:r>
              <a:rPr lang="en-IN" sz="2800" spc="-20" dirty="0"/>
              <a:t>This analysis compare performance across different categories and units in business organisation.</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1" y="891793"/>
            <a:ext cx="5996623" cy="3648435"/>
          </a:xfrm>
          <a:prstGeom prst="rect">
            <a:avLst/>
          </a:prstGeom>
        </p:spPr>
        <p:txBody>
          <a:bodyPr vert="horz" wrap="square" lIns="0" tIns="16510" rIns="0" bIns="0" rtlCol="0">
            <a:spAutoFit/>
          </a:bodyPr>
          <a:lstStyle/>
          <a:p>
            <a:pPr marL="12700">
              <a:lnSpc>
                <a:spcPct val="100000"/>
              </a:lnSpc>
              <a:spcBef>
                <a:spcPts val="130"/>
              </a:spcBef>
            </a:pPr>
            <a:r>
              <a:rPr lang="en-US" sz="3200" spc="25" dirty="0"/>
              <a:t>W</a:t>
            </a:r>
            <a:r>
              <a:rPr lang="en-US" sz="3200" spc="-20" dirty="0"/>
              <a:t>H</a:t>
            </a:r>
            <a:r>
              <a:rPr lang="en-US" sz="3200" spc="20" dirty="0"/>
              <a:t>O</a:t>
            </a:r>
            <a:r>
              <a:rPr lang="en-US" sz="3200" spc="-235" dirty="0"/>
              <a:t> </a:t>
            </a:r>
            <a:r>
              <a:rPr lang="en-US" sz="3200" spc="-10" dirty="0"/>
              <a:t>AR</a:t>
            </a:r>
            <a:r>
              <a:rPr lang="en-US" sz="3200" spc="15" dirty="0"/>
              <a:t>E</a:t>
            </a:r>
            <a:r>
              <a:rPr lang="en-US" sz="3200" spc="-35" dirty="0"/>
              <a:t> </a:t>
            </a:r>
            <a:r>
              <a:rPr lang="en-US" sz="3200" spc="-10" dirty="0"/>
              <a:t>T</a:t>
            </a:r>
            <a:r>
              <a:rPr lang="en-US" sz="3200" spc="-15" dirty="0"/>
              <a:t>H</a:t>
            </a:r>
            <a:r>
              <a:rPr lang="en-US" sz="3200" spc="15" dirty="0"/>
              <a:t>E</a:t>
            </a:r>
            <a:r>
              <a:rPr lang="en-US" sz="3200" spc="-35" dirty="0"/>
              <a:t> </a:t>
            </a:r>
            <a:r>
              <a:rPr lang="en-US" sz="3200" spc="-20" dirty="0"/>
              <a:t>E</a:t>
            </a:r>
            <a:r>
              <a:rPr lang="en-US" sz="3200" spc="30" dirty="0"/>
              <a:t>N</a:t>
            </a:r>
            <a:r>
              <a:rPr lang="en-US" sz="3200" spc="15" dirty="0"/>
              <a:t>D</a:t>
            </a:r>
            <a:r>
              <a:rPr lang="en-US" sz="3200" spc="-45" dirty="0"/>
              <a:t> </a:t>
            </a:r>
            <a:r>
              <a:rPr lang="en-US" sz="3200" dirty="0"/>
              <a:t>U</a:t>
            </a:r>
            <a:r>
              <a:rPr lang="en-US" sz="3200" spc="10" dirty="0"/>
              <a:t>S</a:t>
            </a:r>
            <a:r>
              <a:rPr lang="en-US" sz="3200" spc="-25" dirty="0"/>
              <a:t>E</a:t>
            </a:r>
            <a:r>
              <a:rPr lang="en-US" sz="3200" spc="-10" dirty="0"/>
              <a:t>R</a:t>
            </a:r>
            <a:r>
              <a:rPr lang="en-US" sz="3200" spc="5" dirty="0"/>
              <a:t>S?</a:t>
            </a:r>
            <a:br>
              <a:rPr lang="en-US" sz="3200" spc="5" dirty="0"/>
            </a:br>
            <a:br>
              <a:rPr lang="en-US" sz="3200" spc="5" dirty="0"/>
            </a:br>
            <a:br>
              <a:rPr lang="en-US" sz="3200" spc="5" dirty="0"/>
            </a:br>
            <a:r>
              <a:rPr lang="en-US" sz="2800" spc="5" dirty="0"/>
              <a:t>1.Human Resources Teams</a:t>
            </a:r>
            <a:br>
              <a:rPr lang="en-US" sz="2800" spc="5" dirty="0"/>
            </a:br>
            <a:r>
              <a:rPr lang="en-US" sz="2800" spc="5" dirty="0"/>
              <a:t>2.Managers and supervisors</a:t>
            </a:r>
            <a:br>
              <a:rPr lang="en-US" sz="2800" spc="5" dirty="0"/>
            </a:br>
            <a:r>
              <a:rPr lang="en-US" sz="2800" spc="5" dirty="0"/>
              <a:t>3.Executives and senior leadership</a:t>
            </a:r>
            <a:br>
              <a:rPr lang="en-US" sz="2800" spc="5" dirty="0"/>
            </a:br>
            <a:r>
              <a:rPr lang="en-US" sz="2800" spc="5" dirty="0"/>
              <a:t>4.Performance review committees</a:t>
            </a:r>
            <a:br>
              <a:rPr lang="en-US" sz="2800" spc="5" dirty="0"/>
            </a:br>
            <a:r>
              <a:rPr lang="en-US" sz="2800" spc="5" dirty="0"/>
              <a:t>5.Employees</a:t>
            </a:r>
            <a:endParaRPr sz="28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657475" y="457201"/>
            <a:ext cx="7663815" cy="6538328"/>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r>
              <a:rPr lang="en-IN" sz="3600" dirty="0"/>
              <a:t>                 </a:t>
            </a:r>
            <a:br>
              <a:rPr lang="en-IN" sz="3600" dirty="0"/>
            </a:br>
            <a:r>
              <a:rPr lang="en-IN" sz="3600" dirty="0"/>
              <a:t> </a:t>
            </a:r>
            <a:r>
              <a:rPr lang="en-IN" sz="2800" u="sng" dirty="0"/>
              <a:t>Filtering</a:t>
            </a:r>
            <a:r>
              <a:rPr lang="en-IN" sz="2800" dirty="0"/>
              <a:t>: it make easier to focus on relevant data.</a:t>
            </a:r>
            <a:br>
              <a:rPr lang="en-IN" sz="2800" dirty="0"/>
            </a:br>
            <a:r>
              <a:rPr lang="en-IN" sz="2800" dirty="0"/>
              <a:t> </a:t>
            </a:r>
            <a:r>
              <a:rPr lang="en-IN" sz="2800" u="sng" dirty="0"/>
              <a:t>Conditional formatting</a:t>
            </a:r>
            <a:r>
              <a:rPr lang="en-IN" sz="2800" dirty="0"/>
              <a:t>: it helps to identify the blank data in whole dataset.</a:t>
            </a:r>
            <a:br>
              <a:rPr lang="en-IN" sz="2800" dirty="0"/>
            </a:br>
            <a:r>
              <a:rPr lang="en-IN" sz="2800" dirty="0"/>
              <a:t> </a:t>
            </a:r>
            <a:r>
              <a:rPr lang="en-IN" sz="2800" u="sng" dirty="0"/>
              <a:t>Formula</a:t>
            </a:r>
            <a:r>
              <a:rPr lang="en-IN" sz="2800" dirty="0"/>
              <a:t>: it help to determine the performance levels based on rating.</a:t>
            </a:r>
            <a:br>
              <a:rPr lang="en-IN" sz="2800" dirty="0"/>
            </a:br>
            <a:r>
              <a:rPr lang="en-IN" sz="2800" dirty="0"/>
              <a:t> </a:t>
            </a:r>
            <a:r>
              <a:rPr lang="en-IN" sz="2800" u="sng" dirty="0"/>
              <a:t>Pivot Table</a:t>
            </a:r>
            <a:r>
              <a:rPr lang="en-IN" sz="2800" dirty="0"/>
              <a:t>: classifies each features in row and columns to identify easier.</a:t>
            </a:r>
            <a:br>
              <a:rPr lang="en-IN" sz="2800" dirty="0"/>
            </a:br>
            <a:r>
              <a:rPr lang="en-IN" sz="2800" u="sng" dirty="0"/>
              <a:t>Graphs</a:t>
            </a:r>
            <a:r>
              <a:rPr lang="en-IN" sz="2800" dirty="0"/>
              <a:t>: it helps to visualize the performance of employees in graph format.</a:t>
            </a:r>
            <a:br>
              <a:rPr lang="en-IN" sz="2800" dirty="0"/>
            </a:br>
            <a:endParaRPr sz="28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340197"/>
          </a:xfrm>
        </p:spPr>
        <p:txBody>
          <a:bodyPr/>
          <a:lstStyle/>
          <a:p>
            <a:r>
              <a:rPr lang="en-IN" dirty="0"/>
              <a:t>Dataset Description</a:t>
            </a:r>
            <a:br>
              <a:rPr lang="en-IN" dirty="0"/>
            </a:br>
            <a:r>
              <a:rPr lang="en-IN" sz="2800" dirty="0"/>
              <a:t>1.Collecting employee dataset from Kaggle website.</a:t>
            </a:r>
            <a:br>
              <a:rPr lang="en-IN" sz="2800" dirty="0"/>
            </a:br>
            <a:r>
              <a:rPr lang="en-IN" sz="2800" dirty="0"/>
              <a:t>2.it as totally 26 features of employee details </a:t>
            </a:r>
            <a:br>
              <a:rPr lang="en-IN" sz="2800" dirty="0"/>
            </a:br>
            <a:r>
              <a:rPr lang="en-IN" sz="2800" dirty="0"/>
              <a:t>3.I took 9 features for analysing the performance of employees</a:t>
            </a:r>
            <a:br>
              <a:rPr lang="en-IN" sz="2800" dirty="0"/>
            </a:br>
            <a:r>
              <a:rPr lang="en-IN" sz="2800" dirty="0"/>
              <a:t>they are,</a:t>
            </a:r>
            <a:br>
              <a:rPr lang="en-IN" sz="2800" dirty="0"/>
            </a:br>
            <a:r>
              <a:rPr lang="en-IN" sz="2800" dirty="0"/>
              <a:t>              Employee ID- numerical value</a:t>
            </a:r>
            <a:br>
              <a:rPr lang="en-IN" sz="2800" dirty="0"/>
            </a:br>
            <a:r>
              <a:rPr lang="en-IN" sz="2800" dirty="0"/>
              <a:t>              First name of employee-text format</a:t>
            </a:r>
            <a:br>
              <a:rPr lang="en-IN" sz="2800" dirty="0"/>
            </a:br>
            <a:r>
              <a:rPr lang="en-IN" sz="2800" dirty="0"/>
              <a:t>              Business unit-text format</a:t>
            </a:r>
            <a:br>
              <a:rPr lang="en-IN" sz="2800" dirty="0"/>
            </a:br>
            <a:r>
              <a:rPr lang="en-IN" sz="2800" dirty="0"/>
              <a:t>              Employee status-text format</a:t>
            </a:r>
            <a:br>
              <a:rPr lang="en-IN" sz="2800" dirty="0"/>
            </a:br>
            <a:r>
              <a:rPr lang="en-IN" sz="2800" dirty="0"/>
              <a:t>              Employee type-text format</a:t>
            </a:r>
            <a:br>
              <a:rPr lang="en-IN" sz="2800" dirty="0"/>
            </a:br>
            <a:r>
              <a:rPr lang="en-IN" sz="2800" dirty="0"/>
              <a:t>              Gender code-text format</a:t>
            </a:r>
            <a:br>
              <a:rPr lang="en-IN" sz="2800" dirty="0"/>
            </a:br>
            <a:r>
              <a:rPr lang="en-IN" sz="2800" dirty="0"/>
              <a:t>              Performance score-text format</a:t>
            </a:r>
            <a:br>
              <a:rPr lang="en-IN" sz="2800" dirty="0"/>
            </a:br>
            <a:r>
              <a:rPr lang="en-IN" sz="2800" dirty="0"/>
              <a:t>              Rating-numerical value</a:t>
            </a:r>
            <a:br>
              <a:rPr lang="en-IN" sz="2800" dirty="0"/>
            </a:br>
            <a:r>
              <a:rPr lang="en-IN" sz="2800" dirty="0"/>
              <a:t>              Performance level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2617383"/>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2800" spc="20" dirty="0"/>
              <a:t>performance of employees can be also analysed based on the employment status by using slicer option in pivot chart analysis.</a:t>
            </a:r>
            <a:endParaRPr sz="2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304</TotalTime>
  <Words>645</Words>
  <Application>Microsoft Office PowerPoint</Application>
  <PresentationFormat>Widescreen</PresentationFormat>
  <Paragraphs>50</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By analysing the performance of employees we can  evaluate the overall system of each business units in the organisation. The evaluation covers specific time and conditions. It also compare the baseline  performance by indicating the performance levels through rating each business units based on  their records in the organisation.   </vt:lpstr>
      <vt:lpstr>PROJECT OVERVIEW  Performance analysis in excel helps to identify trends and areas to improvement by removing errors in dataset and by using analysis tools like pivot table and charts in excel.  This analysis compare performance across different categories and units in business organisation.</vt:lpstr>
      <vt:lpstr>WHO ARE THE END USERS?   1.Human Resources Teams 2.Managers and supervisors 3.Executives and senior leadership 4.Performance review committees 5.Employees</vt:lpstr>
      <vt:lpstr>OUR SOLUTION AND ITS VALUE PROPOSITION                    Filtering: it make easier to focus on relevant data.  Conditional formatting: it helps to identify the blank data in whole dataset.  Formula: it help to determine the performance levels based on rating.  Pivot Table: classifies each features in row and columns to identify easier. Graphs: it helps to visualize the performance of employees in graph format. </vt:lpstr>
      <vt:lpstr>Dataset Description 1.Collecting employee dataset from Kaggle website. 2.it as totally 26 features of employee details  3.I took 9 features for analysing the performance of employees they are,               Employee ID- numerical value               First name of employee-text format               Business unit-text format               Employee status-text format               Employee type-text format               Gender code-text format               Performance score-text format               Rating-numerical value               Performance level  </vt:lpstr>
      <vt:lpstr>THE "WOW" IN OUR SOLUTION  performance of employees can be also analysed based on the employment status by using slicer option in pivot chart analysis.</vt:lpstr>
      <vt:lpstr>PowerPoint Presentation</vt:lpstr>
      <vt:lpstr>Step5 classifying features on pivot table using pivot table tool we can separate the features to form the table for performance analysis of employees in business example framing column of business unit and framing rows of performance level etc.,. Step6 Adding slicer and graphs from pivot chart tools for analysis the performance of employees in detail. </vt:lpstr>
      <vt:lpstr>RESULTS Graph showing employee performance level in each business unit </vt:lpstr>
      <vt:lpstr>Graph showing very high and low performance of employees</vt:lpstr>
      <vt:lpstr>Conclusion  Performance analysis in Excel enables the identification of key trends  and improvement areas by using powerful tools like filtering, pivot tables and charts. This process helps in making decision based on the performance of the employee to enhance overall efficiency and productivity in organization.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N.U. MANO</cp:lastModifiedBy>
  <cp:revision>15</cp:revision>
  <dcterms:created xsi:type="dcterms:W3CDTF">2024-03-29T15:07:22Z</dcterms:created>
  <dcterms:modified xsi:type="dcterms:W3CDTF">2024-08-27T15:17:36Z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