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57" r:id="rId6"/>
    <p:sldId id="264" r:id="rId7"/>
    <p:sldId id="265" r:id="rId8"/>
    <p:sldId id="266"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p:scale>
          <a:sx n="50" d="100"/>
          <a:sy n="50" d="100"/>
        </p:scale>
        <p:origin x="14" y="1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15431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83654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36B20E-97B5-4172-B86C-8EB1FF66AB7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745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4283264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36B20E-97B5-4172-B86C-8EB1FF66AB7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0849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4217949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4222762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23961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63806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9306C-A2DA-4D7E-A1C6-DB6753803BB1}"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97094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3655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9306C-A2DA-4D7E-A1C6-DB6753803BB1}"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19329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9306C-A2DA-4D7E-A1C6-DB6753803BB1}"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5742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9306C-A2DA-4D7E-A1C6-DB6753803BB1}"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288153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34263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9306C-A2DA-4D7E-A1C6-DB6753803BB1}"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36B20E-97B5-4172-B86C-8EB1FF66AB7F}" type="slidenum">
              <a:rPr lang="en-IN" smtClean="0"/>
              <a:t>‹#›</a:t>
            </a:fld>
            <a:endParaRPr lang="en-IN"/>
          </a:p>
        </p:txBody>
      </p:sp>
    </p:spTree>
    <p:extLst>
      <p:ext uri="{BB962C8B-B14F-4D97-AF65-F5344CB8AC3E}">
        <p14:creationId xmlns:p14="http://schemas.microsoft.com/office/powerpoint/2010/main" val="1822131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99306C-A2DA-4D7E-A1C6-DB6753803BB1}" type="datetimeFigureOut">
              <a:rPr lang="en-IN" smtClean="0"/>
              <a:t>09-04-2023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36B20E-97B5-4172-B86C-8EB1FF66AB7F}" type="slidenum">
              <a:rPr lang="en-IN" smtClean="0"/>
              <a:t>‹#›</a:t>
            </a:fld>
            <a:endParaRPr lang="en-IN"/>
          </a:p>
        </p:txBody>
      </p:sp>
    </p:spTree>
    <p:extLst>
      <p:ext uri="{BB962C8B-B14F-4D97-AF65-F5344CB8AC3E}">
        <p14:creationId xmlns:p14="http://schemas.microsoft.com/office/powerpoint/2010/main" val="2946270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6C84-E8A7-B102-5A9D-255D5E462597}"/>
              </a:ext>
            </a:extLst>
          </p:cNvPr>
          <p:cNvSpPr>
            <a:spLocks noGrp="1"/>
          </p:cNvSpPr>
          <p:nvPr>
            <p:ph type="ctrTitle"/>
          </p:nvPr>
        </p:nvSpPr>
        <p:spPr>
          <a:xfrm>
            <a:off x="2614380" y="2103540"/>
            <a:ext cx="8915399" cy="2262781"/>
          </a:xfrm>
        </p:spPr>
        <p:txBody>
          <a:bodyPr/>
          <a:lstStyle/>
          <a:p>
            <a:pPr algn="just"/>
            <a:r>
              <a:rPr lang="en-US" sz="10000" b="1" i="1" u="sng" dirty="0"/>
              <a:t>AI</a:t>
            </a:r>
            <a:r>
              <a:rPr lang="en-US" b="1" i="1" u="sng" dirty="0"/>
              <a:t> IN SMART HOMES</a:t>
            </a:r>
            <a:endParaRPr lang="en-IN" b="1" i="1" u="sng" dirty="0"/>
          </a:p>
        </p:txBody>
      </p:sp>
    </p:spTree>
    <p:extLst>
      <p:ext uri="{BB962C8B-B14F-4D97-AF65-F5344CB8AC3E}">
        <p14:creationId xmlns:p14="http://schemas.microsoft.com/office/powerpoint/2010/main" val="86075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B399-0B0A-6C08-93BE-6C15CA023B7F}"/>
              </a:ext>
            </a:extLst>
          </p:cNvPr>
          <p:cNvSpPr>
            <a:spLocks noGrp="1"/>
          </p:cNvSpPr>
          <p:nvPr>
            <p:ph type="title"/>
          </p:nvPr>
        </p:nvSpPr>
        <p:spPr/>
        <p:txBody>
          <a:bodyPr/>
          <a:lstStyle/>
          <a:p>
            <a:r>
              <a:rPr lang="en-US" b="1" u="sng" dirty="0"/>
              <a:t>References:</a:t>
            </a:r>
            <a:endParaRPr lang="en-IN" b="1" u="sng" dirty="0"/>
          </a:p>
        </p:txBody>
      </p:sp>
      <p:sp>
        <p:nvSpPr>
          <p:cNvPr id="3" name="Content Placeholder 2">
            <a:extLst>
              <a:ext uri="{FF2B5EF4-FFF2-40B4-BE49-F238E27FC236}">
                <a16:creationId xmlns:a16="http://schemas.microsoft.com/office/drawing/2014/main" id="{349BBBD6-904C-719F-F61A-EDB66C2A725B}"/>
              </a:ext>
            </a:extLst>
          </p:cNvPr>
          <p:cNvSpPr>
            <a:spLocks noGrp="1"/>
          </p:cNvSpPr>
          <p:nvPr>
            <p:ph idx="1"/>
          </p:nvPr>
        </p:nvSpPr>
        <p:spPr/>
        <p:txBody>
          <a:bodyPr/>
          <a:lstStyle/>
          <a:p>
            <a:r>
              <a:rPr lang="en-US" b="0" i="0" dirty="0" err="1">
                <a:solidFill>
                  <a:srgbClr val="222222"/>
                </a:solidFill>
                <a:effectLst/>
                <a:latin typeface="+mj-lt"/>
              </a:rPr>
              <a:t>Risteska</a:t>
            </a:r>
            <a:r>
              <a:rPr lang="en-US" b="0" i="0" dirty="0">
                <a:solidFill>
                  <a:srgbClr val="222222"/>
                </a:solidFill>
                <a:effectLst/>
                <a:latin typeface="+mj-lt"/>
              </a:rPr>
              <a:t> </a:t>
            </a:r>
            <a:r>
              <a:rPr lang="en-US" b="0" i="0" dirty="0" err="1">
                <a:solidFill>
                  <a:srgbClr val="222222"/>
                </a:solidFill>
                <a:effectLst/>
                <a:latin typeface="+mj-lt"/>
              </a:rPr>
              <a:t>Stojkoska</a:t>
            </a:r>
            <a:r>
              <a:rPr lang="en-US" b="0" i="0" dirty="0">
                <a:solidFill>
                  <a:srgbClr val="222222"/>
                </a:solidFill>
                <a:effectLst/>
                <a:latin typeface="+mj-lt"/>
              </a:rPr>
              <a:t>, B.L.; </a:t>
            </a:r>
            <a:r>
              <a:rPr lang="en-US" b="0" i="0" dirty="0" err="1">
                <a:solidFill>
                  <a:srgbClr val="222222"/>
                </a:solidFill>
                <a:effectLst/>
                <a:latin typeface="+mj-lt"/>
              </a:rPr>
              <a:t>Trivodaliev</a:t>
            </a:r>
            <a:r>
              <a:rPr lang="en-US" b="0" i="0" dirty="0">
                <a:solidFill>
                  <a:srgbClr val="222222"/>
                </a:solidFill>
                <a:effectLst/>
                <a:latin typeface="+mj-lt"/>
              </a:rPr>
              <a:t>, K.V. A Review of internet of things for smart home: Challenges and solutions. </a:t>
            </a:r>
            <a:r>
              <a:rPr lang="en-US" b="0" i="1" dirty="0">
                <a:solidFill>
                  <a:srgbClr val="222222"/>
                </a:solidFill>
                <a:effectLst/>
                <a:latin typeface="+mj-lt"/>
              </a:rPr>
              <a:t>J. Clean. Prod.</a:t>
            </a:r>
            <a:r>
              <a:rPr lang="en-US" b="0" i="0" dirty="0">
                <a:solidFill>
                  <a:srgbClr val="222222"/>
                </a:solidFill>
                <a:effectLst/>
                <a:latin typeface="+mj-lt"/>
              </a:rPr>
              <a:t> </a:t>
            </a:r>
            <a:r>
              <a:rPr lang="en-US" b="1" i="0" dirty="0">
                <a:solidFill>
                  <a:srgbClr val="222222"/>
                </a:solidFill>
                <a:effectLst/>
                <a:latin typeface="+mj-lt"/>
              </a:rPr>
              <a:t>2017</a:t>
            </a:r>
            <a:r>
              <a:rPr lang="en-US" b="0" i="0" dirty="0">
                <a:solidFill>
                  <a:srgbClr val="222222"/>
                </a:solidFill>
                <a:effectLst/>
                <a:latin typeface="+mj-lt"/>
              </a:rPr>
              <a:t>, </a:t>
            </a:r>
            <a:r>
              <a:rPr lang="en-US" b="0" i="1" dirty="0">
                <a:solidFill>
                  <a:srgbClr val="222222"/>
                </a:solidFill>
                <a:effectLst/>
                <a:latin typeface="+mj-lt"/>
              </a:rPr>
              <a:t>140</a:t>
            </a:r>
            <a:r>
              <a:rPr lang="en-US" b="0" i="0" dirty="0">
                <a:solidFill>
                  <a:srgbClr val="222222"/>
                </a:solidFill>
                <a:effectLst/>
                <a:latin typeface="+mj-lt"/>
              </a:rPr>
              <a:t>, 1454–1464.</a:t>
            </a:r>
          </a:p>
          <a:p>
            <a:r>
              <a:rPr lang="en-IN" b="0" i="0" dirty="0">
                <a:solidFill>
                  <a:srgbClr val="222222"/>
                </a:solidFill>
                <a:effectLst/>
                <a:latin typeface="+mj-lt"/>
              </a:rPr>
              <a:t>Firth, S.K.; </a:t>
            </a:r>
            <a:r>
              <a:rPr lang="en-IN" b="0" i="0" dirty="0" err="1">
                <a:solidFill>
                  <a:srgbClr val="222222"/>
                </a:solidFill>
                <a:effectLst/>
                <a:latin typeface="+mj-lt"/>
              </a:rPr>
              <a:t>Fouchal</a:t>
            </a:r>
            <a:r>
              <a:rPr lang="en-IN" b="0" i="0" dirty="0">
                <a:solidFill>
                  <a:srgbClr val="222222"/>
                </a:solidFill>
                <a:effectLst/>
                <a:latin typeface="+mj-lt"/>
              </a:rPr>
              <a:t>, F.; Kane, T.; </a:t>
            </a:r>
            <a:r>
              <a:rPr lang="en-IN" b="0" i="0" dirty="0" err="1">
                <a:solidFill>
                  <a:srgbClr val="222222"/>
                </a:solidFill>
                <a:effectLst/>
                <a:latin typeface="+mj-lt"/>
              </a:rPr>
              <a:t>Dimitriou</a:t>
            </a:r>
            <a:r>
              <a:rPr lang="en-IN" b="0" i="0" dirty="0">
                <a:solidFill>
                  <a:srgbClr val="222222"/>
                </a:solidFill>
                <a:effectLst/>
                <a:latin typeface="+mj-lt"/>
              </a:rPr>
              <a:t>, V.; Hassan, T.M. Decision support systems for domestic retrofit provision using smart home data streams. In Proceedings of the CIB W78 2013 30th International Conference Apply IT AEC Ind. Move </a:t>
            </a:r>
            <a:r>
              <a:rPr lang="en-IN" b="0" i="0" dirty="0" err="1">
                <a:solidFill>
                  <a:srgbClr val="222222"/>
                </a:solidFill>
                <a:effectLst/>
                <a:latin typeface="+mj-lt"/>
              </a:rPr>
              <a:t>Towar</a:t>
            </a:r>
            <a:r>
              <a:rPr lang="en-IN" b="0" i="0" dirty="0">
                <a:solidFill>
                  <a:srgbClr val="222222"/>
                </a:solidFill>
                <a:effectLst/>
                <a:latin typeface="+mj-lt"/>
              </a:rPr>
              <a:t>. Smart Buildings Infrastructures Cities, </a:t>
            </a:r>
            <a:r>
              <a:rPr lang="en-IN" b="0" i="0" dirty="0" err="1">
                <a:solidFill>
                  <a:srgbClr val="222222"/>
                </a:solidFill>
                <a:effectLst/>
                <a:latin typeface="+mj-lt"/>
              </a:rPr>
              <a:t>Bejing</a:t>
            </a:r>
            <a:r>
              <a:rPr lang="en-IN" b="0" i="0" dirty="0">
                <a:solidFill>
                  <a:srgbClr val="222222"/>
                </a:solidFill>
                <a:effectLst/>
                <a:latin typeface="+mj-lt"/>
              </a:rPr>
              <a:t>, China, 9–12October 2013; p. 10.</a:t>
            </a:r>
            <a:endParaRPr lang="en-US" dirty="0">
              <a:solidFill>
                <a:srgbClr val="222222"/>
              </a:solidFill>
              <a:latin typeface="+mj-lt"/>
            </a:endParaRPr>
          </a:p>
          <a:p>
            <a:r>
              <a:rPr lang="en-IN" b="0" i="0" dirty="0">
                <a:solidFill>
                  <a:srgbClr val="222222"/>
                </a:solidFill>
                <a:effectLst/>
                <a:latin typeface="+mj-lt"/>
              </a:rPr>
              <a:t>Russell, S.; Norvig, P. </a:t>
            </a:r>
            <a:r>
              <a:rPr lang="en-IN" b="0" i="1" dirty="0">
                <a:solidFill>
                  <a:srgbClr val="222222"/>
                </a:solidFill>
                <a:effectLst/>
                <a:latin typeface="+mj-lt"/>
              </a:rPr>
              <a:t>Artificial Intelligence: A Modern Approach</a:t>
            </a:r>
            <a:r>
              <a:rPr lang="en-IN" b="0" i="0" dirty="0">
                <a:solidFill>
                  <a:srgbClr val="222222"/>
                </a:solidFill>
                <a:effectLst/>
                <a:latin typeface="+mj-lt"/>
              </a:rPr>
              <a:t>, 3rd ed.; Prentice Hall Press: Upper Saddle River, NJ, USA, 2009.</a:t>
            </a:r>
            <a:endParaRPr lang="en-IN" dirty="0">
              <a:latin typeface="+mj-lt"/>
            </a:endParaRPr>
          </a:p>
        </p:txBody>
      </p:sp>
    </p:spTree>
    <p:extLst>
      <p:ext uri="{BB962C8B-B14F-4D97-AF65-F5344CB8AC3E}">
        <p14:creationId xmlns:p14="http://schemas.microsoft.com/office/powerpoint/2010/main" val="70153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927-C6F2-9532-64BD-625A6F9CECF8}"/>
              </a:ext>
            </a:extLst>
          </p:cNvPr>
          <p:cNvSpPr>
            <a:spLocks noGrp="1"/>
          </p:cNvSpPr>
          <p:nvPr>
            <p:ph type="title"/>
          </p:nvPr>
        </p:nvSpPr>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EEB5C8B9-66D7-7EAC-DA1E-350854E7EB05}"/>
              </a:ext>
            </a:extLst>
          </p:cNvPr>
          <p:cNvSpPr>
            <a:spLocks noGrp="1"/>
          </p:cNvSpPr>
          <p:nvPr>
            <p:ph idx="1"/>
          </p:nvPr>
        </p:nvSpPr>
        <p:spPr>
          <a:xfrm>
            <a:off x="2592925" y="1905000"/>
            <a:ext cx="8915400" cy="3777622"/>
          </a:xfrm>
        </p:spPr>
        <p:txBody>
          <a:bodyPr>
            <a:normAutofit lnSpcReduction="10000"/>
          </a:bodyPr>
          <a:lstStyle/>
          <a:p>
            <a:r>
              <a:rPr lang="en-US" sz="3000" b="1" dirty="0">
                <a:solidFill>
                  <a:schemeClr val="tx1"/>
                </a:solidFill>
              </a:rPr>
              <a:t>WHAT IS AI ?</a:t>
            </a:r>
          </a:p>
          <a:p>
            <a:endParaRPr lang="en-US" sz="1800" b="1" dirty="0">
              <a:solidFill>
                <a:schemeClr val="tx1"/>
              </a:solidFill>
              <a:effectLst/>
              <a:latin typeface="source-serif-pro"/>
            </a:endParaRPr>
          </a:p>
          <a:p>
            <a:r>
              <a:rPr lang="en-US" sz="2400" b="1" dirty="0">
                <a:solidFill>
                  <a:schemeClr val="tx1"/>
                </a:solidFill>
                <a:effectLst/>
                <a:latin typeface="source-serif-pro"/>
              </a:rPr>
              <a:t>Artificial Intelligence (AI) involves using computers to do things that traditionally require human intelligence</a:t>
            </a:r>
            <a:r>
              <a:rPr lang="en-US" sz="2400" dirty="0">
                <a:solidFill>
                  <a:schemeClr val="tx1"/>
                </a:solidFill>
              </a:rPr>
              <a:t>. This means creating algorithms to classify, analyze, and draw predictions from data. It also involves </a:t>
            </a:r>
            <a:r>
              <a:rPr lang="en-US" sz="2400" i="1" dirty="0">
                <a:solidFill>
                  <a:schemeClr val="tx1"/>
                </a:solidFill>
                <a:effectLst/>
              </a:rPr>
              <a:t>acting</a:t>
            </a:r>
            <a:r>
              <a:rPr lang="en-US" sz="2400" dirty="0">
                <a:solidFill>
                  <a:schemeClr val="tx1"/>
                </a:solidFill>
              </a:rPr>
              <a:t> on data, </a:t>
            </a:r>
            <a:r>
              <a:rPr lang="en-US" sz="2400" i="1" dirty="0">
                <a:solidFill>
                  <a:schemeClr val="tx1"/>
                </a:solidFill>
                <a:effectLst/>
              </a:rPr>
              <a:t>learning </a:t>
            </a:r>
            <a:r>
              <a:rPr lang="en-US" sz="2400" dirty="0">
                <a:solidFill>
                  <a:schemeClr val="tx1"/>
                </a:solidFill>
              </a:rPr>
              <a:t>from new data, and </a:t>
            </a:r>
            <a:r>
              <a:rPr lang="en-US" sz="2400" i="1" dirty="0">
                <a:solidFill>
                  <a:schemeClr val="tx1"/>
                </a:solidFill>
                <a:effectLst/>
              </a:rPr>
              <a:t>improving</a:t>
            </a:r>
            <a:r>
              <a:rPr lang="en-US" sz="2400" dirty="0">
                <a:solidFill>
                  <a:schemeClr val="tx1"/>
                </a:solidFill>
              </a:rPr>
              <a:t> over time. Just like a tiny human child growing up into a (sometimes) smarter human adult. And like humans, AI is not perfect. Yet.</a:t>
            </a:r>
            <a:endParaRPr lang="en-IN" sz="2400"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39595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B796-9051-CB0B-4F05-688BAF416B0C}"/>
              </a:ext>
            </a:extLst>
          </p:cNvPr>
          <p:cNvSpPr>
            <a:spLocks noGrp="1"/>
          </p:cNvSpPr>
          <p:nvPr>
            <p:ph type="title"/>
          </p:nvPr>
        </p:nvSpPr>
        <p:spPr/>
        <p:txBody>
          <a:bodyPr/>
          <a:lstStyle/>
          <a:p>
            <a:r>
              <a:rPr lang="en-US" b="1" u="sng" dirty="0">
                <a:solidFill>
                  <a:schemeClr val="tx1"/>
                </a:solidFill>
              </a:rPr>
              <a:t>What is a Smart Home?</a:t>
            </a:r>
            <a:endParaRPr lang="en-IN" b="1" u="sng" dirty="0">
              <a:solidFill>
                <a:schemeClr val="tx1"/>
              </a:solidFill>
            </a:endParaRPr>
          </a:p>
        </p:txBody>
      </p:sp>
      <p:sp>
        <p:nvSpPr>
          <p:cNvPr id="3" name="Content Placeholder 2">
            <a:extLst>
              <a:ext uri="{FF2B5EF4-FFF2-40B4-BE49-F238E27FC236}">
                <a16:creationId xmlns:a16="http://schemas.microsoft.com/office/drawing/2014/main" id="{94C2B8D0-6516-37ED-81A6-85549A1A852C}"/>
              </a:ext>
            </a:extLst>
          </p:cNvPr>
          <p:cNvSpPr>
            <a:spLocks noGrp="1"/>
          </p:cNvSpPr>
          <p:nvPr>
            <p:ph idx="1"/>
          </p:nvPr>
        </p:nvSpPr>
        <p:spPr/>
        <p:txBody>
          <a:bodyPr>
            <a:normAutofit fontScale="92500"/>
          </a:bodyPr>
          <a:lstStyle/>
          <a:p>
            <a:r>
              <a:rPr lang="en-US" sz="2000" dirty="0"/>
              <a:t>A 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theater remotely. </a:t>
            </a:r>
          </a:p>
          <a:p>
            <a:r>
              <a:rPr lang="en-US" sz="2000" dirty="0"/>
              <a:t>A smart home’s devices are connected with each other and can be accessed through one central point—a smartphone, tablet, laptop, or game console. Door locks, televisions, thermostats, home monitors, cameras, lights, and even appliances such as the refrigerator can be controlled through one home automation system.</a:t>
            </a:r>
            <a:endParaRPr lang="en-IN" sz="2000" dirty="0"/>
          </a:p>
        </p:txBody>
      </p:sp>
    </p:spTree>
    <p:extLst>
      <p:ext uri="{BB962C8B-B14F-4D97-AF65-F5344CB8AC3E}">
        <p14:creationId xmlns:p14="http://schemas.microsoft.com/office/powerpoint/2010/main" val="164663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A63D-EAF2-F218-E893-C82D985AAD0E}"/>
              </a:ext>
            </a:extLst>
          </p:cNvPr>
          <p:cNvSpPr>
            <a:spLocks noGrp="1"/>
          </p:cNvSpPr>
          <p:nvPr>
            <p:ph type="title"/>
          </p:nvPr>
        </p:nvSpPr>
        <p:spPr/>
        <p:txBody>
          <a:bodyPr>
            <a:normAutofit/>
          </a:bodyPr>
          <a:lstStyle/>
          <a:p>
            <a:r>
              <a:rPr lang="en-US" sz="4000" b="1" dirty="0"/>
              <a:t>AI in Smart Homes:</a:t>
            </a:r>
            <a:endParaRPr lang="en-IN" sz="4000" b="1" dirty="0"/>
          </a:p>
        </p:txBody>
      </p:sp>
      <p:sp>
        <p:nvSpPr>
          <p:cNvPr id="3" name="Content Placeholder 2">
            <a:extLst>
              <a:ext uri="{FF2B5EF4-FFF2-40B4-BE49-F238E27FC236}">
                <a16:creationId xmlns:a16="http://schemas.microsoft.com/office/drawing/2014/main" id="{86C1560D-D718-6776-D21D-52AFB099279C}"/>
              </a:ext>
            </a:extLst>
          </p:cNvPr>
          <p:cNvSpPr>
            <a:spLocks noGrp="1"/>
          </p:cNvSpPr>
          <p:nvPr>
            <p:ph idx="1"/>
          </p:nvPr>
        </p:nvSpPr>
        <p:spPr/>
        <p:txBody>
          <a:bodyPr>
            <a:normAutofit lnSpcReduction="10000"/>
          </a:bodyPr>
          <a:lstStyle/>
          <a:p>
            <a:r>
              <a:rPr lang="en-US" dirty="0"/>
              <a:t>In recent years, artificial intelligence has become a constant and welcomed presence in houses around the world. AI technology has added an extra level of safety and security while allowing people to enjoy a more pleasant way of.</a:t>
            </a:r>
          </a:p>
          <a:p>
            <a:r>
              <a:rPr lang="en-US" dirty="0"/>
              <a:t>AI-powered smart home devices can interact and communicate with each other, allowing them to learn human habits. Data collected by AI smart home technologies predict user behavior and even develop situational awareness.</a:t>
            </a:r>
          </a:p>
          <a:p>
            <a:r>
              <a:rPr lang="en-US" dirty="0"/>
              <a:t>Companies in the United States and across the globe have developed AI tech to allow industries to innovate and consumers to benefit from its features. For example, Amazon Alexa, Siri, and Google Assistant rely on AI to work properly.AI brings standard smart home technology to the next level.</a:t>
            </a:r>
            <a:endParaRPr lang="en-IN" dirty="0"/>
          </a:p>
        </p:txBody>
      </p:sp>
    </p:spTree>
    <p:extLst>
      <p:ext uri="{BB962C8B-B14F-4D97-AF65-F5344CB8AC3E}">
        <p14:creationId xmlns:p14="http://schemas.microsoft.com/office/powerpoint/2010/main" val="214644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A10F0-FE89-50CF-ECE1-5B4D02C484EE}"/>
              </a:ext>
            </a:extLst>
          </p:cNvPr>
          <p:cNvSpPr>
            <a:spLocks noGrp="1"/>
          </p:cNvSpPr>
          <p:nvPr>
            <p:ph idx="1"/>
          </p:nvPr>
        </p:nvSpPr>
        <p:spPr>
          <a:xfrm>
            <a:off x="2589212" y="725214"/>
            <a:ext cx="8915400" cy="5186008"/>
          </a:xfrm>
        </p:spPr>
        <p:txBody>
          <a:bodyPr/>
          <a:lstStyle/>
          <a:p>
            <a:r>
              <a:rPr lang="en-US" sz="2000" dirty="0"/>
              <a:t>Smart homes can feature either wireless or hardwired systems—or both. Wireless systems are easier to install. Putting in a wireless home automation system with features such as smart lighting, climate control, and security can cost several thousand dollars, making it very cost-friendly.</a:t>
            </a:r>
          </a:p>
          <a:p>
            <a:r>
              <a:rPr lang="en-US" sz="2000" dirty="0"/>
              <a:t>Hardwired systems, on the other hand, are considered more reliable and are typically more difficult to hack.</a:t>
            </a:r>
          </a:p>
          <a:p>
            <a:r>
              <a:rPr lang="en-US" sz="2000" dirty="0"/>
              <a:t>A hardwired system can increase the resale value of a home. In addition, hardwired smart home systems can easily be scaled; therefore, it is often the default method when designing a new build or performing a major renovation.</a:t>
            </a:r>
          </a:p>
          <a:p>
            <a:r>
              <a:rPr lang="en-US" sz="2000" dirty="0"/>
              <a:t>AI can convert raw data from interconnected devices into a design of behavior. In other words, it can automate tasks based on a homeowner’s preferences.</a:t>
            </a:r>
          </a:p>
          <a:p>
            <a:endParaRPr lang="en-IN" dirty="0"/>
          </a:p>
        </p:txBody>
      </p:sp>
    </p:spTree>
    <p:extLst>
      <p:ext uri="{BB962C8B-B14F-4D97-AF65-F5344CB8AC3E}">
        <p14:creationId xmlns:p14="http://schemas.microsoft.com/office/powerpoint/2010/main" val="242544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773C-2177-3ED3-8D50-A3476EBBCA6A}"/>
              </a:ext>
            </a:extLst>
          </p:cNvPr>
          <p:cNvSpPr>
            <a:spLocks noGrp="1"/>
          </p:cNvSpPr>
          <p:nvPr>
            <p:ph type="title"/>
          </p:nvPr>
        </p:nvSpPr>
        <p:spPr/>
        <p:txBody>
          <a:bodyPr/>
          <a:lstStyle/>
          <a:p>
            <a:r>
              <a:rPr lang="en-US" b="1" u="sng" dirty="0"/>
              <a:t>Some applications on AI in smart homes:</a:t>
            </a:r>
            <a:endParaRPr lang="en-IN" b="1" u="sng" dirty="0"/>
          </a:p>
        </p:txBody>
      </p:sp>
      <p:sp>
        <p:nvSpPr>
          <p:cNvPr id="3" name="Content Placeholder 2">
            <a:extLst>
              <a:ext uri="{FF2B5EF4-FFF2-40B4-BE49-F238E27FC236}">
                <a16:creationId xmlns:a16="http://schemas.microsoft.com/office/drawing/2014/main" id="{6BD4CB66-28CC-7CD1-047E-275F14ED36E9}"/>
              </a:ext>
            </a:extLst>
          </p:cNvPr>
          <p:cNvSpPr>
            <a:spLocks noGrp="1"/>
          </p:cNvSpPr>
          <p:nvPr>
            <p:ph idx="1"/>
          </p:nvPr>
        </p:nvSpPr>
        <p:spPr/>
        <p:txBody>
          <a:bodyPr/>
          <a:lstStyle/>
          <a:p>
            <a:r>
              <a:rPr lang="en-US" b="1" u="sng" dirty="0"/>
              <a:t>AI for more secure house</a:t>
            </a:r>
            <a:r>
              <a:rPr lang="en-US" dirty="0"/>
              <a:t>: The technology is encapsulated in devices equipped with a variety of features, including facial recognition and threat analysis. The system can recognize objects and faces and send notifications regarding the people standing at the front door.</a:t>
            </a:r>
          </a:p>
          <a:p>
            <a:r>
              <a:rPr lang="en-IN" b="1" u="sng" dirty="0"/>
              <a:t>AI for safer house</a:t>
            </a:r>
            <a:r>
              <a:rPr lang="en-US" b="1" u="sng" dirty="0"/>
              <a:t>: </a:t>
            </a:r>
            <a:r>
              <a:rPr lang="en-US" dirty="0"/>
              <a:t>Equipped with smart features, they can speak, alert, and even think on their own, all to prevent fires and carbon monoxide leaks. Smart smoke alarms communicate with owners through mobile apps installed on their smartphones.</a:t>
            </a:r>
          </a:p>
          <a:p>
            <a:r>
              <a:rPr lang="en-US" b="1" u="sng" dirty="0"/>
              <a:t>AI and smart voice assistants: </a:t>
            </a:r>
            <a:r>
              <a:rPr lang="en-US" dirty="0"/>
              <a:t>Alexa, Siri, and Google Assistant are AI-enabled units used to control various smart home systems through voice commands. The interesting fact is that every time one of your AI-enabled assistants makes a mistake, it will learn from it. And it will evolve!</a:t>
            </a:r>
          </a:p>
        </p:txBody>
      </p:sp>
    </p:spTree>
    <p:extLst>
      <p:ext uri="{BB962C8B-B14F-4D97-AF65-F5344CB8AC3E}">
        <p14:creationId xmlns:p14="http://schemas.microsoft.com/office/powerpoint/2010/main" val="375254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0215-C419-5FDF-BA30-724366C992D5}"/>
              </a:ext>
            </a:extLst>
          </p:cNvPr>
          <p:cNvSpPr>
            <a:spLocks noGrp="1"/>
          </p:cNvSpPr>
          <p:nvPr>
            <p:ph type="title"/>
          </p:nvPr>
        </p:nvSpPr>
        <p:spPr/>
        <p:txBody>
          <a:bodyPr/>
          <a:lstStyle/>
          <a:p>
            <a:r>
              <a:rPr lang="en-US" b="1" u="sng" dirty="0"/>
              <a:t>Advantages:</a:t>
            </a:r>
            <a:endParaRPr lang="en-IN" b="1" u="sng" dirty="0"/>
          </a:p>
        </p:txBody>
      </p:sp>
      <p:sp>
        <p:nvSpPr>
          <p:cNvPr id="3" name="Content Placeholder 2">
            <a:extLst>
              <a:ext uri="{FF2B5EF4-FFF2-40B4-BE49-F238E27FC236}">
                <a16:creationId xmlns:a16="http://schemas.microsoft.com/office/drawing/2014/main" id="{DEDA988B-3A82-92F1-8254-19798C0774CE}"/>
              </a:ext>
            </a:extLst>
          </p:cNvPr>
          <p:cNvSpPr>
            <a:spLocks noGrp="1"/>
          </p:cNvSpPr>
          <p:nvPr>
            <p:ph idx="1"/>
          </p:nvPr>
        </p:nvSpPr>
        <p:spPr/>
        <p:txBody>
          <a:bodyPr>
            <a:normAutofit/>
          </a:bodyPr>
          <a:lstStyle/>
          <a:p>
            <a:r>
              <a:rPr lang="en-US" sz="2300" dirty="0"/>
              <a:t>Easier to lock and unlock the doors.</a:t>
            </a:r>
          </a:p>
          <a:p>
            <a:r>
              <a:rPr lang="en-US" sz="2300" dirty="0"/>
              <a:t>Save energy with smart energy consumption</a:t>
            </a:r>
          </a:p>
          <a:p>
            <a:r>
              <a:rPr lang="en-US" sz="2300" dirty="0"/>
              <a:t>Know about maintenance and Service </a:t>
            </a:r>
          </a:p>
          <a:p>
            <a:r>
              <a:rPr lang="en-US" sz="2300" dirty="0"/>
              <a:t>Customize as per customer convenience </a:t>
            </a:r>
          </a:p>
          <a:p>
            <a:r>
              <a:rPr lang="en-US" sz="2300" dirty="0"/>
              <a:t>Ease of using smart home technology </a:t>
            </a:r>
          </a:p>
          <a:p>
            <a:r>
              <a:rPr lang="en-US" sz="2300" dirty="0"/>
              <a:t>Smart home technologies are smart</a:t>
            </a:r>
            <a:endParaRPr lang="en-IN" sz="2300" dirty="0"/>
          </a:p>
        </p:txBody>
      </p:sp>
    </p:spTree>
    <p:extLst>
      <p:ext uri="{BB962C8B-B14F-4D97-AF65-F5344CB8AC3E}">
        <p14:creationId xmlns:p14="http://schemas.microsoft.com/office/powerpoint/2010/main" val="348229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EFDB-8AFD-C539-C475-96D39E77A501}"/>
              </a:ext>
            </a:extLst>
          </p:cNvPr>
          <p:cNvSpPr>
            <a:spLocks noGrp="1"/>
          </p:cNvSpPr>
          <p:nvPr>
            <p:ph type="title"/>
          </p:nvPr>
        </p:nvSpPr>
        <p:spPr/>
        <p:txBody>
          <a:bodyPr/>
          <a:lstStyle/>
          <a:p>
            <a:r>
              <a:rPr lang="en-US" b="1" u="sng" dirty="0"/>
              <a:t>Disadvantages:</a:t>
            </a:r>
            <a:endParaRPr lang="en-IN" b="1" u="sng" dirty="0"/>
          </a:p>
        </p:txBody>
      </p:sp>
      <p:sp>
        <p:nvSpPr>
          <p:cNvPr id="3" name="Content Placeholder 2">
            <a:extLst>
              <a:ext uri="{FF2B5EF4-FFF2-40B4-BE49-F238E27FC236}">
                <a16:creationId xmlns:a16="http://schemas.microsoft.com/office/drawing/2014/main" id="{FD44FAEC-8DA1-091A-2220-D3EB0102F788}"/>
              </a:ext>
            </a:extLst>
          </p:cNvPr>
          <p:cNvSpPr>
            <a:spLocks noGrp="1"/>
          </p:cNvSpPr>
          <p:nvPr>
            <p:ph idx="1"/>
          </p:nvPr>
        </p:nvSpPr>
        <p:spPr/>
        <p:txBody>
          <a:bodyPr/>
          <a:lstStyle/>
          <a:p>
            <a:r>
              <a:rPr lang="en-US" dirty="0"/>
              <a:t>Cost </a:t>
            </a:r>
          </a:p>
          <a:p>
            <a:r>
              <a:rPr lang="en-US" dirty="0"/>
              <a:t>Dependency on internet </a:t>
            </a:r>
          </a:p>
          <a:p>
            <a:r>
              <a:rPr lang="en-US" dirty="0"/>
              <a:t>Dependency on professionals</a:t>
            </a:r>
          </a:p>
          <a:p>
            <a:r>
              <a:rPr lang="en-US" dirty="0"/>
              <a:t>While the smart home offers convenience and cost savings, there are still challenges. Security risks and bugs continue to plague makers and users of the technology.</a:t>
            </a:r>
          </a:p>
          <a:p>
            <a:r>
              <a:rPr lang="en-US" dirty="0"/>
              <a:t>Measures to mitigate the risks of such attacks include protecting smart appliances and devices with a strong password, using encryption when available, and only connecting trusted devices to one's network.</a:t>
            </a:r>
          </a:p>
          <a:p>
            <a:r>
              <a:rPr lang="en-US" dirty="0"/>
              <a:t>It's fairly expensive. Installing a luxury and hardwired smart system can cost homeowners tens of thousands of dollars.</a:t>
            </a:r>
            <a:endParaRPr lang="en-IN" dirty="0"/>
          </a:p>
        </p:txBody>
      </p:sp>
    </p:spTree>
    <p:extLst>
      <p:ext uri="{BB962C8B-B14F-4D97-AF65-F5344CB8AC3E}">
        <p14:creationId xmlns:p14="http://schemas.microsoft.com/office/powerpoint/2010/main" val="119390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576E-89A3-A641-67BF-B34FBA0D635C}"/>
              </a:ext>
            </a:extLst>
          </p:cNvPr>
          <p:cNvSpPr>
            <a:spLocks noGrp="1"/>
          </p:cNvSpPr>
          <p:nvPr>
            <p:ph type="title"/>
          </p:nvPr>
        </p:nvSpPr>
        <p:spPr/>
        <p:txBody>
          <a:bodyPr/>
          <a:lstStyle/>
          <a:p>
            <a:r>
              <a:rPr lang="en-US" b="1" u="sng" dirty="0"/>
              <a:t>Conclusion:</a:t>
            </a:r>
            <a:endParaRPr lang="en-IN" b="1" u="sng" dirty="0"/>
          </a:p>
        </p:txBody>
      </p:sp>
      <p:sp>
        <p:nvSpPr>
          <p:cNvPr id="3" name="Content Placeholder 2">
            <a:extLst>
              <a:ext uri="{FF2B5EF4-FFF2-40B4-BE49-F238E27FC236}">
                <a16:creationId xmlns:a16="http://schemas.microsoft.com/office/drawing/2014/main" id="{88F05750-BF11-9122-C23D-46F908184028}"/>
              </a:ext>
            </a:extLst>
          </p:cNvPr>
          <p:cNvSpPr>
            <a:spLocks noGrp="1"/>
          </p:cNvSpPr>
          <p:nvPr>
            <p:ph idx="1"/>
          </p:nvPr>
        </p:nvSpPr>
        <p:spPr/>
        <p:txBody>
          <a:bodyPr>
            <a:normAutofit lnSpcReduction="10000"/>
          </a:bodyPr>
          <a:lstStyle/>
          <a:p>
            <a:r>
              <a:rPr lang="en-US" dirty="0"/>
              <a:t>This study aimed to reveal how AI makes homes smart. To achieve this goal, many studies in the literature and several products were reviewed. We found that AI technology helps smart homes in device management, energy management, healthcare, intelligent interaction, security, entertainment systems, and personal robots by utilizing activity recognition, data processing, decision-making, image recognition, prediction-making, and voice recognition.</a:t>
            </a:r>
          </a:p>
          <a:p>
            <a:r>
              <a:rPr lang="en-US" dirty="0"/>
              <a:t>Furthermore, an interesting finding in this study was that intelligent interaction is becoming more and more important both in the literature and products.</a:t>
            </a:r>
          </a:p>
          <a:p>
            <a:r>
              <a:rPr lang="en-US" dirty="0"/>
              <a:t>One important future direction in applying AI to smart homes is considering both smart home technology and architecture design and developing relevant standards.</a:t>
            </a:r>
            <a:endParaRPr lang="en-IN" u="sng" dirty="0"/>
          </a:p>
        </p:txBody>
      </p:sp>
    </p:spTree>
    <p:extLst>
      <p:ext uri="{BB962C8B-B14F-4D97-AF65-F5344CB8AC3E}">
        <p14:creationId xmlns:p14="http://schemas.microsoft.com/office/powerpoint/2010/main" val="3023698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36</TotalTime>
  <Words>1046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source-serif-pro</vt:lpstr>
      <vt:lpstr>Wingdings 3</vt:lpstr>
      <vt:lpstr>Wisp</vt:lpstr>
      <vt:lpstr>AI IN SMART HOMES</vt:lpstr>
      <vt:lpstr>INTRODUCTION:</vt:lpstr>
      <vt:lpstr>What is a Smart Home?</vt:lpstr>
      <vt:lpstr>AI in Smart Homes:</vt:lpstr>
      <vt:lpstr>PowerPoint Presentation</vt:lpstr>
      <vt:lpstr>Some applications on AI in smart homes:</vt:lpstr>
      <vt:lpstr>Advantages:</vt:lpstr>
      <vt:lpstr>Disadvantages: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HOMES</dc:title>
  <dc:creator>Keerthi Naidu</dc:creator>
  <cp:lastModifiedBy>Keerthi Naidu</cp:lastModifiedBy>
  <cp:revision>1</cp:revision>
  <dcterms:created xsi:type="dcterms:W3CDTF">2023-04-09T17:08:33Z</dcterms:created>
  <dcterms:modified xsi:type="dcterms:W3CDTF">2023-04-09T17:44:37Z</dcterms:modified>
</cp:coreProperties>
</file>