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13"/>
  </p:notesMasterIdLst>
  <p:sldIdLst>
    <p:sldId id="256" r:id="rId2"/>
    <p:sldId id="257" r:id="rId3"/>
    <p:sldId id="258" r:id="rId4"/>
    <p:sldId id="259" r:id="rId5"/>
    <p:sldId id="260" r:id="rId6"/>
    <p:sldId id="261" r:id="rId7"/>
    <p:sldId id="262" r:id="rId8"/>
    <p:sldId id="263" r:id="rId9"/>
    <p:sldId id="266" r:id="rId10"/>
    <p:sldId id="264" r:id="rId11"/>
    <p:sldId id="265" r:id="rId12"/>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A LAKSHMI" userId="6f0f25397fedf202" providerId="LiveId" clId="{AC64A5C3-A80C-484C-80FE-E72A10DA758B}"/>
    <pc:docChg chg="custSel modSld">
      <pc:chgData name="MAHA LAKSHMI" userId="6f0f25397fedf202" providerId="LiveId" clId="{AC64A5C3-A80C-484C-80FE-E72A10DA758B}" dt="2024-08-27T08:29:35.521" v="14" actId="478"/>
      <pc:docMkLst>
        <pc:docMk/>
      </pc:docMkLst>
      <pc:sldChg chg="addSp delSp modSp mod">
        <pc:chgData name="MAHA LAKSHMI" userId="6f0f25397fedf202" providerId="LiveId" clId="{AC64A5C3-A80C-484C-80FE-E72A10DA758B}" dt="2024-08-27T08:29:35.521" v="14" actId="478"/>
        <pc:sldMkLst>
          <pc:docMk/>
          <pc:sldMk cId="0" sldId="256"/>
        </pc:sldMkLst>
        <pc:spChg chg="add del mod">
          <ac:chgData name="MAHA LAKSHMI" userId="6f0f25397fedf202" providerId="LiveId" clId="{AC64A5C3-A80C-484C-80FE-E72A10DA758B}" dt="2024-08-27T08:29:35.521" v="14" actId="478"/>
          <ac:spMkLst>
            <pc:docMk/>
            <pc:sldMk cId="0" sldId="256"/>
            <ac:spMk id="3" creationId="{473172C0-F796-CE4B-DB3A-B8692DBCD13C}"/>
          </ac:spMkLst>
        </pc:spChg>
        <pc:spChg chg="mod">
          <ac:chgData name="MAHA LAKSHMI" userId="6f0f25397fedf202" providerId="LiveId" clId="{AC64A5C3-A80C-484C-80FE-E72A10DA758B}" dt="2024-08-27T08:29:21.893" v="9" actId="20577"/>
          <ac:spMkLst>
            <pc:docMk/>
            <pc:sldMk cId="0" sldId="256"/>
            <ac:spMk id="212" creationId="{00000000-0000-0000-0000-000000000000}"/>
          </ac:spMkLst>
        </pc:spChg>
      </pc:sldChg>
      <pc:sldChg chg="modSp mod">
        <pc:chgData name="MAHA LAKSHMI" userId="6f0f25397fedf202" providerId="LiveId" clId="{AC64A5C3-A80C-484C-80FE-E72A10DA758B}" dt="2024-08-27T08:27:36.615" v="1" actId="123"/>
        <pc:sldMkLst>
          <pc:docMk/>
          <pc:sldMk cId="0" sldId="259"/>
        </pc:sldMkLst>
        <pc:spChg chg="mod">
          <ac:chgData name="MAHA LAKSHMI" userId="6f0f25397fedf202" providerId="LiveId" clId="{AC64A5C3-A80C-484C-80FE-E72A10DA758B}" dt="2024-08-27T08:27:36.615" v="1" actId="123"/>
          <ac:spMkLst>
            <pc:docMk/>
            <pc:sldMk cId="0" sldId="259"/>
            <ac:spMk id="127" creationId="{00000000-0000-0000-0000-000000000000}"/>
          </ac:spMkLst>
        </pc:spChg>
      </pc:sldChg>
      <pc:sldChg chg="modSp mod">
        <pc:chgData name="MAHA LAKSHMI" userId="6f0f25397fedf202" providerId="LiveId" clId="{AC64A5C3-A80C-484C-80FE-E72A10DA758B}" dt="2024-08-27T08:27:43.739" v="2" actId="123"/>
        <pc:sldMkLst>
          <pc:docMk/>
          <pc:sldMk cId="0" sldId="260"/>
        </pc:sldMkLst>
        <pc:spChg chg="mod">
          <ac:chgData name="MAHA LAKSHMI" userId="6f0f25397fedf202" providerId="LiveId" clId="{AC64A5C3-A80C-484C-80FE-E72A10DA758B}" dt="2024-08-27T08:27:43.739" v="2" actId="123"/>
          <ac:spMkLst>
            <pc:docMk/>
            <pc:sldMk cId="0" sldId="260"/>
            <ac:spMk id="138" creationId="{00000000-0000-0000-0000-000000000000}"/>
          </ac:spMkLst>
        </pc:spChg>
      </pc:sldChg>
      <pc:sldChg chg="modSp mod">
        <pc:chgData name="MAHA LAKSHMI" userId="6f0f25397fedf202" providerId="LiveId" clId="{AC64A5C3-A80C-484C-80FE-E72A10DA758B}" dt="2024-08-27T08:27:50.714" v="3" actId="123"/>
        <pc:sldMkLst>
          <pc:docMk/>
          <pc:sldMk cId="0" sldId="262"/>
        </pc:sldMkLst>
        <pc:spChg chg="mod">
          <ac:chgData name="MAHA LAKSHMI" userId="6f0f25397fedf202" providerId="LiveId" clId="{AC64A5C3-A80C-484C-80FE-E72A10DA758B}" dt="2024-08-27T08:27:50.714" v="3" actId="123"/>
          <ac:spMkLst>
            <pc:docMk/>
            <pc:sldMk cId="0" sldId="262"/>
            <ac:spMk id="159" creationId="{00000000-0000-0000-0000-000000000000}"/>
          </ac:spMkLst>
        </pc:spChg>
      </pc:sldChg>
      <pc:sldChg chg="modSp mod">
        <pc:chgData name="MAHA LAKSHMI" userId="6f0f25397fedf202" providerId="LiveId" clId="{AC64A5C3-A80C-484C-80FE-E72A10DA758B}" dt="2024-08-27T08:27:55.296" v="4" actId="123"/>
        <pc:sldMkLst>
          <pc:docMk/>
          <pc:sldMk cId="0" sldId="263"/>
        </pc:sldMkLst>
        <pc:spChg chg="mod">
          <ac:chgData name="MAHA LAKSHMI" userId="6f0f25397fedf202" providerId="LiveId" clId="{AC64A5C3-A80C-484C-80FE-E72A10DA758B}" dt="2024-08-27T08:27:55.296" v="4" actId="123"/>
          <ac:spMkLst>
            <pc:docMk/>
            <pc:sldMk cId="0" sldId="263"/>
            <ac:spMk id="3" creationId="{635587F0-AF4E-A461-AFEF-08B3062CDE17}"/>
          </ac:spMkLst>
        </pc:spChg>
      </pc:sldChg>
      <pc:sldChg chg="modSp mod">
        <pc:chgData name="MAHA LAKSHMI" userId="6f0f25397fedf202" providerId="LiveId" clId="{AC64A5C3-A80C-484C-80FE-E72A10DA758B}" dt="2024-08-27T08:28:05.556" v="6" actId="123"/>
        <pc:sldMkLst>
          <pc:docMk/>
          <pc:sldMk cId="0" sldId="265"/>
        </pc:sldMkLst>
        <pc:spChg chg="mod">
          <ac:chgData name="MAHA LAKSHMI" userId="6f0f25397fedf202" providerId="LiveId" clId="{AC64A5C3-A80C-484C-80FE-E72A10DA758B}" dt="2024-08-27T08:28:05.556" v="6" actId="123"/>
          <ac:spMkLst>
            <pc:docMk/>
            <pc:sldMk cId="0" sldId="265"/>
            <ac:spMk id="201" creationId="{00000000-0000-0000-0000-000000000000}"/>
          </ac:spMkLst>
        </pc:spChg>
      </pc:sldChg>
      <pc:sldChg chg="modSp mod">
        <pc:chgData name="MAHA LAKSHMI" userId="6f0f25397fedf202" providerId="LiveId" clId="{AC64A5C3-A80C-484C-80FE-E72A10DA758B}" dt="2024-08-27T08:27:59.682" v="5" actId="123"/>
        <pc:sldMkLst>
          <pc:docMk/>
          <pc:sldMk cId="3060133480" sldId="266"/>
        </pc:sldMkLst>
        <pc:spChg chg="mod">
          <ac:chgData name="MAHA LAKSHMI" userId="6f0f25397fedf202" providerId="LiveId" clId="{AC64A5C3-A80C-484C-80FE-E72A10DA758B}" dt="2024-08-27T08:27:59.682" v="5" actId="123"/>
          <ac:spMkLst>
            <pc:docMk/>
            <pc:sldMk cId="3060133480" sldId="266"/>
            <ac:spMk id="4" creationId="{E2B50A81-73C2-6BD9-B548-CE880B3B1E9B}"/>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D:\jagan\muthuselvan%20NM%20new.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[muthuselvan NM new.xlsx]muthu ,gayathri!PivotTable1</c:name>
    <c:fmtId val="8"/>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400"/>
              <a:t>EMPLOYEE</a:t>
            </a:r>
            <a:r>
              <a:rPr lang="en-IN" sz="1400" baseline="0"/>
              <a:t> SALARY STATUS BASED ON JOB</a:t>
            </a:r>
            <a:endParaRPr lang="en-IN" sz="140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'muthu ,gayathri'!$B$3:$B$4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'muthu ,gayathri'!$A$5:$A$13</c:f>
              <c:strCache>
                <c:ptCount val="8"/>
                <c:pt idx="0">
                  <c:v>Designer</c:v>
                </c:pt>
                <c:pt idx="1">
                  <c:v>DevOps Engineer</c:v>
                </c:pt>
                <c:pt idx="2">
                  <c:v>HR Manager</c:v>
                </c:pt>
                <c:pt idx="3">
                  <c:v>Machine Learning Engineer</c:v>
                </c:pt>
                <c:pt idx="4">
                  <c:v>Mobile Developer</c:v>
                </c:pt>
                <c:pt idx="5">
                  <c:v>Project Manager</c:v>
                </c:pt>
                <c:pt idx="6">
                  <c:v>Tester</c:v>
                </c:pt>
                <c:pt idx="7">
                  <c:v>Web Developer</c:v>
                </c:pt>
              </c:strCache>
            </c:strRef>
          </c:cat>
          <c:val>
            <c:numRef>
              <c:f>'muthu ,gayathri'!$B$5:$B$13</c:f>
              <c:numCache>
                <c:formatCode>General</c:formatCode>
                <c:ptCount val="8"/>
                <c:pt idx="0">
                  <c:v>43000</c:v>
                </c:pt>
                <c:pt idx="1">
                  <c:v>53500</c:v>
                </c:pt>
                <c:pt idx="2">
                  <c:v>27500</c:v>
                </c:pt>
                <c:pt idx="3">
                  <c:v>43500</c:v>
                </c:pt>
                <c:pt idx="4">
                  <c:v>55000</c:v>
                </c:pt>
                <c:pt idx="5">
                  <c:v>62500</c:v>
                </c:pt>
                <c:pt idx="6">
                  <c:v>39500</c:v>
                </c:pt>
                <c:pt idx="7">
                  <c:v>80000</c:v>
                </c:pt>
              </c:numCache>
            </c:numRef>
          </c:val>
          <c:extLst>
            <c:ext xmlns:c16="http://schemas.microsoft.com/office/drawing/2014/chart" uri="{C3380CC4-5D6E-409C-BE32-E72D297353CC}">
              <c16:uniqueId val="{00000000-E4EE-4092-8398-4E52D07870B4}"/>
            </c:ext>
          </c:extLst>
        </c:ser>
        <c:ser>
          <c:idx val="1"/>
          <c:order val="1"/>
          <c:tx>
            <c:strRef>
              <c:f>'muthu ,gayathri'!$C$3:$C$4</c:f>
              <c:strCache>
                <c:ptCount val="1"/>
                <c:pt idx="0">
                  <c:v>LOW</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'muthu ,gayathri'!$A$5:$A$13</c:f>
              <c:strCache>
                <c:ptCount val="8"/>
                <c:pt idx="0">
                  <c:v>Designer</c:v>
                </c:pt>
                <c:pt idx="1">
                  <c:v>DevOps Engineer</c:v>
                </c:pt>
                <c:pt idx="2">
                  <c:v>HR Manager</c:v>
                </c:pt>
                <c:pt idx="3">
                  <c:v>Machine Learning Engineer</c:v>
                </c:pt>
                <c:pt idx="4">
                  <c:v>Mobile Developer</c:v>
                </c:pt>
                <c:pt idx="5">
                  <c:v>Project Manager</c:v>
                </c:pt>
                <c:pt idx="6">
                  <c:v>Tester</c:v>
                </c:pt>
                <c:pt idx="7">
                  <c:v>Web Developer</c:v>
                </c:pt>
              </c:strCache>
            </c:strRef>
          </c:cat>
          <c:val>
            <c:numRef>
              <c:f>'muthu ,gayathri'!$C$5:$C$13</c:f>
              <c:numCache>
                <c:formatCode>General</c:formatCode>
                <c:ptCount val="8"/>
                <c:pt idx="1">
                  <c:v>16500</c:v>
                </c:pt>
                <c:pt idx="2">
                  <c:v>23000</c:v>
                </c:pt>
                <c:pt idx="3">
                  <c:v>8000</c:v>
                </c:pt>
                <c:pt idx="4">
                  <c:v>45500</c:v>
                </c:pt>
                <c:pt idx="6">
                  <c:v>8000</c:v>
                </c:pt>
                <c:pt idx="7">
                  <c:v>57500</c:v>
                </c:pt>
              </c:numCache>
            </c:numRef>
          </c:val>
          <c:extLst>
            <c:ext xmlns:c16="http://schemas.microsoft.com/office/drawing/2014/chart" uri="{C3380CC4-5D6E-409C-BE32-E72D297353CC}">
              <c16:uniqueId val="{00000001-E4EE-4092-8398-4E52D07870B4}"/>
            </c:ext>
          </c:extLst>
        </c:ser>
        <c:ser>
          <c:idx val="2"/>
          <c:order val="2"/>
          <c:tx>
            <c:strRef>
              <c:f>'muthu ,gayathri'!$D$3:$D$4</c:f>
              <c:strCache>
                <c:ptCount val="1"/>
                <c:pt idx="0">
                  <c:v>MED</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'muthu ,gayathri'!$A$5:$A$13</c:f>
              <c:strCache>
                <c:ptCount val="8"/>
                <c:pt idx="0">
                  <c:v>Designer</c:v>
                </c:pt>
                <c:pt idx="1">
                  <c:v>DevOps Engineer</c:v>
                </c:pt>
                <c:pt idx="2">
                  <c:v>HR Manager</c:v>
                </c:pt>
                <c:pt idx="3">
                  <c:v>Machine Learning Engineer</c:v>
                </c:pt>
                <c:pt idx="4">
                  <c:v>Mobile Developer</c:v>
                </c:pt>
                <c:pt idx="5">
                  <c:v>Project Manager</c:v>
                </c:pt>
                <c:pt idx="6">
                  <c:v>Tester</c:v>
                </c:pt>
                <c:pt idx="7">
                  <c:v>Web Developer</c:v>
                </c:pt>
              </c:strCache>
            </c:strRef>
          </c:cat>
          <c:val>
            <c:numRef>
              <c:f>'muthu ,gayathri'!$D$5:$D$13</c:f>
              <c:numCache>
                <c:formatCode>General</c:formatCode>
                <c:ptCount val="8"/>
                <c:pt idx="0">
                  <c:v>66000</c:v>
                </c:pt>
                <c:pt idx="1">
                  <c:v>54000</c:v>
                </c:pt>
                <c:pt idx="2">
                  <c:v>53500</c:v>
                </c:pt>
                <c:pt idx="3">
                  <c:v>151000</c:v>
                </c:pt>
                <c:pt idx="4">
                  <c:v>90000</c:v>
                </c:pt>
                <c:pt idx="5">
                  <c:v>11000</c:v>
                </c:pt>
                <c:pt idx="6">
                  <c:v>51000</c:v>
                </c:pt>
                <c:pt idx="7">
                  <c:v>39500</c:v>
                </c:pt>
              </c:numCache>
            </c:numRef>
          </c:val>
          <c:extLst>
            <c:ext xmlns:c16="http://schemas.microsoft.com/office/drawing/2014/chart" uri="{C3380CC4-5D6E-409C-BE32-E72D297353CC}">
              <c16:uniqueId val="{00000002-E4EE-4092-8398-4E52D07870B4}"/>
            </c:ext>
          </c:extLst>
        </c:ser>
        <c:dLbls>
          <c:showLegendKey val="0"/>
          <c:showVal val="0"/>
          <c:showCatName val="0"/>
          <c:showSerName val="0"/>
          <c:showPercent val="0"/>
          <c:showBubbleSize val="0"/>
        </c:dLbls>
        <c:gapWidth val="150"/>
        <c:shape val="box"/>
        <c:axId val="1973699551"/>
        <c:axId val="1973700991"/>
        <c:axId val="0"/>
      </c:bar3DChart>
      <c:catAx>
        <c:axId val="1973699551"/>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solidFill>
                      <a:srgbClr val="FFFF00"/>
                    </a:solidFill>
                  </a:rPr>
                  <a:t>JOB TITLE</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73700991"/>
        <c:crosses val="autoZero"/>
        <c:auto val="1"/>
        <c:lblAlgn val="ctr"/>
        <c:lblOffset val="100"/>
        <c:noMultiLvlLbl val="0"/>
      </c:catAx>
      <c:valAx>
        <c:axId val="1973700991"/>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solidFill>
                      <a:srgbClr val="FFFF00"/>
                    </a:solidFill>
                  </a:rPr>
                  <a:t>SALARY STATUS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736995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300" cy="34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300" cy="3444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300" cy="3444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300" cy="344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 name="Google Shape;56;p1:notes"/>
          <p:cNvSpPr txBox="1">
            <a:spLocks noGrp="1"/>
          </p:cNvSpPr>
          <p:nvPr>
            <p:ph type="sldNum" idx="12"/>
          </p:nvPr>
        </p:nvSpPr>
        <p:spPr>
          <a:xfrm>
            <a:off x="6905625" y="6513513"/>
            <a:ext cx="5283300" cy="344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2: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9" name="Google Shape;199;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6: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7: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1: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00" cy="518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4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400" cy="45264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400" cy="45264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 name="Google Shape;13;p1"/>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 name="Google Shape;17;p1"/>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4800" b="1"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1" name="Google Shape;21;p1"/>
          <p:cNvSpPr txBox="1">
            <a:spLocks noGrp="1"/>
          </p:cNvSpPr>
          <p:nvPr>
            <p:ph type="body" idx="1"/>
          </p:nvPr>
        </p:nvSpPr>
        <p:spPr>
          <a:xfrm>
            <a:off x="609600" y="1577340"/>
            <a:ext cx="10972800" cy="452640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grpSp>
        <p:nvGrpSpPr>
          <p:cNvPr id="204" name="Google Shape;204;p1"/>
          <p:cNvGrpSpPr/>
          <p:nvPr/>
        </p:nvGrpSpPr>
        <p:grpSpPr>
          <a:xfrm>
            <a:off x="876299" y="990600"/>
            <a:ext cx="1743075" cy="1333500"/>
            <a:chOff x="742950" y="1104900"/>
            <a:chExt cx="1743075" cy="1333500"/>
          </a:xfrm>
        </p:grpSpPr>
        <p:sp>
          <p:nvSpPr>
            <p:cNvPr id="205" name="Google Shape;205;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6" name="Google Shape;206;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07" name="Google Shape;207;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8" name="Google Shape;208;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9" name="Google Shape;209;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lnSpc>
                <a:spcPct val="100000"/>
              </a:lnSpc>
              <a:spcBef>
                <a:spcPts val="0"/>
              </a:spcBef>
              <a:spcAft>
                <a:spcPts val="0"/>
              </a:spcAft>
              <a:buSzPts val="1400"/>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210" name="Google Shape;210;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211" name="Google Shape;211;p1"/>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1</a:t>
            </a:fld>
            <a:endParaRPr/>
          </a:p>
        </p:txBody>
      </p:sp>
      <p:sp>
        <p:nvSpPr>
          <p:cNvPr id="212" name="Google Shape;212;p1"/>
          <p:cNvSpPr txBox="1"/>
          <p:nvPr/>
        </p:nvSpPr>
        <p:spPr>
          <a:xfrm>
            <a:off x="1747824" y="3183425"/>
            <a:ext cx="9605700" cy="193895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Times New Roman"/>
                <a:ea typeface="Times New Roman"/>
                <a:cs typeface="Times New Roman"/>
                <a:sym typeface="Times New Roman"/>
              </a:rPr>
              <a:t>STUDENT NAME: Gayathri J</a:t>
            </a:r>
            <a:endParaRPr sz="24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Times New Roman"/>
                <a:ea typeface="Times New Roman"/>
                <a:cs typeface="Times New Roman"/>
                <a:sym typeface="Times New Roman"/>
              </a:rPr>
              <a:t>REGISTER NO: 1222009</a:t>
            </a:r>
            <a:r>
              <a:rPr lang="en-US" sz="2400" dirty="0">
                <a:solidFill>
                  <a:schemeClr val="dk1"/>
                </a:solidFill>
                <a:latin typeface="Times New Roman"/>
                <a:ea typeface="Times New Roman"/>
                <a:cs typeface="Times New Roman"/>
                <a:sym typeface="Times New Roman"/>
              </a:rPr>
              <a:t>29,BCD8F30C45607678C704E647E060DB3E</a:t>
            </a:r>
            <a:endParaRPr sz="1400"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Times New Roman"/>
                <a:ea typeface="Times New Roman"/>
                <a:cs typeface="Times New Roman"/>
                <a:sym typeface="Times New Roman"/>
              </a:rPr>
              <a:t>DEPARTMENT: Bachelor of com</a:t>
            </a:r>
            <a:r>
              <a:rPr lang="en-US" sz="2400" dirty="0">
                <a:solidFill>
                  <a:schemeClr val="dk1"/>
                </a:solidFill>
                <a:latin typeface="Times New Roman"/>
                <a:ea typeface="Times New Roman"/>
                <a:cs typeface="Times New Roman"/>
                <a:sym typeface="Times New Roman"/>
              </a:rPr>
              <a:t>merce </a:t>
            </a:r>
            <a:r>
              <a:rPr lang="en-US" sz="2400" b="0" i="0" u="none" strike="noStrike" cap="none" dirty="0">
                <a:solidFill>
                  <a:schemeClr val="dk1"/>
                </a:solidFill>
                <a:latin typeface="Times New Roman"/>
                <a:ea typeface="Times New Roman"/>
                <a:cs typeface="Times New Roman"/>
                <a:sym typeface="Times New Roman"/>
              </a:rPr>
              <a:t>(Corporate Secretaryship)</a:t>
            </a:r>
            <a:endParaRPr sz="1400"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COLLEGE :</a:t>
            </a:r>
            <a:r>
              <a:rPr lang="en-US" sz="2400" b="1" i="0" u="none" strike="noStrike" cap="none" dirty="0">
                <a:solidFill>
                  <a:srgbClr val="000000"/>
                </a:solidFill>
                <a:latin typeface="Times New Roman"/>
                <a:ea typeface="Times New Roman"/>
                <a:cs typeface="Times New Roman"/>
                <a:sym typeface="Times New Roman"/>
              </a:rPr>
              <a:t> </a:t>
            </a:r>
            <a:r>
              <a:rPr lang="en-US" sz="2400" b="0" i="0" u="none" strike="noStrike" cap="none" dirty="0">
                <a:solidFill>
                  <a:srgbClr val="000000"/>
                </a:solidFill>
                <a:latin typeface="Times New Roman"/>
                <a:ea typeface="Times New Roman"/>
                <a:cs typeface="Times New Roman"/>
                <a:sym typeface="Times New Roman"/>
              </a:rPr>
              <a:t>K.C.S. Kasi Nadar College of Arts &amp; Science</a:t>
            </a:r>
            <a:endParaRPr dirty="0"/>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2" name="Google Shape;192;p1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3" name="Google Shape;193;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94" name="Google Shape;194;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5" name="Google Shape;195;p17"/>
          <p:cNvSpPr txBox="1">
            <a:spLocks noGrp="1"/>
          </p:cNvSpPr>
          <p:nvPr>
            <p:ph type="title"/>
          </p:nvPr>
        </p:nvSpPr>
        <p:spPr>
          <a:xfrm>
            <a:off x="755325" y="385450"/>
            <a:ext cx="2673600" cy="14949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a:t>RESULTS</a:t>
            </a:r>
            <a:endParaRPr/>
          </a:p>
          <a:p>
            <a:pPr marL="12700" lvl="0" indent="0" algn="l" rtl="0">
              <a:lnSpc>
                <a:spcPct val="100000"/>
              </a:lnSpc>
              <a:spcBef>
                <a:spcPts val="0"/>
              </a:spcBef>
              <a:spcAft>
                <a:spcPts val="0"/>
              </a:spcAft>
              <a:buSzPts val="1400"/>
              <a:buNone/>
            </a:pPr>
            <a:endParaRPr/>
          </a:p>
        </p:txBody>
      </p:sp>
      <p:sp>
        <p:nvSpPr>
          <p:cNvPr id="196" name="Google Shape;196;p17"/>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2D936B"/>
                </a:solidFill>
                <a:latin typeface="Trebuchet MS"/>
                <a:ea typeface="Trebuchet MS"/>
                <a:cs typeface="Trebuchet MS"/>
                <a:sym typeface="Trebuchet MS"/>
              </a:rPr>
              <a:t>10</a:t>
            </a:fld>
            <a:endParaRPr sz="1100" b="0" i="0" u="none" strike="noStrike" cap="none">
              <a:solidFill>
                <a:schemeClr val="dk1"/>
              </a:solidFill>
              <a:latin typeface="Trebuchet MS"/>
              <a:ea typeface="Trebuchet MS"/>
              <a:cs typeface="Trebuchet MS"/>
              <a:sym typeface="Trebuchet MS"/>
            </a:endParaRPr>
          </a:p>
        </p:txBody>
      </p:sp>
      <p:graphicFrame>
        <p:nvGraphicFramePr>
          <p:cNvPr id="2" name="Chart 1">
            <a:extLst>
              <a:ext uri="{FF2B5EF4-FFF2-40B4-BE49-F238E27FC236}">
                <a16:creationId xmlns:a16="http://schemas.microsoft.com/office/drawing/2014/main" id="{F2BDA88C-84EC-1613-4514-3CEBCE556698}"/>
              </a:ext>
            </a:extLst>
          </p:cNvPr>
          <p:cNvGraphicFramePr>
            <a:graphicFrameLocks/>
          </p:cNvGraphicFramePr>
          <p:nvPr>
            <p:extLst>
              <p:ext uri="{D42A27DB-BD31-4B8C-83A1-F6EECF244321}">
                <p14:modId xmlns:p14="http://schemas.microsoft.com/office/powerpoint/2010/main" val="2300672496"/>
              </p:ext>
            </p:extLst>
          </p:nvPr>
        </p:nvGraphicFramePr>
        <p:xfrm>
          <a:off x="6221730" y="1619250"/>
          <a:ext cx="5000222" cy="33584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 name="Table 2">
            <a:extLst>
              <a:ext uri="{FF2B5EF4-FFF2-40B4-BE49-F238E27FC236}">
                <a16:creationId xmlns:a16="http://schemas.microsoft.com/office/drawing/2014/main" id="{99DA4A53-8864-83AD-7614-E821D33D3A3E}"/>
              </a:ext>
            </a:extLst>
          </p:cNvPr>
          <p:cNvGraphicFramePr>
            <a:graphicFrameLocks noGrp="1"/>
          </p:cNvGraphicFramePr>
          <p:nvPr>
            <p:extLst>
              <p:ext uri="{D42A27DB-BD31-4B8C-83A1-F6EECF244321}">
                <p14:modId xmlns:p14="http://schemas.microsoft.com/office/powerpoint/2010/main" val="2563284092"/>
              </p:ext>
            </p:extLst>
          </p:nvPr>
        </p:nvGraphicFramePr>
        <p:xfrm>
          <a:off x="443229" y="1695449"/>
          <a:ext cx="5000222" cy="3282201"/>
        </p:xfrm>
        <a:graphic>
          <a:graphicData uri="http://schemas.openxmlformats.org/drawingml/2006/table">
            <a:tbl>
              <a:tblPr>
                <a:tableStyleId>{5C22544A-7EE6-4342-B048-85BDC9FD1C3A}</a:tableStyleId>
              </a:tblPr>
              <a:tblGrid>
                <a:gridCol w="1825062">
                  <a:extLst>
                    <a:ext uri="{9D8B030D-6E8A-4147-A177-3AD203B41FA5}">
                      <a16:colId xmlns:a16="http://schemas.microsoft.com/office/drawing/2014/main" val="2058627392"/>
                    </a:ext>
                  </a:extLst>
                </a:gridCol>
                <a:gridCol w="1226681">
                  <a:extLst>
                    <a:ext uri="{9D8B030D-6E8A-4147-A177-3AD203B41FA5}">
                      <a16:colId xmlns:a16="http://schemas.microsoft.com/office/drawing/2014/main" val="2129457873"/>
                    </a:ext>
                  </a:extLst>
                </a:gridCol>
                <a:gridCol w="553503">
                  <a:extLst>
                    <a:ext uri="{9D8B030D-6E8A-4147-A177-3AD203B41FA5}">
                      <a16:colId xmlns:a16="http://schemas.microsoft.com/office/drawing/2014/main" val="2171644367"/>
                    </a:ext>
                  </a:extLst>
                </a:gridCol>
                <a:gridCol w="553503">
                  <a:extLst>
                    <a:ext uri="{9D8B030D-6E8A-4147-A177-3AD203B41FA5}">
                      <a16:colId xmlns:a16="http://schemas.microsoft.com/office/drawing/2014/main" val="1440162577"/>
                    </a:ext>
                  </a:extLst>
                </a:gridCol>
                <a:gridCol w="841473">
                  <a:extLst>
                    <a:ext uri="{9D8B030D-6E8A-4147-A177-3AD203B41FA5}">
                      <a16:colId xmlns:a16="http://schemas.microsoft.com/office/drawing/2014/main" val="1627415737"/>
                    </a:ext>
                  </a:extLst>
                </a:gridCol>
              </a:tblGrid>
              <a:tr h="277917">
                <a:tc>
                  <a:txBody>
                    <a:bodyPr/>
                    <a:lstStyle/>
                    <a:p>
                      <a:pPr algn="l" fontAlgn="b"/>
                      <a:r>
                        <a:rPr lang="en-US" sz="1100" u="none" strike="noStrike">
                          <a:effectLst/>
                          <a:highlight>
                            <a:srgbClr val="D9E1F2"/>
                          </a:highlight>
                          <a:latin typeface="Times New Roman" panose="02020603050405020304" pitchFamily="18" charset="0"/>
                          <a:cs typeface="Times New Roman" panose="02020603050405020304" pitchFamily="18" charset="0"/>
                        </a:rPr>
                        <a:t>Sum of Salary</a:t>
                      </a:r>
                      <a:endParaRPr lang="en-US" sz="11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100" u="none" strike="noStrike">
                          <a:effectLst/>
                          <a:highlight>
                            <a:srgbClr val="D9E1F2"/>
                          </a:highlight>
                          <a:latin typeface="Times New Roman" panose="02020603050405020304" pitchFamily="18" charset="0"/>
                          <a:cs typeface="Times New Roman" panose="02020603050405020304" pitchFamily="18" charset="0"/>
                        </a:rPr>
                        <a:t>SALARY</a:t>
                      </a:r>
                      <a:endParaRPr lang="en-US" sz="11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100" u="none" strike="noStrike">
                          <a:effectLst/>
                          <a:highlight>
                            <a:srgbClr val="D9E1F2"/>
                          </a:highlight>
                          <a:latin typeface="Times New Roman" panose="02020603050405020304" pitchFamily="18" charset="0"/>
                          <a:cs typeface="Times New Roman" panose="02020603050405020304" pitchFamily="18" charset="0"/>
                        </a:rPr>
                        <a:t> </a:t>
                      </a:r>
                      <a:endParaRPr lang="en-US" sz="11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100" u="none" strike="noStrike">
                          <a:effectLst/>
                          <a:highlight>
                            <a:srgbClr val="D9E1F2"/>
                          </a:highlight>
                          <a:latin typeface="Times New Roman" panose="02020603050405020304" pitchFamily="18" charset="0"/>
                          <a:cs typeface="Times New Roman" panose="02020603050405020304" pitchFamily="18" charset="0"/>
                        </a:rPr>
                        <a:t> </a:t>
                      </a:r>
                      <a:endParaRPr lang="en-US" sz="11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100" u="none" strike="noStrike">
                          <a:effectLst/>
                          <a:highlight>
                            <a:srgbClr val="D9E1F2"/>
                          </a:highlight>
                          <a:latin typeface="Times New Roman" panose="02020603050405020304" pitchFamily="18" charset="0"/>
                          <a:cs typeface="Times New Roman" panose="02020603050405020304" pitchFamily="18" charset="0"/>
                        </a:rPr>
                        <a:t> </a:t>
                      </a:r>
                      <a:endParaRPr lang="en-US" sz="11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098791358"/>
                  </a:ext>
                </a:extLst>
              </a:tr>
              <a:tr h="277917">
                <a:tc>
                  <a:txBody>
                    <a:bodyPr/>
                    <a:lstStyle/>
                    <a:p>
                      <a:pPr algn="l" fontAlgn="b"/>
                      <a:r>
                        <a:rPr lang="en-US" sz="1100" u="none" strike="noStrike">
                          <a:effectLst/>
                          <a:highlight>
                            <a:srgbClr val="D9E1F2"/>
                          </a:highlight>
                          <a:latin typeface="Times New Roman" panose="02020603050405020304" pitchFamily="18" charset="0"/>
                          <a:cs typeface="Times New Roman" panose="02020603050405020304" pitchFamily="18" charset="0"/>
                        </a:rPr>
                        <a:t>JOB TITLE</a:t>
                      </a:r>
                      <a:endParaRPr lang="en-US" sz="11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100" u="none" strike="noStrike">
                          <a:effectLst/>
                          <a:highlight>
                            <a:srgbClr val="D9E1F2"/>
                          </a:highlight>
                          <a:latin typeface="Times New Roman" panose="02020603050405020304" pitchFamily="18" charset="0"/>
                          <a:cs typeface="Times New Roman" panose="02020603050405020304" pitchFamily="18" charset="0"/>
                        </a:rPr>
                        <a:t>HIGH</a:t>
                      </a:r>
                      <a:endParaRPr lang="en-US" sz="11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100" u="none" strike="noStrike">
                          <a:effectLst/>
                          <a:highlight>
                            <a:srgbClr val="D9E1F2"/>
                          </a:highlight>
                          <a:latin typeface="Times New Roman" panose="02020603050405020304" pitchFamily="18" charset="0"/>
                          <a:cs typeface="Times New Roman" panose="02020603050405020304" pitchFamily="18" charset="0"/>
                        </a:rPr>
                        <a:t>LOW</a:t>
                      </a:r>
                      <a:endParaRPr lang="en-US" sz="11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100" u="none" strike="noStrike">
                          <a:effectLst/>
                          <a:highlight>
                            <a:srgbClr val="D9E1F2"/>
                          </a:highlight>
                          <a:latin typeface="Times New Roman" panose="02020603050405020304" pitchFamily="18" charset="0"/>
                          <a:cs typeface="Times New Roman" panose="02020603050405020304" pitchFamily="18" charset="0"/>
                        </a:rPr>
                        <a:t>MED</a:t>
                      </a:r>
                      <a:endParaRPr lang="en-US" sz="11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100" u="none" strike="noStrike">
                          <a:effectLst/>
                          <a:highlight>
                            <a:srgbClr val="D9E1F2"/>
                          </a:highlight>
                          <a:latin typeface="Times New Roman" panose="02020603050405020304" pitchFamily="18" charset="0"/>
                          <a:cs typeface="Times New Roman" panose="02020603050405020304" pitchFamily="18" charset="0"/>
                        </a:rPr>
                        <a:t>Grand Total</a:t>
                      </a:r>
                      <a:endParaRPr lang="en-US" sz="11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826737393"/>
                  </a:ext>
                </a:extLst>
              </a:tr>
              <a:tr h="277917">
                <a:tc>
                  <a:txBody>
                    <a:bodyPr/>
                    <a:lstStyle/>
                    <a:p>
                      <a:pPr algn="l" fontAlgn="b"/>
                      <a:r>
                        <a:rPr lang="en-US" sz="1100" u="none" strike="noStrike">
                          <a:effectLst/>
                          <a:latin typeface="Times New Roman" panose="02020603050405020304" pitchFamily="18" charset="0"/>
                          <a:cs typeface="Times New Roman" panose="02020603050405020304" pitchFamily="18" charset="0"/>
                        </a:rPr>
                        <a:t>Designer</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100" u="none" strike="noStrike">
                          <a:effectLst/>
                          <a:latin typeface="Times New Roman" panose="02020603050405020304" pitchFamily="18" charset="0"/>
                          <a:cs typeface="Times New Roman" panose="02020603050405020304" pitchFamily="18" charset="0"/>
                        </a:rPr>
                        <a:t>43000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100" u="none" strike="noStrike">
                          <a:effectLst/>
                          <a:latin typeface="Times New Roman" panose="02020603050405020304" pitchFamily="18" charset="0"/>
                          <a:cs typeface="Times New Roman" panose="02020603050405020304" pitchFamily="18" charset="0"/>
                        </a:rPr>
                        <a:t>66000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100" u="none" strike="noStrike">
                          <a:effectLst/>
                          <a:latin typeface="Times New Roman" panose="02020603050405020304" pitchFamily="18" charset="0"/>
                          <a:cs typeface="Times New Roman" panose="02020603050405020304" pitchFamily="18" charset="0"/>
                        </a:rPr>
                        <a:t>109000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632971138"/>
                  </a:ext>
                </a:extLst>
              </a:tr>
              <a:tr h="277917">
                <a:tc>
                  <a:txBody>
                    <a:bodyPr/>
                    <a:lstStyle/>
                    <a:p>
                      <a:pPr algn="l" fontAlgn="b"/>
                      <a:r>
                        <a:rPr lang="en-US" sz="1100" u="none" strike="noStrike">
                          <a:effectLst/>
                          <a:latin typeface="Times New Roman" panose="02020603050405020304" pitchFamily="18" charset="0"/>
                          <a:cs typeface="Times New Roman" panose="02020603050405020304" pitchFamily="18" charset="0"/>
                        </a:rPr>
                        <a:t>DevOps Engineer</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100" u="none" strike="noStrike">
                          <a:effectLst/>
                          <a:latin typeface="Times New Roman" panose="02020603050405020304" pitchFamily="18" charset="0"/>
                          <a:cs typeface="Times New Roman" panose="02020603050405020304" pitchFamily="18" charset="0"/>
                        </a:rPr>
                        <a:t>53500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100" u="none" strike="noStrike">
                          <a:effectLst/>
                          <a:latin typeface="Times New Roman" panose="02020603050405020304" pitchFamily="18" charset="0"/>
                          <a:cs typeface="Times New Roman" panose="02020603050405020304" pitchFamily="18" charset="0"/>
                        </a:rPr>
                        <a:t>16500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100" u="none" strike="noStrike">
                          <a:effectLst/>
                          <a:latin typeface="Times New Roman" panose="02020603050405020304" pitchFamily="18" charset="0"/>
                          <a:cs typeface="Times New Roman" panose="02020603050405020304" pitchFamily="18" charset="0"/>
                        </a:rPr>
                        <a:t>54000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100" u="none" strike="noStrike">
                          <a:effectLst/>
                          <a:latin typeface="Times New Roman" panose="02020603050405020304" pitchFamily="18" charset="0"/>
                          <a:cs typeface="Times New Roman" panose="02020603050405020304" pitchFamily="18" charset="0"/>
                        </a:rPr>
                        <a:t>124000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55965862"/>
                  </a:ext>
                </a:extLst>
              </a:tr>
              <a:tr h="277917">
                <a:tc>
                  <a:txBody>
                    <a:bodyPr/>
                    <a:lstStyle/>
                    <a:p>
                      <a:pPr algn="l" fontAlgn="b"/>
                      <a:r>
                        <a:rPr lang="en-US" sz="1100" u="none" strike="noStrike">
                          <a:effectLst/>
                          <a:latin typeface="Times New Roman" panose="02020603050405020304" pitchFamily="18" charset="0"/>
                          <a:cs typeface="Times New Roman" panose="02020603050405020304" pitchFamily="18" charset="0"/>
                        </a:rPr>
                        <a:t>HR Manager</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100" u="none" strike="noStrike">
                          <a:effectLst/>
                          <a:latin typeface="Times New Roman" panose="02020603050405020304" pitchFamily="18" charset="0"/>
                          <a:cs typeface="Times New Roman" panose="02020603050405020304" pitchFamily="18" charset="0"/>
                        </a:rPr>
                        <a:t>27500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100" u="none" strike="noStrike">
                          <a:effectLst/>
                          <a:latin typeface="Times New Roman" panose="02020603050405020304" pitchFamily="18" charset="0"/>
                          <a:cs typeface="Times New Roman" panose="02020603050405020304" pitchFamily="18" charset="0"/>
                        </a:rPr>
                        <a:t>23000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100" u="none" strike="noStrike">
                          <a:effectLst/>
                          <a:latin typeface="Times New Roman" panose="02020603050405020304" pitchFamily="18" charset="0"/>
                          <a:cs typeface="Times New Roman" panose="02020603050405020304" pitchFamily="18" charset="0"/>
                        </a:rPr>
                        <a:t>53500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100" u="none" strike="noStrike">
                          <a:effectLst/>
                          <a:latin typeface="Times New Roman" panose="02020603050405020304" pitchFamily="18" charset="0"/>
                          <a:cs typeface="Times New Roman" panose="02020603050405020304" pitchFamily="18" charset="0"/>
                        </a:rPr>
                        <a:t>104000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60448873"/>
                  </a:ext>
                </a:extLst>
              </a:tr>
              <a:tr h="503031">
                <a:tc>
                  <a:txBody>
                    <a:bodyPr/>
                    <a:lstStyle/>
                    <a:p>
                      <a:pPr algn="l" fontAlgn="b"/>
                      <a:r>
                        <a:rPr lang="en-US" sz="1100" u="none" strike="noStrike">
                          <a:effectLst/>
                          <a:latin typeface="Times New Roman" panose="02020603050405020304" pitchFamily="18" charset="0"/>
                          <a:cs typeface="Times New Roman" panose="02020603050405020304" pitchFamily="18" charset="0"/>
                        </a:rPr>
                        <a:t>Machine Learning Engineer</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100" u="none" strike="noStrike">
                          <a:effectLst/>
                          <a:latin typeface="Times New Roman" panose="02020603050405020304" pitchFamily="18" charset="0"/>
                          <a:cs typeface="Times New Roman" panose="02020603050405020304" pitchFamily="18" charset="0"/>
                        </a:rPr>
                        <a:t>43500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100" u="none" strike="noStrike">
                          <a:effectLst/>
                          <a:latin typeface="Times New Roman" panose="02020603050405020304" pitchFamily="18" charset="0"/>
                          <a:cs typeface="Times New Roman" panose="02020603050405020304" pitchFamily="18" charset="0"/>
                        </a:rPr>
                        <a:t>8000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100" u="none" strike="noStrike">
                          <a:effectLst/>
                          <a:latin typeface="Times New Roman" panose="02020603050405020304" pitchFamily="18" charset="0"/>
                          <a:cs typeface="Times New Roman" panose="02020603050405020304" pitchFamily="18" charset="0"/>
                        </a:rPr>
                        <a:t>151000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100" u="none" strike="noStrike">
                          <a:effectLst/>
                          <a:latin typeface="Times New Roman" panose="02020603050405020304" pitchFamily="18" charset="0"/>
                          <a:cs typeface="Times New Roman" panose="02020603050405020304" pitchFamily="18" charset="0"/>
                        </a:rPr>
                        <a:t>202500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743149305"/>
                  </a:ext>
                </a:extLst>
              </a:tr>
              <a:tr h="277917">
                <a:tc>
                  <a:txBody>
                    <a:bodyPr/>
                    <a:lstStyle/>
                    <a:p>
                      <a:pPr algn="l" fontAlgn="b"/>
                      <a:r>
                        <a:rPr lang="en-US" sz="1100" u="none" strike="noStrike">
                          <a:effectLst/>
                          <a:latin typeface="Times New Roman" panose="02020603050405020304" pitchFamily="18" charset="0"/>
                          <a:cs typeface="Times New Roman" panose="02020603050405020304" pitchFamily="18" charset="0"/>
                        </a:rPr>
                        <a:t>Mobile Developer</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100" u="none" strike="noStrike">
                          <a:effectLst/>
                          <a:latin typeface="Times New Roman" panose="02020603050405020304" pitchFamily="18" charset="0"/>
                          <a:cs typeface="Times New Roman" panose="02020603050405020304" pitchFamily="18" charset="0"/>
                        </a:rPr>
                        <a:t>55000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100" u="none" strike="noStrike">
                          <a:effectLst/>
                          <a:latin typeface="Times New Roman" panose="02020603050405020304" pitchFamily="18" charset="0"/>
                          <a:cs typeface="Times New Roman" panose="02020603050405020304" pitchFamily="18" charset="0"/>
                        </a:rPr>
                        <a:t>45500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100" u="none" strike="noStrike">
                          <a:effectLst/>
                          <a:latin typeface="Times New Roman" panose="02020603050405020304" pitchFamily="18" charset="0"/>
                          <a:cs typeface="Times New Roman" panose="02020603050405020304" pitchFamily="18" charset="0"/>
                        </a:rPr>
                        <a:t>90000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100" u="none" strike="noStrike">
                          <a:effectLst/>
                          <a:latin typeface="Times New Roman" panose="02020603050405020304" pitchFamily="18" charset="0"/>
                          <a:cs typeface="Times New Roman" panose="02020603050405020304" pitchFamily="18" charset="0"/>
                        </a:rPr>
                        <a:t>190500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689793653"/>
                  </a:ext>
                </a:extLst>
              </a:tr>
              <a:tr h="277917">
                <a:tc>
                  <a:txBody>
                    <a:bodyPr/>
                    <a:lstStyle/>
                    <a:p>
                      <a:pPr algn="l" fontAlgn="b"/>
                      <a:r>
                        <a:rPr lang="en-US" sz="1100" u="none" strike="noStrike">
                          <a:effectLst/>
                          <a:latin typeface="Times New Roman" panose="02020603050405020304" pitchFamily="18" charset="0"/>
                          <a:cs typeface="Times New Roman" panose="02020603050405020304" pitchFamily="18" charset="0"/>
                        </a:rPr>
                        <a:t>Project Manager</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100" u="none" strike="noStrike">
                          <a:effectLst/>
                          <a:latin typeface="Times New Roman" panose="02020603050405020304" pitchFamily="18" charset="0"/>
                          <a:cs typeface="Times New Roman" panose="02020603050405020304" pitchFamily="18" charset="0"/>
                        </a:rPr>
                        <a:t>62500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100" u="none" strike="noStrike">
                          <a:effectLst/>
                          <a:latin typeface="Times New Roman" panose="02020603050405020304" pitchFamily="18" charset="0"/>
                          <a:cs typeface="Times New Roman" panose="02020603050405020304" pitchFamily="18" charset="0"/>
                        </a:rPr>
                        <a:t>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100" u="none" strike="noStrike">
                          <a:effectLst/>
                          <a:latin typeface="Times New Roman" panose="02020603050405020304" pitchFamily="18" charset="0"/>
                          <a:cs typeface="Times New Roman" panose="02020603050405020304" pitchFamily="18" charset="0"/>
                        </a:rPr>
                        <a:t>11000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100" u="none" strike="noStrike">
                          <a:effectLst/>
                          <a:latin typeface="Times New Roman" panose="02020603050405020304" pitchFamily="18" charset="0"/>
                          <a:cs typeface="Times New Roman" panose="02020603050405020304" pitchFamily="18" charset="0"/>
                        </a:rPr>
                        <a:t>73500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187639839"/>
                  </a:ext>
                </a:extLst>
              </a:tr>
              <a:tr h="277917">
                <a:tc>
                  <a:txBody>
                    <a:bodyPr/>
                    <a:lstStyle/>
                    <a:p>
                      <a:pPr algn="l" fontAlgn="b"/>
                      <a:r>
                        <a:rPr lang="en-US" sz="1100" u="none" strike="noStrike">
                          <a:effectLst/>
                          <a:latin typeface="Times New Roman" panose="02020603050405020304" pitchFamily="18" charset="0"/>
                          <a:cs typeface="Times New Roman" panose="02020603050405020304" pitchFamily="18" charset="0"/>
                        </a:rPr>
                        <a:t>Tester</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100" u="none" strike="noStrike">
                          <a:effectLst/>
                          <a:latin typeface="Times New Roman" panose="02020603050405020304" pitchFamily="18" charset="0"/>
                          <a:cs typeface="Times New Roman" panose="02020603050405020304" pitchFamily="18" charset="0"/>
                        </a:rPr>
                        <a:t>39500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100" u="none" strike="noStrike">
                          <a:effectLst/>
                          <a:latin typeface="Times New Roman" panose="02020603050405020304" pitchFamily="18" charset="0"/>
                          <a:cs typeface="Times New Roman" panose="02020603050405020304" pitchFamily="18" charset="0"/>
                        </a:rPr>
                        <a:t>8000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100" u="none" strike="noStrike">
                          <a:effectLst/>
                          <a:latin typeface="Times New Roman" panose="02020603050405020304" pitchFamily="18" charset="0"/>
                          <a:cs typeface="Times New Roman" panose="02020603050405020304" pitchFamily="18" charset="0"/>
                        </a:rPr>
                        <a:t>51000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100" u="none" strike="noStrike">
                          <a:effectLst/>
                          <a:latin typeface="Times New Roman" panose="02020603050405020304" pitchFamily="18" charset="0"/>
                          <a:cs typeface="Times New Roman" panose="02020603050405020304" pitchFamily="18" charset="0"/>
                        </a:rPr>
                        <a:t>98500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468844520"/>
                  </a:ext>
                </a:extLst>
              </a:tr>
              <a:tr h="277917">
                <a:tc>
                  <a:txBody>
                    <a:bodyPr/>
                    <a:lstStyle/>
                    <a:p>
                      <a:pPr algn="l" fontAlgn="b"/>
                      <a:r>
                        <a:rPr lang="en-US" sz="1100" u="none" strike="noStrike">
                          <a:effectLst/>
                          <a:latin typeface="Times New Roman" panose="02020603050405020304" pitchFamily="18" charset="0"/>
                          <a:cs typeface="Times New Roman" panose="02020603050405020304" pitchFamily="18" charset="0"/>
                        </a:rPr>
                        <a:t>Web Developer</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100" u="none" strike="noStrike">
                          <a:effectLst/>
                          <a:latin typeface="Times New Roman" panose="02020603050405020304" pitchFamily="18" charset="0"/>
                          <a:cs typeface="Times New Roman" panose="02020603050405020304" pitchFamily="18" charset="0"/>
                        </a:rPr>
                        <a:t>80000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100" u="none" strike="noStrike">
                          <a:effectLst/>
                          <a:latin typeface="Times New Roman" panose="02020603050405020304" pitchFamily="18" charset="0"/>
                          <a:cs typeface="Times New Roman" panose="02020603050405020304" pitchFamily="18" charset="0"/>
                        </a:rPr>
                        <a:t>57500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100" u="none" strike="noStrike">
                          <a:effectLst/>
                          <a:latin typeface="Times New Roman" panose="02020603050405020304" pitchFamily="18" charset="0"/>
                          <a:cs typeface="Times New Roman" panose="02020603050405020304" pitchFamily="18" charset="0"/>
                        </a:rPr>
                        <a:t>39500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100" u="none" strike="noStrike">
                          <a:effectLst/>
                          <a:latin typeface="Times New Roman" panose="02020603050405020304" pitchFamily="18" charset="0"/>
                          <a:cs typeface="Times New Roman" panose="02020603050405020304" pitchFamily="18" charset="0"/>
                        </a:rPr>
                        <a:t>177000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978470723"/>
                  </a:ext>
                </a:extLst>
              </a:tr>
              <a:tr h="277917">
                <a:tc>
                  <a:txBody>
                    <a:bodyPr/>
                    <a:lstStyle/>
                    <a:p>
                      <a:pPr algn="l" fontAlgn="b"/>
                      <a:r>
                        <a:rPr lang="en-US" sz="1100" u="none" strike="noStrike">
                          <a:effectLst/>
                          <a:highlight>
                            <a:srgbClr val="D9E1F2"/>
                          </a:highlight>
                          <a:latin typeface="Times New Roman" panose="02020603050405020304" pitchFamily="18" charset="0"/>
                          <a:cs typeface="Times New Roman" panose="02020603050405020304" pitchFamily="18" charset="0"/>
                        </a:rPr>
                        <a:t>Grand Total</a:t>
                      </a:r>
                      <a:endParaRPr lang="en-US" sz="11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100" u="none" strike="noStrike">
                          <a:effectLst/>
                          <a:highlight>
                            <a:srgbClr val="D9E1F2"/>
                          </a:highlight>
                          <a:latin typeface="Times New Roman" panose="02020603050405020304" pitchFamily="18" charset="0"/>
                          <a:cs typeface="Times New Roman" panose="02020603050405020304" pitchFamily="18" charset="0"/>
                        </a:rPr>
                        <a:t>404500</a:t>
                      </a:r>
                      <a:endParaRPr lang="en-US" sz="11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100" u="none" strike="noStrike">
                          <a:effectLst/>
                          <a:highlight>
                            <a:srgbClr val="D9E1F2"/>
                          </a:highlight>
                          <a:latin typeface="Times New Roman" panose="02020603050405020304" pitchFamily="18" charset="0"/>
                          <a:cs typeface="Times New Roman" panose="02020603050405020304" pitchFamily="18" charset="0"/>
                        </a:rPr>
                        <a:t>158500</a:t>
                      </a:r>
                      <a:endParaRPr lang="en-US" sz="11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100" u="none" strike="noStrike">
                          <a:effectLst/>
                          <a:highlight>
                            <a:srgbClr val="D9E1F2"/>
                          </a:highlight>
                          <a:latin typeface="Times New Roman" panose="02020603050405020304" pitchFamily="18" charset="0"/>
                          <a:cs typeface="Times New Roman" panose="02020603050405020304" pitchFamily="18" charset="0"/>
                        </a:rPr>
                        <a:t>516000</a:t>
                      </a:r>
                      <a:endParaRPr lang="en-US" sz="11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100" u="none" strike="noStrike" dirty="0">
                          <a:effectLst/>
                          <a:highlight>
                            <a:srgbClr val="D9E1F2"/>
                          </a:highlight>
                          <a:latin typeface="Times New Roman" panose="02020603050405020304" pitchFamily="18" charset="0"/>
                          <a:cs typeface="Times New Roman" panose="02020603050405020304" pitchFamily="18" charset="0"/>
                        </a:rPr>
                        <a:t>1079000</a:t>
                      </a:r>
                      <a:endParaRPr lang="en-US" sz="1100" b="1" i="0" u="none" strike="noStrike" dirty="0">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407066225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8"/>
          <p:cNvSpPr txBox="1">
            <a:spLocks noGrp="1"/>
          </p:cNvSpPr>
          <p:nvPr>
            <p:ph type="title"/>
          </p:nvPr>
        </p:nvSpPr>
        <p:spPr>
          <a:xfrm>
            <a:off x="1071284" y="1767006"/>
            <a:ext cx="7341196" cy="3323987"/>
          </a:xfrm>
          <a:prstGeom prst="rect">
            <a:avLst/>
          </a:prstGeom>
          <a:noFill/>
          <a:ln>
            <a:noFill/>
          </a:ln>
        </p:spPr>
        <p:txBody>
          <a:bodyPr spcFirstLastPara="1" wrap="square" lIns="0" tIns="0" rIns="0" bIns="0" anchor="t" anchorCtr="0">
            <a:spAutoFit/>
          </a:bodyPr>
          <a:lstStyle/>
          <a:p>
            <a:pPr marL="0" lvl="0" indent="0" algn="just" rtl="0">
              <a:lnSpc>
                <a:spcPct val="100000"/>
              </a:lnSpc>
              <a:spcBef>
                <a:spcPts val="0"/>
              </a:spcBef>
              <a:spcAft>
                <a:spcPts val="0"/>
              </a:spcAft>
              <a:buSzPts val="1400"/>
              <a:buNone/>
            </a:pPr>
            <a:r>
              <a:rPr lang="en-US" sz="2400" b="0" dirty="0">
                <a:latin typeface="Times New Roman" panose="02020603050405020304" pitchFamily="18" charset="0"/>
                <a:ea typeface="Times New Roman"/>
                <a:cs typeface="Times New Roman" panose="02020603050405020304" pitchFamily="18" charset="0"/>
                <a:sym typeface="Times New Roman"/>
              </a:rPr>
              <a:t>The graph titled "Employee Salary Status Based on Job" illustrates the salary distribution across various job titles, categorized into high, medium, and low salary brackets. The data reveals that Project Managers tend to have the highest salaries, with a significant number of employees in this role falling into the high and medium salary categories. Similarly, Machine Learning Engineers also command relatively high salaries, though there is a more even distribution between the salary brackets</a:t>
            </a:r>
            <a:r>
              <a:rPr lang="en-US" sz="1800" b="0" dirty="0">
                <a:latin typeface="Times New Roman" panose="02020603050405020304" pitchFamily="18" charset="0"/>
                <a:ea typeface="Calibri"/>
                <a:cs typeface="Times New Roman" panose="02020603050405020304" pitchFamily="18" charset="0"/>
                <a:sym typeface="Calibri"/>
              </a:rPr>
              <a:t>.</a:t>
            </a:r>
            <a:endParaRPr dirty="0">
              <a:latin typeface="Times New Roman" panose="02020603050405020304" pitchFamily="18" charset="0"/>
              <a:ea typeface="Times New Roman"/>
              <a:cs typeface="Times New Roman" panose="02020603050405020304" pitchFamily="18" charset="0"/>
              <a:sym typeface="Times New Roman"/>
            </a:endParaRPr>
          </a:p>
        </p:txBody>
      </p:sp>
      <p:sp>
        <p:nvSpPr>
          <p:cNvPr id="3" name="TextBox 2">
            <a:extLst>
              <a:ext uri="{FF2B5EF4-FFF2-40B4-BE49-F238E27FC236}">
                <a16:creationId xmlns:a16="http://schemas.microsoft.com/office/drawing/2014/main" id="{53AEF80D-C6E6-AD15-D0FC-436C90C4124B}"/>
              </a:ext>
            </a:extLst>
          </p:cNvPr>
          <p:cNvSpPr txBox="1"/>
          <p:nvPr/>
        </p:nvSpPr>
        <p:spPr>
          <a:xfrm>
            <a:off x="906087" y="694010"/>
            <a:ext cx="6101542" cy="830997"/>
          </a:xfrm>
          <a:prstGeom prst="rect">
            <a:avLst/>
          </a:prstGeom>
          <a:noFill/>
        </p:spPr>
        <p:txBody>
          <a:bodyPr wrap="square">
            <a:spAutoFit/>
          </a:bodyPr>
          <a:lstStyle/>
          <a:p>
            <a:r>
              <a:rPr lang="en-US" sz="4800" b="1" dirty="0">
                <a:latin typeface="Times New Roman"/>
                <a:ea typeface="Times New Roman"/>
                <a:cs typeface="Times New Roman"/>
                <a:sym typeface="Times New Roman"/>
              </a:rPr>
              <a:t>CONCLUSION</a:t>
            </a:r>
            <a:endParaRPr lang="en-US" sz="4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213"/>
        <p:cNvGrpSpPr/>
        <p:nvPr/>
      </p:nvGrpSpPr>
      <p:grpSpPr>
        <a:xfrm>
          <a:off x="0" y="0"/>
          <a:ext cx="0" cy="0"/>
          <a:chOff x="0" y="0"/>
          <a:chExt cx="0" cy="0"/>
        </a:xfrm>
      </p:grpSpPr>
      <p:grpSp>
        <p:nvGrpSpPr>
          <p:cNvPr id="214" name="Google Shape;214;p2"/>
          <p:cNvGrpSpPr/>
          <p:nvPr/>
        </p:nvGrpSpPr>
        <p:grpSpPr>
          <a:xfrm>
            <a:off x="7448612" y="0"/>
            <a:ext cx="4743795" cy="6858466"/>
            <a:chOff x="7448612" y="0"/>
            <a:chExt cx="4743795" cy="6858466"/>
          </a:xfrm>
        </p:grpSpPr>
        <p:sp>
          <p:nvSpPr>
            <p:cNvPr id="215" name="Google Shape;215;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6" name="Google Shape;216;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7" name="Google Shape;217;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290"/>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8" name="Google Shape;218;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220"/>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9" name="Google Shape;219;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4709"/>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0" name="Google Shape;220;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020"/>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1" name="Google Shape;221;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020"/>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2" name="Google Shape;222;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220"/>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3" name="Google Shape;223;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4709"/>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24" name="Google Shape;224;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020"/>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5" name="Google Shape;225;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6" name="Google Shape;226;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7" name="Google Shape;227;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8" name="Google Shape;228;p2"/>
          <p:cNvSpPr txBox="1">
            <a:spLocks noGrp="1"/>
          </p:cNvSpPr>
          <p:nvPr>
            <p:ph type="title"/>
          </p:nvPr>
        </p:nvSpPr>
        <p:spPr>
          <a:xfrm>
            <a:off x="739774" y="829627"/>
            <a:ext cx="51711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latin typeface="Times New Roman"/>
                <a:ea typeface="Times New Roman"/>
                <a:cs typeface="Times New Roman"/>
                <a:sym typeface="Times New Roman"/>
              </a:rPr>
              <a:t>PROJECT TITLE</a:t>
            </a:r>
            <a:endParaRPr sz="4250">
              <a:latin typeface="Times New Roman"/>
              <a:ea typeface="Times New Roman"/>
              <a:cs typeface="Times New Roman"/>
              <a:sym typeface="Times New Roman"/>
            </a:endParaRPr>
          </a:p>
        </p:txBody>
      </p:sp>
      <p:grpSp>
        <p:nvGrpSpPr>
          <p:cNvPr id="229" name="Google Shape;229;p2"/>
          <p:cNvGrpSpPr/>
          <p:nvPr/>
        </p:nvGrpSpPr>
        <p:grpSpPr>
          <a:xfrm>
            <a:off x="466725" y="6410325"/>
            <a:ext cx="3705225" cy="295275"/>
            <a:chOff x="466725" y="6410325"/>
            <a:chExt cx="3705225" cy="295275"/>
          </a:xfrm>
        </p:grpSpPr>
        <p:pic>
          <p:nvPicPr>
            <p:cNvPr id="230" name="Google Shape;230;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231" name="Google Shape;231;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232" name="Google Shape;232;p2"/>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2</a:t>
            </a:fld>
            <a:endParaRPr/>
          </a:p>
        </p:txBody>
      </p:sp>
      <p:sp>
        <p:nvSpPr>
          <p:cNvPr id="233" name="Google Shape;233;p2"/>
          <p:cNvSpPr txBox="1"/>
          <p:nvPr/>
        </p:nvSpPr>
        <p:spPr>
          <a:xfrm>
            <a:off x="1217522" y="2123271"/>
            <a:ext cx="8593200" cy="1439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a:solidFill>
                  <a:srgbClr val="0F0F0F"/>
                </a:solidFill>
                <a:latin typeface="Times New Roman"/>
                <a:ea typeface="Times New Roman"/>
                <a:cs typeface="Times New Roman"/>
                <a:sym typeface="Times New Roman"/>
              </a:rPr>
              <a:t>Salary status Based On Job Title </a:t>
            </a:r>
            <a:r>
              <a:rPr lang="en-US" sz="4400" b="1" i="0" u="none" strike="noStrike" cap="none">
                <a:solidFill>
                  <a:srgbClr val="0F0F0F"/>
                </a:solidFill>
                <a:latin typeface="Times New Roman"/>
                <a:ea typeface="Times New Roman"/>
                <a:cs typeface="Times New Roman"/>
                <a:sym typeface="Times New Roman"/>
              </a:rPr>
              <a:t>using Excel</a:t>
            </a:r>
            <a:endParaRPr sz="2800" b="0" i="0" u="none" strike="noStrike" cap="none">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grpSp>
        <p:nvGrpSpPr>
          <p:cNvPr id="97" name="Google Shape;97;p9"/>
          <p:cNvGrpSpPr/>
          <p:nvPr/>
        </p:nvGrpSpPr>
        <p:grpSpPr>
          <a:xfrm>
            <a:off x="7448612" y="0"/>
            <a:ext cx="4743795" cy="6858466"/>
            <a:chOff x="7448612" y="0"/>
            <a:chExt cx="4743795"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1" name="Google Shape;101;p9"/>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5" name="Google Shape;105;p9"/>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8" name="Google Shape;108;p9"/>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3132138" cy="752119"/>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AGENDA</a:t>
            </a:r>
            <a:endParaRPr dirty="0">
              <a:latin typeface="Times New Roman" panose="02020603050405020304" pitchFamily="18" charset="0"/>
              <a:cs typeface="Times New Roman" panose="02020603050405020304" pitchFamily="18" charset="0"/>
            </a:endParaRPr>
          </a:p>
        </p:txBody>
      </p:sp>
      <p:sp>
        <p:nvSpPr>
          <p:cNvPr id="116" name="Google Shape;116;p9"/>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3</a:t>
            </a:fld>
            <a:endParaRPr/>
          </a:p>
        </p:txBody>
      </p:sp>
      <p:sp>
        <p:nvSpPr>
          <p:cNvPr id="117" name="Google Shape;117;p9"/>
          <p:cNvSpPr txBox="1"/>
          <p:nvPr/>
        </p:nvSpPr>
        <p:spPr>
          <a:xfrm>
            <a:off x="2481232" y="1390275"/>
            <a:ext cx="5029200" cy="4401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dirty="0">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dirty="0">
                <a:solidFill>
                  <a:srgbClr val="0D0D0D"/>
                </a:solidFill>
                <a:latin typeface="Times New Roman"/>
                <a:ea typeface="Times New Roman"/>
                <a:cs typeface="Times New Roman"/>
                <a:sym typeface="Times New Roman"/>
              </a:rPr>
              <a:t>Problem Statement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dirty="0">
                <a:solidFill>
                  <a:srgbClr val="0D0D0D"/>
                </a:solidFill>
                <a:latin typeface="Times New Roman"/>
                <a:ea typeface="Times New Roman"/>
                <a:cs typeface="Times New Roman"/>
                <a:sym typeface="Times New Roman"/>
              </a:rPr>
              <a:t>Project Overview</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dirty="0">
                <a:solidFill>
                  <a:srgbClr val="0D0D0D"/>
                </a:solidFill>
                <a:latin typeface="Times New Roman"/>
                <a:ea typeface="Times New Roman"/>
                <a:cs typeface="Times New Roman"/>
                <a:sym typeface="Times New Roman"/>
              </a:rPr>
              <a:t>End Users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dirty="0">
                <a:solidFill>
                  <a:srgbClr val="0D0D0D"/>
                </a:solidFill>
                <a:latin typeface="Times New Roman"/>
                <a:ea typeface="Times New Roman"/>
                <a:cs typeface="Times New Roman"/>
                <a:sym typeface="Times New Roman"/>
              </a:rPr>
              <a:t>Our Solution and Proposition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dirty="0">
                <a:solidFill>
                  <a:srgbClr val="0D0D0D"/>
                </a:solidFill>
                <a:latin typeface="Times New Roman"/>
                <a:ea typeface="Times New Roman"/>
                <a:cs typeface="Times New Roman"/>
                <a:sym typeface="Times New Roman"/>
              </a:rPr>
              <a:t>Dataset Description</a:t>
            </a:r>
            <a:endParaRPr sz="2800" b="0" i="0" u="none" strike="noStrike" cap="none" dirty="0">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dirty="0">
                <a:solidFill>
                  <a:srgbClr val="0D0D0D"/>
                </a:solidFill>
                <a:latin typeface="Times New Roman"/>
                <a:ea typeface="Times New Roman"/>
                <a:cs typeface="Times New Roman"/>
                <a:sym typeface="Times New Roman"/>
              </a:rPr>
              <a:t>Modelling Approach</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dirty="0">
                <a:solidFill>
                  <a:srgbClr val="0D0D0D"/>
                </a:solidFill>
                <a:latin typeface="Times New Roman"/>
                <a:ea typeface="Times New Roman"/>
                <a:cs typeface="Times New Roman"/>
                <a:sym typeface="Times New Roman"/>
              </a:rPr>
              <a:t>Results and Discussion</a:t>
            </a:r>
            <a:endParaRPr sz="2800" b="0" i="0" u="none" strike="noStrike" cap="none" dirty="0">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dirty="0">
                <a:solidFill>
                  <a:srgbClr val="0D0D0D"/>
                </a:solidFill>
                <a:latin typeface="Times New Roman"/>
                <a:ea typeface="Times New Roman"/>
                <a:cs typeface="Times New Roman"/>
                <a:sym typeface="Times New Roman"/>
              </a:rPr>
              <a:t>Conclusion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9429750" y="2943225"/>
            <a:ext cx="2762251" cy="3257550"/>
            <a:chOff x="7991475" y="2933700"/>
            <a:chExt cx="2762251"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1" cy="3257550"/>
            </a:xfrm>
            <a:prstGeom prst="rect">
              <a:avLst/>
            </a:prstGeom>
            <a:noFill/>
            <a:ln>
              <a:noFill/>
            </a:ln>
          </p:spPr>
        </p:pic>
      </p:grpSp>
      <p:sp>
        <p:nvSpPr>
          <p:cNvPr id="126" name="Google Shape;126;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5" y="575050"/>
            <a:ext cx="9099600" cy="390234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dirty="0">
                <a:latin typeface="Times New Roman" panose="02020603050405020304" pitchFamily="18" charset="0"/>
                <a:cs typeface="Times New Roman" panose="02020603050405020304" pitchFamily="18" charset="0"/>
              </a:rPr>
              <a:t>PROBLEM STATEMENT</a:t>
            </a:r>
            <a:endParaRPr sz="4250" dirty="0">
              <a:latin typeface="Times New Roman" panose="02020603050405020304" pitchFamily="18" charset="0"/>
              <a:cs typeface="Times New Roman" panose="02020603050405020304" pitchFamily="18" charset="0"/>
            </a:endParaRPr>
          </a:p>
          <a:p>
            <a:pPr marL="12700" lvl="0" indent="0" algn="just" rtl="0">
              <a:lnSpc>
                <a:spcPct val="100000"/>
              </a:lnSpc>
              <a:spcBef>
                <a:spcPts val="0"/>
              </a:spcBef>
              <a:spcAft>
                <a:spcPts val="0"/>
              </a:spcAft>
              <a:buSzPts val="1400"/>
              <a:buNone/>
            </a:pPr>
            <a:endParaRPr sz="3000" b="0" dirty="0"/>
          </a:p>
          <a:p>
            <a:pPr marL="12700" lvl="0" indent="0" algn="just" rtl="0">
              <a:lnSpc>
                <a:spcPct val="100000"/>
              </a:lnSpc>
              <a:spcBef>
                <a:spcPts val="0"/>
              </a:spcBef>
              <a:spcAft>
                <a:spcPts val="0"/>
              </a:spcAft>
              <a:buSzPts val="1400"/>
              <a:buNone/>
            </a:pPr>
            <a:r>
              <a:rPr lang="en-US" sz="3000" b="0" dirty="0">
                <a:latin typeface="Times New Roman" panose="02020603050405020304" pitchFamily="18" charset="0"/>
                <a:cs typeface="Times New Roman" panose="02020603050405020304" pitchFamily="18" charset="0"/>
              </a:rPr>
              <a:t>To analyze and assess the salary distribution, trends, and equity across various employee groups within the organization. This analysis will help identify disparities, inefficiencies, and areas for improvement in compensation practices, aiming to ensure fair and competitive salaries that align with industry standards and internal equity</a:t>
            </a:r>
            <a:r>
              <a:rPr lang="en-US" sz="3000" b="0" dirty="0"/>
              <a:t>.</a:t>
            </a:r>
            <a:endParaRPr sz="3000" b="0" dirty="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grpSp>
        <p:nvGrpSpPr>
          <p:cNvPr id="134" name="Google Shape;134;p11"/>
          <p:cNvGrpSpPr/>
          <p:nvPr/>
        </p:nvGrpSpPr>
        <p:grpSpPr>
          <a:xfrm>
            <a:off x="9353550" y="5362575"/>
            <a:ext cx="457200" cy="714375"/>
            <a:chOff x="9353550" y="5362575"/>
            <a:chExt cx="457200" cy="714375"/>
          </a:xfrm>
        </p:grpSpPr>
        <p:sp>
          <p:nvSpPr>
            <p:cNvPr id="135" name="Google Shape;135;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6" name="Google Shape;136;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37" name="Google Shape;137;p1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8" name="Google Shape;138;p11"/>
          <p:cNvSpPr txBox="1">
            <a:spLocks noGrp="1"/>
          </p:cNvSpPr>
          <p:nvPr>
            <p:ph type="title"/>
          </p:nvPr>
        </p:nvSpPr>
        <p:spPr>
          <a:xfrm>
            <a:off x="530769" y="571089"/>
            <a:ext cx="9610757" cy="5841333"/>
          </a:xfrm>
          <a:prstGeom prst="rect">
            <a:avLst/>
          </a:prstGeom>
          <a:noFill/>
          <a:ln>
            <a:noFill/>
          </a:ln>
        </p:spPr>
        <p:txBody>
          <a:bodyPr spcFirstLastPara="1" wrap="square" lIns="0" tIns="16500" rIns="0" bIns="0" anchor="t" anchorCtr="0">
            <a:spAutoFit/>
          </a:bodyPr>
          <a:lstStyle/>
          <a:p>
            <a:pPr marL="12700" lvl="0" indent="0" algn="just" rtl="0">
              <a:lnSpc>
                <a:spcPct val="100000"/>
              </a:lnSpc>
              <a:spcBef>
                <a:spcPts val="0"/>
              </a:spcBef>
              <a:spcAft>
                <a:spcPts val="0"/>
              </a:spcAft>
              <a:buSzPts val="1400"/>
              <a:buNone/>
            </a:pPr>
            <a:endParaRPr sz="4250" dirty="0"/>
          </a:p>
          <a:p>
            <a:pPr marL="0" lvl="0" indent="0" algn="just" rtl="0">
              <a:lnSpc>
                <a:spcPct val="100000"/>
              </a:lnSpc>
              <a:spcBef>
                <a:spcPts val="0"/>
              </a:spcBef>
              <a:spcAft>
                <a:spcPts val="0"/>
              </a:spcAft>
              <a:buSzPts val="1400"/>
              <a:buNone/>
            </a:pPr>
            <a:r>
              <a:rPr lang="en-US" sz="2400" b="0" dirty="0">
                <a:latin typeface="Times New Roman" panose="02020603050405020304" pitchFamily="18" charset="0"/>
                <a:cs typeface="Times New Roman" panose="02020603050405020304" pitchFamily="18" charset="0"/>
              </a:rPr>
              <a:t>The primary goal of this project is to conduct a detailed analysis of employee salary data to assess the fairness, equity, and competitiveness of the organization's compensation structure. This will involve identifying any discrepancies, such as pay gaps related to gender, race, or role, and comparing salaries against industry benchmarks. The insights gained will guide the organization in making data-driven decisions to enhance its compensation strategy.</a:t>
            </a:r>
            <a:endParaRPr sz="2400" b="0" dirty="0">
              <a:latin typeface="Times New Roman" panose="02020603050405020304" pitchFamily="18" charset="0"/>
              <a:cs typeface="Times New Roman" panose="02020603050405020304" pitchFamily="18" charset="0"/>
            </a:endParaRPr>
          </a:p>
          <a:p>
            <a:pPr marL="0" lvl="0" indent="0" algn="just" rtl="0">
              <a:lnSpc>
                <a:spcPct val="100000"/>
              </a:lnSpc>
              <a:spcBef>
                <a:spcPts val="0"/>
              </a:spcBef>
              <a:spcAft>
                <a:spcPts val="0"/>
              </a:spcAft>
              <a:buSzPts val="1400"/>
              <a:buNone/>
            </a:pPr>
            <a:endParaRPr sz="2400" b="0" dirty="0">
              <a:latin typeface="Times New Roman" panose="02020603050405020304" pitchFamily="18" charset="0"/>
              <a:cs typeface="Times New Roman" panose="02020603050405020304" pitchFamily="18" charset="0"/>
            </a:endParaRPr>
          </a:p>
          <a:p>
            <a:pPr marL="0" lvl="0" indent="0" algn="just" rtl="0">
              <a:lnSpc>
                <a:spcPct val="100000"/>
              </a:lnSpc>
              <a:spcBef>
                <a:spcPts val="0"/>
              </a:spcBef>
              <a:spcAft>
                <a:spcPts val="0"/>
              </a:spcAft>
              <a:buSzPts val="1400"/>
              <a:buNone/>
            </a:pPr>
            <a:r>
              <a:rPr lang="en-US" sz="2400" b="0" dirty="0">
                <a:latin typeface="Times New Roman" panose="02020603050405020304" pitchFamily="18" charset="0"/>
                <a:cs typeface="Times New Roman" panose="02020603050405020304" pitchFamily="18" charset="0"/>
              </a:rPr>
              <a:t>The project will cover all aspects of employee compensation, including base salary, bonus overtime pay, and other financial benefits. It will analyze data across various dimensions, such as departments, roles, levels of experience, gender, race, and educational background. The analysis will focus on identifying patterns, trends, and potential areas for improvement in the organization's salary practice.</a:t>
            </a:r>
            <a:endParaRPr sz="2400" b="0" dirty="0">
              <a:latin typeface="Times New Roman" panose="02020603050405020304" pitchFamily="18" charset="0"/>
              <a:cs typeface="Times New Roman" panose="02020603050405020304" pitchFamily="18" charset="0"/>
            </a:endParaRPr>
          </a:p>
        </p:txBody>
      </p:sp>
      <p:pic>
        <p:nvPicPr>
          <p:cNvPr id="139" name="Google Shape;139;p1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40" name="Google Shape;140;p11"/>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5</a:t>
            </a:fld>
            <a:endParaRPr/>
          </a:p>
        </p:txBody>
      </p:sp>
      <p:sp>
        <p:nvSpPr>
          <p:cNvPr id="3" name="TextBox 2">
            <a:extLst>
              <a:ext uri="{FF2B5EF4-FFF2-40B4-BE49-F238E27FC236}">
                <a16:creationId xmlns:a16="http://schemas.microsoft.com/office/drawing/2014/main" id="{8B3B63CE-26C4-DE5C-8654-45A15E54A289}"/>
              </a:ext>
            </a:extLst>
          </p:cNvPr>
          <p:cNvSpPr txBox="1"/>
          <p:nvPr/>
        </p:nvSpPr>
        <p:spPr>
          <a:xfrm>
            <a:off x="752475" y="487967"/>
            <a:ext cx="6100762"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PROJECT OVERVIEW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7" name="Google Shape;147;p1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8" name="Google Shape;148;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9" name="Google Shape;149;p12"/>
          <p:cNvSpPr txBox="1">
            <a:spLocks noGrp="1"/>
          </p:cNvSpPr>
          <p:nvPr>
            <p:ph type="title"/>
          </p:nvPr>
        </p:nvSpPr>
        <p:spPr>
          <a:xfrm>
            <a:off x="755034" y="1224446"/>
            <a:ext cx="10097100" cy="5433529"/>
          </a:xfrm>
          <a:prstGeom prst="rect">
            <a:avLst/>
          </a:prstGeom>
          <a:noFill/>
          <a:ln>
            <a:noFill/>
          </a:ln>
        </p:spPr>
        <p:txBody>
          <a:bodyPr spcFirstLastPara="1" wrap="square" lIns="0" tIns="16500" rIns="0" bIns="0" anchor="t" anchorCtr="0">
            <a:spAutoFit/>
          </a:bodyPr>
          <a:lstStyle/>
          <a:p>
            <a:pPr marL="457200" lvl="0" indent="-431800" algn="l" rtl="0">
              <a:lnSpc>
                <a:spcPct val="100000"/>
              </a:lnSpc>
              <a:spcBef>
                <a:spcPts val="0"/>
              </a:spcBef>
              <a:spcAft>
                <a:spcPts val="0"/>
              </a:spcAft>
              <a:buSzPts val="3200"/>
              <a:buChar char="●"/>
            </a:pPr>
            <a:r>
              <a:rPr lang="en-US" sz="3200" b="0" dirty="0">
                <a:latin typeface="Times New Roman" panose="02020603050405020304" pitchFamily="18" charset="0"/>
                <a:cs typeface="Times New Roman" panose="02020603050405020304" pitchFamily="18" charset="0"/>
              </a:rPr>
              <a:t>Executive Management</a:t>
            </a:r>
            <a:endParaRPr sz="3200" b="0" dirty="0">
              <a:latin typeface="Times New Roman" panose="02020603050405020304" pitchFamily="18" charset="0"/>
              <a:cs typeface="Times New Roman" panose="02020603050405020304" pitchFamily="18" charset="0"/>
            </a:endParaRPr>
          </a:p>
          <a:p>
            <a:pPr marL="457200" lvl="0" indent="-431800" algn="l" rtl="0">
              <a:lnSpc>
                <a:spcPct val="100000"/>
              </a:lnSpc>
              <a:spcBef>
                <a:spcPts val="0"/>
              </a:spcBef>
              <a:spcAft>
                <a:spcPts val="0"/>
              </a:spcAft>
              <a:buSzPts val="3200"/>
              <a:buChar char="●"/>
            </a:pPr>
            <a:r>
              <a:rPr lang="en-US" sz="3200" b="0" dirty="0">
                <a:latin typeface="Times New Roman" panose="02020603050405020304" pitchFamily="18" charset="0"/>
                <a:cs typeface="Times New Roman" panose="02020603050405020304" pitchFamily="18" charset="0"/>
              </a:rPr>
              <a:t>Human Resources (HR) Department</a:t>
            </a:r>
            <a:endParaRPr sz="3200" b="0" dirty="0">
              <a:latin typeface="Times New Roman" panose="02020603050405020304" pitchFamily="18" charset="0"/>
              <a:cs typeface="Times New Roman" panose="02020603050405020304" pitchFamily="18" charset="0"/>
            </a:endParaRPr>
          </a:p>
          <a:p>
            <a:pPr marL="457200" lvl="0" indent="-431800" algn="l" rtl="0">
              <a:lnSpc>
                <a:spcPct val="100000"/>
              </a:lnSpc>
              <a:spcBef>
                <a:spcPts val="0"/>
              </a:spcBef>
              <a:spcAft>
                <a:spcPts val="0"/>
              </a:spcAft>
              <a:buSzPts val="3200"/>
              <a:buChar char="●"/>
            </a:pPr>
            <a:r>
              <a:rPr lang="en-US" sz="3200" b="0" dirty="0">
                <a:latin typeface="Times New Roman" panose="02020603050405020304" pitchFamily="18" charset="0"/>
                <a:cs typeface="Times New Roman" panose="02020603050405020304" pitchFamily="18" charset="0"/>
              </a:rPr>
              <a:t>HR Managers and Specialists</a:t>
            </a:r>
            <a:endParaRPr sz="3200" b="0" dirty="0">
              <a:latin typeface="Times New Roman" panose="02020603050405020304" pitchFamily="18" charset="0"/>
              <a:cs typeface="Times New Roman" panose="02020603050405020304" pitchFamily="18" charset="0"/>
            </a:endParaRPr>
          </a:p>
          <a:p>
            <a:pPr marL="457200" lvl="0" indent="-431800" algn="l" rtl="0">
              <a:lnSpc>
                <a:spcPct val="100000"/>
              </a:lnSpc>
              <a:spcBef>
                <a:spcPts val="0"/>
              </a:spcBef>
              <a:spcAft>
                <a:spcPts val="0"/>
              </a:spcAft>
              <a:buSzPts val="3200"/>
              <a:buChar char="●"/>
            </a:pPr>
            <a:r>
              <a:rPr lang="en-US" sz="3200" b="0" dirty="0">
                <a:latin typeface="Times New Roman" panose="02020603050405020304" pitchFamily="18" charset="0"/>
                <a:cs typeface="Times New Roman" panose="02020603050405020304" pitchFamily="18" charset="0"/>
              </a:rPr>
              <a:t> Department Heads and Managers</a:t>
            </a:r>
            <a:endParaRPr sz="3200" b="0" dirty="0">
              <a:latin typeface="Times New Roman" panose="02020603050405020304" pitchFamily="18" charset="0"/>
              <a:cs typeface="Times New Roman" panose="02020603050405020304" pitchFamily="18" charset="0"/>
            </a:endParaRPr>
          </a:p>
          <a:p>
            <a:pPr marL="457200" lvl="0" indent="-431800" algn="l" rtl="0">
              <a:lnSpc>
                <a:spcPct val="100000"/>
              </a:lnSpc>
              <a:spcBef>
                <a:spcPts val="0"/>
              </a:spcBef>
              <a:spcAft>
                <a:spcPts val="0"/>
              </a:spcAft>
              <a:buSzPts val="3200"/>
              <a:buChar char="●"/>
            </a:pPr>
            <a:r>
              <a:rPr lang="en-US" sz="3200" b="0" dirty="0">
                <a:latin typeface="Times New Roman" panose="02020603050405020304" pitchFamily="18" charset="0"/>
                <a:cs typeface="Times New Roman" panose="02020603050405020304" pitchFamily="18" charset="0"/>
              </a:rPr>
              <a:t>Employee Relations Teams</a:t>
            </a:r>
            <a:endParaRPr sz="3200" b="0" dirty="0">
              <a:latin typeface="Times New Roman" panose="02020603050405020304" pitchFamily="18" charset="0"/>
              <a:cs typeface="Times New Roman" panose="02020603050405020304" pitchFamily="18" charset="0"/>
            </a:endParaRPr>
          </a:p>
          <a:p>
            <a:pPr marL="457200" lvl="0" indent="-431800" algn="l" rtl="0">
              <a:lnSpc>
                <a:spcPct val="100000"/>
              </a:lnSpc>
              <a:spcBef>
                <a:spcPts val="0"/>
              </a:spcBef>
              <a:spcAft>
                <a:spcPts val="0"/>
              </a:spcAft>
              <a:buSzPts val="3200"/>
              <a:buChar char="●"/>
            </a:pPr>
            <a:r>
              <a:rPr lang="en-US" sz="3200" b="0" dirty="0">
                <a:latin typeface="Times New Roman" panose="02020603050405020304" pitchFamily="18" charset="0"/>
                <a:cs typeface="Times New Roman" panose="02020603050405020304" pitchFamily="18" charset="0"/>
              </a:rPr>
              <a:t>Employee Advocates</a:t>
            </a:r>
            <a:endParaRPr sz="3200" b="0" dirty="0">
              <a:latin typeface="Times New Roman" panose="02020603050405020304" pitchFamily="18" charset="0"/>
              <a:cs typeface="Times New Roman" panose="02020603050405020304" pitchFamily="18" charset="0"/>
            </a:endParaRPr>
          </a:p>
          <a:p>
            <a:pPr marL="457200" lvl="0" indent="-431800" algn="l" rtl="0">
              <a:lnSpc>
                <a:spcPct val="100000"/>
              </a:lnSpc>
              <a:spcBef>
                <a:spcPts val="0"/>
              </a:spcBef>
              <a:spcAft>
                <a:spcPts val="0"/>
              </a:spcAft>
              <a:buSzPts val="3200"/>
              <a:buChar char="●"/>
            </a:pPr>
            <a:r>
              <a:rPr lang="en-US" sz="3200" b="0" dirty="0">
                <a:latin typeface="Times New Roman" panose="02020603050405020304" pitchFamily="18" charset="0"/>
                <a:cs typeface="Times New Roman" panose="02020603050405020304" pitchFamily="18" charset="0"/>
              </a:rPr>
              <a:t>Finance Department</a:t>
            </a:r>
            <a:endParaRPr sz="3200" b="0" dirty="0">
              <a:latin typeface="Times New Roman" panose="02020603050405020304" pitchFamily="18" charset="0"/>
              <a:cs typeface="Times New Roman" panose="02020603050405020304" pitchFamily="18" charset="0"/>
            </a:endParaRPr>
          </a:p>
          <a:p>
            <a:pPr marL="457200" lvl="0" indent="-431800" algn="l" rtl="0">
              <a:lnSpc>
                <a:spcPct val="100000"/>
              </a:lnSpc>
              <a:spcBef>
                <a:spcPts val="0"/>
              </a:spcBef>
              <a:spcAft>
                <a:spcPts val="0"/>
              </a:spcAft>
              <a:buSzPts val="3200"/>
              <a:buChar char="●"/>
            </a:pPr>
            <a:r>
              <a:rPr lang="en-US" sz="3200" b="0" dirty="0">
                <a:latin typeface="Times New Roman" panose="02020603050405020304" pitchFamily="18" charset="0"/>
                <a:cs typeface="Times New Roman" panose="02020603050405020304" pitchFamily="18" charset="0"/>
              </a:rPr>
              <a:t>Budget Analysts and Financial Planners</a:t>
            </a:r>
            <a:endParaRPr sz="3200" b="0" dirty="0">
              <a:latin typeface="Times New Roman" panose="02020603050405020304" pitchFamily="18" charset="0"/>
              <a:cs typeface="Times New Roman" panose="02020603050405020304" pitchFamily="18" charset="0"/>
            </a:endParaRPr>
          </a:p>
          <a:p>
            <a:pPr marL="457200" lvl="0" indent="-431800" algn="l" rtl="0">
              <a:lnSpc>
                <a:spcPct val="100000"/>
              </a:lnSpc>
              <a:spcBef>
                <a:spcPts val="0"/>
              </a:spcBef>
              <a:spcAft>
                <a:spcPts val="0"/>
              </a:spcAft>
              <a:buSzPts val="3200"/>
              <a:buChar char="●"/>
            </a:pPr>
            <a:r>
              <a:rPr lang="en-US" sz="3200" b="0" dirty="0">
                <a:latin typeface="Times New Roman" panose="02020603050405020304" pitchFamily="18" charset="0"/>
                <a:cs typeface="Times New Roman" panose="02020603050405020304" pitchFamily="18" charset="0"/>
              </a:rPr>
              <a:t>Legal and Compliance Teams</a:t>
            </a:r>
            <a:endParaRPr sz="3200" b="0" dirty="0">
              <a:latin typeface="Times New Roman" panose="02020603050405020304" pitchFamily="18" charset="0"/>
              <a:cs typeface="Times New Roman" panose="02020603050405020304" pitchFamily="18" charset="0"/>
            </a:endParaRPr>
          </a:p>
          <a:p>
            <a:pPr marL="457200" lvl="0" indent="-431800" algn="l" rtl="0">
              <a:lnSpc>
                <a:spcPct val="100000"/>
              </a:lnSpc>
              <a:spcBef>
                <a:spcPts val="0"/>
              </a:spcBef>
              <a:spcAft>
                <a:spcPts val="0"/>
              </a:spcAft>
              <a:buSzPts val="3200"/>
              <a:buChar char="●"/>
            </a:pPr>
            <a:r>
              <a:rPr lang="en-US" sz="3200" b="0" dirty="0">
                <a:latin typeface="Times New Roman" panose="02020603050405020304" pitchFamily="18" charset="0"/>
                <a:cs typeface="Times New Roman" panose="02020603050405020304" pitchFamily="18" charset="0"/>
              </a:rPr>
              <a:t>Compliance Officers</a:t>
            </a:r>
            <a:endParaRPr sz="3200" b="0" dirty="0">
              <a:latin typeface="Times New Roman" panose="02020603050405020304" pitchFamily="18" charset="0"/>
              <a:cs typeface="Times New Roman" panose="02020603050405020304" pitchFamily="18" charset="0"/>
            </a:endParaRPr>
          </a:p>
          <a:p>
            <a:pPr marL="12700" lvl="0" indent="0" algn="l" rtl="0">
              <a:lnSpc>
                <a:spcPct val="100000"/>
              </a:lnSpc>
              <a:spcBef>
                <a:spcPts val="0"/>
              </a:spcBef>
              <a:spcAft>
                <a:spcPts val="0"/>
              </a:spcAft>
              <a:buSzPts val="1400"/>
              <a:buNone/>
            </a:pPr>
            <a:endParaRPr sz="3200" dirty="0"/>
          </a:p>
        </p:txBody>
      </p:sp>
      <p:pic>
        <p:nvPicPr>
          <p:cNvPr id="150" name="Google Shape;150;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1" name="Google Shape;151;p12"/>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6</a:t>
            </a:fld>
            <a:endParaRPr/>
          </a:p>
        </p:txBody>
      </p:sp>
      <p:sp>
        <p:nvSpPr>
          <p:cNvPr id="3" name="TextBox 2">
            <a:extLst>
              <a:ext uri="{FF2B5EF4-FFF2-40B4-BE49-F238E27FC236}">
                <a16:creationId xmlns:a16="http://schemas.microsoft.com/office/drawing/2014/main" id="{083C0454-3750-6475-BE18-4B1ABCEC3410}"/>
              </a:ext>
            </a:extLst>
          </p:cNvPr>
          <p:cNvSpPr txBox="1"/>
          <p:nvPr/>
        </p:nvSpPr>
        <p:spPr>
          <a:xfrm>
            <a:off x="751694" y="405265"/>
            <a:ext cx="7411403"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WHO ARE THE END USERS?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7" name="Google Shape;157;p1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8" name="Google Shape;158;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9" name="Google Shape;159;p13"/>
          <p:cNvSpPr txBox="1">
            <a:spLocks noGrp="1"/>
          </p:cNvSpPr>
          <p:nvPr>
            <p:ph type="title"/>
          </p:nvPr>
        </p:nvSpPr>
        <p:spPr>
          <a:xfrm>
            <a:off x="676273" y="1760279"/>
            <a:ext cx="8668962" cy="3337442"/>
          </a:xfrm>
          <a:prstGeom prst="rect">
            <a:avLst/>
          </a:prstGeom>
          <a:noFill/>
          <a:ln>
            <a:noFill/>
          </a:ln>
        </p:spPr>
        <p:txBody>
          <a:bodyPr spcFirstLastPara="1" wrap="square" lIns="0" tIns="13325" rIns="0" bIns="0" anchor="t" anchorCtr="0">
            <a:spAutoFit/>
          </a:bodyPr>
          <a:lstStyle/>
          <a:p>
            <a:pPr marL="285750" lvl="0" indent="-285750" algn="just" rtl="0">
              <a:lnSpc>
                <a:spcPct val="100000"/>
              </a:lnSpc>
              <a:spcBef>
                <a:spcPts val="0"/>
              </a:spcBef>
              <a:spcAft>
                <a:spcPts val="0"/>
              </a:spcAft>
              <a:buClr>
                <a:schemeClr val="dk1"/>
              </a:buClr>
              <a:buSzPts val="2400"/>
              <a:buFont typeface="Noto Sans Symbols"/>
              <a:buChar char="⮚"/>
            </a:pPr>
            <a:r>
              <a:rPr lang="en-US" sz="2400" b="0" dirty="0">
                <a:latin typeface="Times New Roman" panose="02020603050405020304" pitchFamily="18" charset="0"/>
                <a:ea typeface="Calibri"/>
                <a:cs typeface="Times New Roman" panose="02020603050405020304" pitchFamily="18" charset="0"/>
                <a:sym typeface="Calibri"/>
              </a:rPr>
              <a:t>Remove Duplicates : It removes the combination of values across all selected range to determine duplicates.</a:t>
            </a:r>
            <a:endParaRPr sz="2400" b="0" dirty="0">
              <a:latin typeface="Times New Roman" panose="02020603050405020304" pitchFamily="18" charset="0"/>
              <a:ea typeface="Calibri"/>
              <a:cs typeface="Times New Roman" panose="02020603050405020304" pitchFamily="18" charset="0"/>
              <a:sym typeface="Calibri"/>
            </a:endParaRPr>
          </a:p>
          <a:p>
            <a:pPr marL="285750" lvl="0" indent="-285750" algn="just" rtl="0">
              <a:lnSpc>
                <a:spcPct val="100000"/>
              </a:lnSpc>
              <a:spcBef>
                <a:spcPts val="0"/>
              </a:spcBef>
              <a:spcAft>
                <a:spcPts val="0"/>
              </a:spcAft>
              <a:buClr>
                <a:schemeClr val="dk1"/>
              </a:buClr>
              <a:buSzPts val="2400"/>
              <a:buFont typeface="Noto Sans Symbols"/>
              <a:buChar char="⮚"/>
            </a:pPr>
            <a:r>
              <a:rPr lang="en-US" sz="2400" b="0" dirty="0">
                <a:latin typeface="Times New Roman" panose="02020603050405020304" pitchFamily="18" charset="0"/>
                <a:ea typeface="Calibri"/>
                <a:cs typeface="Times New Roman" panose="02020603050405020304" pitchFamily="18" charset="0"/>
                <a:sym typeface="Calibri"/>
              </a:rPr>
              <a:t> Filter: It take my dataset and show only the data that meet my criteria specify.</a:t>
            </a:r>
            <a:endParaRPr sz="2400" b="0" dirty="0">
              <a:latin typeface="Times New Roman" panose="02020603050405020304" pitchFamily="18" charset="0"/>
              <a:ea typeface="Calibri"/>
              <a:cs typeface="Times New Roman" panose="02020603050405020304" pitchFamily="18" charset="0"/>
              <a:sym typeface="Calibri"/>
            </a:endParaRPr>
          </a:p>
          <a:p>
            <a:pPr marL="285750" lvl="0" indent="-285750" algn="just" rtl="0">
              <a:lnSpc>
                <a:spcPct val="100000"/>
              </a:lnSpc>
              <a:spcBef>
                <a:spcPts val="0"/>
              </a:spcBef>
              <a:spcAft>
                <a:spcPts val="0"/>
              </a:spcAft>
              <a:buClr>
                <a:schemeClr val="dk1"/>
              </a:buClr>
              <a:buSzPts val="2400"/>
              <a:buFont typeface="Noto Sans Symbols"/>
              <a:buChar char="⮚"/>
            </a:pPr>
            <a:r>
              <a:rPr lang="en-US" sz="2400" b="0" dirty="0">
                <a:latin typeface="Times New Roman" panose="02020603050405020304" pitchFamily="18" charset="0"/>
                <a:ea typeface="Calibri"/>
                <a:cs typeface="Times New Roman" panose="02020603050405020304" pitchFamily="18" charset="0"/>
                <a:sym typeface="Calibri"/>
              </a:rPr>
              <a:t>Conditional Formatting : It is used to specify important values stand out in employee performance score in a data set.</a:t>
            </a:r>
            <a:endParaRPr sz="2400" b="0" dirty="0">
              <a:latin typeface="Times New Roman" panose="02020603050405020304" pitchFamily="18" charset="0"/>
              <a:ea typeface="Calibri"/>
              <a:cs typeface="Times New Roman" panose="02020603050405020304" pitchFamily="18" charset="0"/>
              <a:sym typeface="Calibri"/>
            </a:endParaRPr>
          </a:p>
          <a:p>
            <a:pPr marL="285750" lvl="0" indent="-285750" algn="just" rtl="0">
              <a:lnSpc>
                <a:spcPct val="100000"/>
              </a:lnSpc>
              <a:spcBef>
                <a:spcPts val="0"/>
              </a:spcBef>
              <a:spcAft>
                <a:spcPts val="0"/>
              </a:spcAft>
              <a:buClr>
                <a:schemeClr val="dk1"/>
              </a:buClr>
              <a:buSzPts val="2400"/>
              <a:buFont typeface="Noto Sans Symbols"/>
              <a:buChar char="⮚"/>
            </a:pPr>
            <a:r>
              <a:rPr lang="en-US" sz="2400" b="0" dirty="0">
                <a:latin typeface="Times New Roman" panose="02020603050405020304" pitchFamily="18" charset="0"/>
                <a:ea typeface="Calibri"/>
                <a:cs typeface="Times New Roman" panose="02020603050405020304" pitchFamily="18" charset="0"/>
                <a:sym typeface="Calibri"/>
              </a:rPr>
              <a:t>Pivot Table: I used "pivot table" to summarize my huge data.</a:t>
            </a:r>
            <a:endParaRPr sz="2400" b="0" dirty="0">
              <a:latin typeface="Times New Roman" panose="02020603050405020304" pitchFamily="18" charset="0"/>
              <a:ea typeface="Calibri"/>
              <a:cs typeface="Times New Roman" panose="02020603050405020304" pitchFamily="18" charset="0"/>
              <a:sym typeface="Calibri"/>
            </a:endParaRPr>
          </a:p>
          <a:p>
            <a:pPr marL="285750" lvl="0" indent="-285750" algn="just" rtl="0">
              <a:lnSpc>
                <a:spcPct val="100000"/>
              </a:lnSpc>
              <a:spcBef>
                <a:spcPts val="0"/>
              </a:spcBef>
              <a:spcAft>
                <a:spcPts val="0"/>
              </a:spcAft>
              <a:buClr>
                <a:schemeClr val="dk1"/>
              </a:buClr>
              <a:buSzPts val="2400"/>
              <a:buFont typeface="Noto Sans Symbols"/>
              <a:buChar char="⮚"/>
            </a:pPr>
            <a:r>
              <a:rPr lang="en-US" sz="2400" b="0" dirty="0">
                <a:latin typeface="Times New Roman" panose="02020603050405020304" pitchFamily="18" charset="0"/>
                <a:ea typeface="Calibri"/>
                <a:cs typeface="Times New Roman" panose="02020603050405020304" pitchFamily="18" charset="0"/>
                <a:sym typeface="Calibri"/>
              </a:rPr>
              <a:t> Pivot Chart: I used "pivot chart" to visually summarizes my data using area graph</a:t>
            </a:r>
            <a:r>
              <a:rPr lang="en-US" sz="1800" b="0" dirty="0">
                <a:latin typeface="Times New Roman" panose="02020603050405020304" pitchFamily="18" charset="0"/>
                <a:ea typeface="Calibri"/>
                <a:cs typeface="Times New Roman" panose="02020603050405020304" pitchFamily="18" charset="0"/>
                <a:sym typeface="Calibri"/>
              </a:rPr>
              <a:t>.</a:t>
            </a:r>
            <a:endParaRPr sz="3600" dirty="0">
              <a:latin typeface="Times New Roman" panose="02020603050405020304" pitchFamily="18" charset="0"/>
              <a:cs typeface="Times New Roman" panose="02020603050405020304" pitchFamily="18" charset="0"/>
            </a:endParaRPr>
          </a:p>
        </p:txBody>
      </p:sp>
      <p:pic>
        <p:nvPicPr>
          <p:cNvPr id="160" name="Google Shape;160;p1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61" name="Google Shape;161;p13"/>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7</a:t>
            </a:fld>
            <a:endParaRPr/>
          </a:p>
        </p:txBody>
      </p:sp>
      <p:sp>
        <p:nvSpPr>
          <p:cNvPr id="3" name="TextBox 2">
            <a:extLst>
              <a:ext uri="{FF2B5EF4-FFF2-40B4-BE49-F238E27FC236}">
                <a16:creationId xmlns:a16="http://schemas.microsoft.com/office/drawing/2014/main" id="{57355BF9-ECC7-13F4-834B-2E4537480887}"/>
              </a:ext>
            </a:extLst>
          </p:cNvPr>
          <p:cNvSpPr txBox="1"/>
          <p:nvPr/>
        </p:nvSpPr>
        <p:spPr>
          <a:xfrm>
            <a:off x="676273" y="660759"/>
            <a:ext cx="8668962"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4"/>
          <p:cNvSpPr txBox="1">
            <a:spLocks noGrp="1"/>
          </p:cNvSpPr>
          <p:nvPr>
            <p:ph type="title"/>
          </p:nvPr>
        </p:nvSpPr>
        <p:spPr>
          <a:xfrm>
            <a:off x="781650" y="458896"/>
            <a:ext cx="10628700" cy="1754326"/>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dirty="0"/>
              <a:t>Dataset Description</a:t>
            </a:r>
            <a:endParaRPr dirty="0"/>
          </a:p>
          <a:p>
            <a:pPr marL="0" lvl="0" indent="0" algn="l" rtl="0">
              <a:lnSpc>
                <a:spcPct val="100000"/>
              </a:lnSpc>
              <a:spcBef>
                <a:spcPts val="0"/>
              </a:spcBef>
              <a:spcAft>
                <a:spcPts val="0"/>
              </a:spcAft>
              <a:buSzPts val="1400"/>
              <a:buNone/>
            </a:pPr>
            <a:endParaRPr sz="1800" b="0" dirty="0">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dirty="0"/>
          </a:p>
        </p:txBody>
      </p:sp>
      <p:sp>
        <p:nvSpPr>
          <p:cNvPr id="3" name="TextBox 2">
            <a:extLst>
              <a:ext uri="{FF2B5EF4-FFF2-40B4-BE49-F238E27FC236}">
                <a16:creationId xmlns:a16="http://schemas.microsoft.com/office/drawing/2014/main" id="{635587F0-AF4E-A461-AFEF-08B3062CDE17}"/>
              </a:ext>
            </a:extLst>
          </p:cNvPr>
          <p:cNvSpPr txBox="1"/>
          <p:nvPr/>
        </p:nvSpPr>
        <p:spPr>
          <a:xfrm>
            <a:off x="781650" y="1382346"/>
            <a:ext cx="7838902" cy="5016758"/>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First Name : He first of your names that come before your family name.</a:t>
            </a:r>
          </a:p>
          <a:p>
            <a:pPr algn="just"/>
            <a:r>
              <a:rPr lang="en-US" sz="2000" dirty="0">
                <a:latin typeface="Times New Roman" panose="02020603050405020304" pitchFamily="18" charset="0"/>
                <a:cs typeface="Times New Roman" panose="02020603050405020304" pitchFamily="18" charset="0"/>
              </a:rPr>
              <a:t>Last Name : a name that identifies a person's family and is different from their given name.</a:t>
            </a:r>
          </a:p>
          <a:p>
            <a:pPr algn="just"/>
            <a:r>
              <a:rPr lang="en-US" sz="2000" dirty="0">
                <a:latin typeface="Times New Roman" panose="02020603050405020304" pitchFamily="18" charset="0"/>
                <a:cs typeface="Times New Roman" panose="02020603050405020304" pitchFamily="18" charset="0"/>
              </a:rPr>
              <a:t>Email :An email is a form of electronic communication that allows users to send messages to other users over the internet.</a:t>
            </a:r>
          </a:p>
          <a:p>
            <a:pPr algn="just"/>
            <a:r>
              <a:rPr lang="en-US" sz="2000" dirty="0">
                <a:latin typeface="Times New Roman" panose="02020603050405020304" pitchFamily="18" charset="0"/>
                <a:cs typeface="Times New Roman" panose="02020603050405020304" pitchFamily="18" charset="0"/>
              </a:rPr>
              <a:t>Gender : Is a social, psychological, and cultural construct that is developed through socialization and varies from society to society.</a:t>
            </a:r>
          </a:p>
          <a:p>
            <a:pPr algn="just"/>
            <a:r>
              <a:rPr lang="en-US" sz="2000" dirty="0">
                <a:latin typeface="Times New Roman" panose="02020603050405020304" pitchFamily="18" charset="0"/>
                <a:cs typeface="Times New Roman" panose="02020603050405020304" pitchFamily="18" charset="0"/>
              </a:rPr>
              <a:t>Department :A part of an organization such as a school, business, or government that deals with a particular area of study or work.</a:t>
            </a:r>
          </a:p>
          <a:p>
            <a:pPr algn="just"/>
            <a:r>
              <a:rPr lang="en-US" sz="2000" dirty="0">
                <a:latin typeface="Times New Roman" panose="02020603050405020304" pitchFamily="18" charset="0"/>
                <a:cs typeface="Times New Roman" panose="02020603050405020304" pitchFamily="18" charset="0"/>
              </a:rPr>
              <a:t>Job title : A job title is a formal name for a position within an organization that can include the position's name, the organization's name, and sometimes the name of the person who holds the position.</a:t>
            </a:r>
          </a:p>
          <a:p>
            <a:pPr algn="just"/>
            <a:r>
              <a:rPr lang="en-US" sz="2000" dirty="0">
                <a:latin typeface="Times New Roman" panose="02020603050405020304" pitchFamily="18" charset="0"/>
                <a:cs typeface="Times New Roman" panose="02020603050405020304" pitchFamily="18" charset="0"/>
              </a:rPr>
              <a:t>Years of experience: Is a term that refers to how long a candidate has worked in a particular industry or field.</a:t>
            </a:r>
          </a:p>
          <a:p>
            <a:pPr algn="just"/>
            <a:r>
              <a:rPr lang="en-US" sz="2000" dirty="0">
                <a:latin typeface="Times New Roman" panose="02020603050405020304" pitchFamily="18" charset="0"/>
                <a:cs typeface="Times New Roman" panose="02020603050405020304" pitchFamily="18" charset="0"/>
              </a:rPr>
              <a:t>Salary : The money that a person receives (usually every month) for the work he/she has done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DFE43-515C-DF6E-37F2-5A7E9E003020}"/>
              </a:ext>
            </a:extLst>
          </p:cNvPr>
          <p:cNvSpPr>
            <a:spLocks noGrp="1"/>
          </p:cNvSpPr>
          <p:nvPr>
            <p:ph type="title"/>
          </p:nvPr>
        </p:nvSpPr>
        <p:spPr/>
        <p:txBody>
          <a:bodyPr/>
          <a:lstStyle/>
          <a:p>
            <a:r>
              <a:rPr lang="en-IN" dirty="0"/>
              <a:t>MODELLING</a:t>
            </a:r>
          </a:p>
        </p:txBody>
      </p:sp>
      <p:sp>
        <p:nvSpPr>
          <p:cNvPr id="4" name="TextBox 3">
            <a:extLst>
              <a:ext uri="{FF2B5EF4-FFF2-40B4-BE49-F238E27FC236}">
                <a16:creationId xmlns:a16="http://schemas.microsoft.com/office/drawing/2014/main" id="{E2B50A81-73C2-6BD9-B548-CE880B3B1E9B}"/>
              </a:ext>
            </a:extLst>
          </p:cNvPr>
          <p:cNvSpPr txBox="1"/>
          <p:nvPr/>
        </p:nvSpPr>
        <p:spPr>
          <a:xfrm>
            <a:off x="855406" y="1268361"/>
            <a:ext cx="7600336" cy="4708981"/>
          </a:xfrm>
          <a:prstGeom prst="rect">
            <a:avLst/>
          </a:prstGeom>
          <a:noFill/>
        </p:spPr>
        <p:txBody>
          <a:bodyPr wrap="square">
            <a:spAutoFit/>
          </a:bodyPr>
          <a:lstStyle/>
          <a:p>
            <a:pPr algn="just"/>
            <a:r>
              <a:rPr lang="en-IN" sz="2000" dirty="0"/>
              <a:t>✔ Data set was downloaded from Kaggle website.</a:t>
            </a:r>
          </a:p>
          <a:p>
            <a:pPr algn="just"/>
            <a:r>
              <a:rPr lang="en-IN" sz="2000" dirty="0"/>
              <a:t>✓ Extract it from zip format.</a:t>
            </a:r>
          </a:p>
          <a:p>
            <a:pPr algn="just"/>
            <a:r>
              <a:rPr lang="en-IN" sz="2000" dirty="0"/>
              <a:t>✔ Data Cleaning: Data cleaning is a process required to remove incomplete records, and modifying data to rectify inaccurate records</a:t>
            </a:r>
          </a:p>
          <a:p>
            <a:pPr algn="just"/>
            <a:r>
              <a:rPr lang="en-IN" sz="2000" dirty="0"/>
              <a:t>✔ Remove Duplicates It removes the combination of values across all selected range to determine duplicates.</a:t>
            </a:r>
          </a:p>
          <a:p>
            <a:pPr algn="just"/>
            <a:r>
              <a:rPr lang="en-IN" sz="2000" dirty="0"/>
              <a:t>✔Filter: It take my dataset and show only the data that meet my criteria specify</a:t>
            </a:r>
          </a:p>
          <a:p>
            <a:pPr algn="just"/>
            <a:r>
              <a:rPr lang="en-IN" sz="2000" dirty="0"/>
              <a:t>✓ Conditional Formatting: It is used to specify important values stand out in employee performance score in a data set</a:t>
            </a:r>
          </a:p>
          <a:p>
            <a:pPr algn="just"/>
            <a:r>
              <a:rPr lang="en-IN" sz="2000" dirty="0"/>
              <a:t>✓ Slicer: I used slicer to filter my Data</a:t>
            </a:r>
          </a:p>
          <a:p>
            <a:pPr algn="just"/>
            <a:r>
              <a:rPr lang="en-IN" sz="2000" dirty="0"/>
              <a:t>Pivot Table: I used "pivot table to summarize my huge data</a:t>
            </a:r>
          </a:p>
          <a:p>
            <a:pPr algn="just"/>
            <a:r>
              <a:rPr lang="en-IN" sz="2000" dirty="0"/>
              <a:t>✔ Pivot Chart: I used using area graph. "pivot chart" to visually summarizes my data.</a:t>
            </a:r>
          </a:p>
        </p:txBody>
      </p:sp>
    </p:spTree>
    <p:extLst>
      <p:ext uri="{BB962C8B-B14F-4D97-AF65-F5344CB8AC3E}">
        <p14:creationId xmlns:p14="http://schemas.microsoft.com/office/powerpoint/2010/main" val="306013348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913</Words>
  <Application>Microsoft Office PowerPoint</Application>
  <PresentationFormat>Widescreen</PresentationFormat>
  <Paragraphs>132</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Noto Sans Symbols</vt:lpstr>
      <vt:lpstr>Roboto</vt:lpstr>
      <vt:lpstr>Times New Roman</vt:lpstr>
      <vt:lpstr>Trebuchet MS</vt:lpstr>
      <vt:lpstr>Office Theme</vt:lpstr>
      <vt:lpstr>Employee Data Analysis using Excel  </vt:lpstr>
      <vt:lpstr>PROJECT TITLE</vt:lpstr>
      <vt:lpstr>AGENDA</vt:lpstr>
      <vt:lpstr>PROBLEM STATEMENT  To analyze and assess the salary distribution, trends, and equity across various employee groups within the organization. This analysis will help identify disparities, inefficiencies, and areas for improvement in compensation practices, aiming to ensure fair and competitive salaries that align with industry standards and internal equity.</vt:lpstr>
      <vt:lpstr> The primary goal of this project is to conduct a detailed analysis of employee salary data to assess the fairness, equity, and competitiveness of the organization's compensation structure. This will involve identifying any discrepancies, such as pay gaps related to gender, race, or role, and comparing salaries against industry benchmarks. The insights gained will guide the organization in making data-driven decisions to enhance its compensation strategy.  The project will cover all aspects of employee compensation, including base salary, bonus overtime pay, and other financial benefits. It will analyze data across various dimensions, such as departments, roles, levels of experience, gender, race, and educational background. The analysis will focus on identifying patterns, trends, and potential areas for improvement in the organization's salary practice.</vt:lpstr>
      <vt:lpstr>Executive Management Human Resources (HR) Department HR Managers and Specialists  Department Heads and Managers Employee Relations Teams Employee Advocates Finance Department Budget Analysts and Financial Planners Legal and Compliance Teams Compliance Officers </vt:lpstr>
      <vt:lpstr>Remove Duplicates : It removes the combination of values across all selected range to determine duplicates.  Filter: It take my dataset and show only the data that meet my criteria specify. Conditional Formatting : It is used to specify important values stand out in employee performance score in a data set. Pivot Table: I used "pivot table" to summarize my huge data.  Pivot Chart: I used "pivot chart" to visually summarizes my data using area graph.</vt:lpstr>
      <vt:lpstr>Dataset Description  </vt:lpstr>
      <vt:lpstr>MODELLING</vt:lpstr>
      <vt:lpstr>RESULTS </vt:lpstr>
      <vt:lpstr>The graph titled "Employee Salary Status Based on Job" illustrates the salary distribution across various job titles, categorized into high, medium, and low salary brackets. The data reveals that Project Managers tend to have the highest salaries, with a significant number of employees in this role falling into the high and medium salary categories. Similarly, Machine Learning Engineers also command relatively high salaries, though there is a more even distribution between the salary brackets.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MAHA LAKSHMI</cp:lastModifiedBy>
  <cp:revision>1</cp:revision>
  <dcterms:modified xsi:type="dcterms:W3CDTF">2024-08-27T08:29:36Z</dcterms:modified>
</cp:coreProperties>
</file>