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A1CE19-A125-4CDB-A6BF-8C31C6619ED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84C9E9C6-B071-4EF6-9A2C-10B085795BC0}">
      <dgm:prSet/>
      <dgm:spPr/>
      <dgm:t>
        <a:bodyPr/>
        <a:lstStyle/>
        <a:p>
          <a:pPr>
            <a:lnSpc>
              <a:spcPct val="150000"/>
            </a:lnSpc>
          </a:pPr>
          <a:r>
            <a:rPr lang="en-IN" b="1" i="1" dirty="0"/>
            <a:t>Azure App Service</a:t>
          </a:r>
          <a:r>
            <a:rPr lang="en-IN" b="1" i="0" dirty="0"/>
            <a:t> </a:t>
          </a:r>
          <a:r>
            <a:rPr lang="en-IN" b="0" i="0" dirty="0"/>
            <a:t>is an HTTP-based service for hosting web applications, REST APIs, and mobile back ends. You can develop in your favorite language, be it .NET, .NET Core, Java, Ruby, Node.js, PHP, or Python. </a:t>
          </a:r>
          <a:endParaRPr lang="en-US" dirty="0"/>
        </a:p>
      </dgm:t>
    </dgm:pt>
    <dgm:pt modelId="{83877DC0-FAF3-47CA-8627-0943A87EA072}" type="parTrans" cxnId="{F95FC402-F71A-4251-8B7F-3D0086D9DB98}">
      <dgm:prSet/>
      <dgm:spPr/>
      <dgm:t>
        <a:bodyPr/>
        <a:lstStyle/>
        <a:p>
          <a:endParaRPr lang="en-US"/>
        </a:p>
      </dgm:t>
    </dgm:pt>
    <dgm:pt modelId="{3BD722FC-030A-4603-8667-03F76D2FBFC6}" type="sibTrans" cxnId="{F95FC402-F71A-4251-8B7F-3D0086D9DB98}">
      <dgm:prSet/>
      <dgm:spPr/>
      <dgm:t>
        <a:bodyPr/>
        <a:lstStyle/>
        <a:p>
          <a:endParaRPr lang="en-US"/>
        </a:p>
      </dgm:t>
    </dgm:pt>
    <dgm:pt modelId="{D96528C4-61D1-4B86-B479-60ECF30BA8C5}">
      <dgm:prSet/>
      <dgm:spPr/>
      <dgm:t>
        <a:bodyPr/>
        <a:lstStyle/>
        <a:p>
          <a:pPr>
            <a:lnSpc>
              <a:spcPct val="150000"/>
            </a:lnSpc>
          </a:pPr>
          <a:r>
            <a:rPr lang="en-IN" b="0" i="0" dirty="0"/>
            <a:t>Applications run and scale with ease on both Windows and Linux-based environments.</a:t>
          </a:r>
          <a:endParaRPr lang="en-US" dirty="0"/>
        </a:p>
      </dgm:t>
    </dgm:pt>
    <dgm:pt modelId="{9AE95852-41EC-4492-BE50-0E7988D9A9FF}" type="parTrans" cxnId="{ABBCA642-01FA-4D46-B405-2835FB676E7D}">
      <dgm:prSet/>
      <dgm:spPr/>
      <dgm:t>
        <a:bodyPr/>
        <a:lstStyle/>
        <a:p>
          <a:endParaRPr lang="en-US"/>
        </a:p>
      </dgm:t>
    </dgm:pt>
    <dgm:pt modelId="{6053C4AA-DA1E-4F12-912F-C75159BFAA1B}" type="sibTrans" cxnId="{ABBCA642-01FA-4D46-B405-2835FB676E7D}">
      <dgm:prSet/>
      <dgm:spPr/>
      <dgm:t>
        <a:bodyPr/>
        <a:lstStyle/>
        <a:p>
          <a:endParaRPr lang="en-US"/>
        </a:p>
      </dgm:t>
    </dgm:pt>
    <dgm:pt modelId="{AFF3EBB4-5FF2-4003-B3AF-E2D8A20A97D1}" type="pres">
      <dgm:prSet presAssocID="{7EA1CE19-A125-4CDB-A6BF-8C31C6619ED7}" presName="hierChild1" presStyleCnt="0">
        <dgm:presLayoutVars>
          <dgm:chPref val="1"/>
          <dgm:dir/>
          <dgm:animOne val="branch"/>
          <dgm:animLvl val="lvl"/>
          <dgm:resizeHandles/>
        </dgm:presLayoutVars>
      </dgm:prSet>
      <dgm:spPr/>
    </dgm:pt>
    <dgm:pt modelId="{A9382590-63E2-4599-8312-A96D94380BE0}" type="pres">
      <dgm:prSet presAssocID="{84C9E9C6-B071-4EF6-9A2C-10B085795BC0}" presName="hierRoot1" presStyleCnt="0"/>
      <dgm:spPr/>
    </dgm:pt>
    <dgm:pt modelId="{281F6E7E-BD1D-4813-8F81-BCB752D1F37B}" type="pres">
      <dgm:prSet presAssocID="{84C9E9C6-B071-4EF6-9A2C-10B085795BC0}" presName="composite" presStyleCnt="0"/>
      <dgm:spPr/>
    </dgm:pt>
    <dgm:pt modelId="{1481B22D-B7EE-4544-A4A4-E7B7B4FCECA4}" type="pres">
      <dgm:prSet presAssocID="{84C9E9C6-B071-4EF6-9A2C-10B085795BC0}" presName="background" presStyleLbl="node0" presStyleIdx="0" presStyleCnt="2"/>
      <dgm:spPr/>
    </dgm:pt>
    <dgm:pt modelId="{D3C67665-01B5-4F08-9F64-D8B3000E0F4C}" type="pres">
      <dgm:prSet presAssocID="{84C9E9C6-B071-4EF6-9A2C-10B085795BC0}" presName="text" presStyleLbl="fgAcc0" presStyleIdx="0" presStyleCnt="2">
        <dgm:presLayoutVars>
          <dgm:chPref val="3"/>
        </dgm:presLayoutVars>
      </dgm:prSet>
      <dgm:spPr/>
    </dgm:pt>
    <dgm:pt modelId="{80C3D1E5-E2F8-47BB-8744-579BACD2E699}" type="pres">
      <dgm:prSet presAssocID="{84C9E9C6-B071-4EF6-9A2C-10B085795BC0}" presName="hierChild2" presStyleCnt="0"/>
      <dgm:spPr/>
    </dgm:pt>
    <dgm:pt modelId="{A30407FC-FDBA-4306-BE31-DB00ACBCD496}" type="pres">
      <dgm:prSet presAssocID="{D96528C4-61D1-4B86-B479-60ECF30BA8C5}" presName="hierRoot1" presStyleCnt="0"/>
      <dgm:spPr/>
    </dgm:pt>
    <dgm:pt modelId="{634B3497-A27F-45D5-AE6A-E83CA3435520}" type="pres">
      <dgm:prSet presAssocID="{D96528C4-61D1-4B86-B479-60ECF30BA8C5}" presName="composite" presStyleCnt="0"/>
      <dgm:spPr/>
    </dgm:pt>
    <dgm:pt modelId="{745EB629-DAC4-4861-B162-D95F8FC28EC0}" type="pres">
      <dgm:prSet presAssocID="{D96528C4-61D1-4B86-B479-60ECF30BA8C5}" presName="background" presStyleLbl="node0" presStyleIdx="1" presStyleCnt="2"/>
      <dgm:spPr/>
    </dgm:pt>
    <dgm:pt modelId="{86D9369E-FFA8-4A7A-9FB1-2B0596E6689A}" type="pres">
      <dgm:prSet presAssocID="{D96528C4-61D1-4B86-B479-60ECF30BA8C5}" presName="text" presStyleLbl="fgAcc0" presStyleIdx="1" presStyleCnt="2">
        <dgm:presLayoutVars>
          <dgm:chPref val="3"/>
        </dgm:presLayoutVars>
      </dgm:prSet>
      <dgm:spPr/>
    </dgm:pt>
    <dgm:pt modelId="{D4B5C6CA-C5AA-453C-9B60-96A6DC6261CB}" type="pres">
      <dgm:prSet presAssocID="{D96528C4-61D1-4B86-B479-60ECF30BA8C5}" presName="hierChild2" presStyleCnt="0"/>
      <dgm:spPr/>
    </dgm:pt>
  </dgm:ptLst>
  <dgm:cxnLst>
    <dgm:cxn modelId="{F95FC402-F71A-4251-8B7F-3D0086D9DB98}" srcId="{7EA1CE19-A125-4CDB-A6BF-8C31C6619ED7}" destId="{84C9E9C6-B071-4EF6-9A2C-10B085795BC0}" srcOrd="0" destOrd="0" parTransId="{83877DC0-FAF3-47CA-8627-0943A87EA072}" sibTransId="{3BD722FC-030A-4603-8667-03F76D2FBFC6}"/>
    <dgm:cxn modelId="{0447571D-CDBD-40D7-8D63-247B5B06E0DD}" type="presOf" srcId="{D96528C4-61D1-4B86-B479-60ECF30BA8C5}" destId="{86D9369E-FFA8-4A7A-9FB1-2B0596E6689A}" srcOrd="0" destOrd="0" presId="urn:microsoft.com/office/officeart/2005/8/layout/hierarchy1"/>
    <dgm:cxn modelId="{ABBCA642-01FA-4D46-B405-2835FB676E7D}" srcId="{7EA1CE19-A125-4CDB-A6BF-8C31C6619ED7}" destId="{D96528C4-61D1-4B86-B479-60ECF30BA8C5}" srcOrd="1" destOrd="0" parTransId="{9AE95852-41EC-4492-BE50-0E7988D9A9FF}" sibTransId="{6053C4AA-DA1E-4F12-912F-C75159BFAA1B}"/>
    <dgm:cxn modelId="{386EBF79-349C-46F8-989F-CD8CFC82BD01}" type="presOf" srcId="{7EA1CE19-A125-4CDB-A6BF-8C31C6619ED7}" destId="{AFF3EBB4-5FF2-4003-B3AF-E2D8A20A97D1}" srcOrd="0" destOrd="0" presId="urn:microsoft.com/office/officeart/2005/8/layout/hierarchy1"/>
    <dgm:cxn modelId="{52B943C1-A34F-4387-BFD9-D36B72FAF1CD}" type="presOf" srcId="{84C9E9C6-B071-4EF6-9A2C-10B085795BC0}" destId="{D3C67665-01B5-4F08-9F64-D8B3000E0F4C}" srcOrd="0" destOrd="0" presId="urn:microsoft.com/office/officeart/2005/8/layout/hierarchy1"/>
    <dgm:cxn modelId="{2C6AA591-0171-4DAA-B760-800EF5855373}" type="presParOf" srcId="{AFF3EBB4-5FF2-4003-B3AF-E2D8A20A97D1}" destId="{A9382590-63E2-4599-8312-A96D94380BE0}" srcOrd="0" destOrd="0" presId="urn:microsoft.com/office/officeart/2005/8/layout/hierarchy1"/>
    <dgm:cxn modelId="{5DE0F79B-C674-4643-A28F-8B4BDD1788A4}" type="presParOf" srcId="{A9382590-63E2-4599-8312-A96D94380BE0}" destId="{281F6E7E-BD1D-4813-8F81-BCB752D1F37B}" srcOrd="0" destOrd="0" presId="urn:microsoft.com/office/officeart/2005/8/layout/hierarchy1"/>
    <dgm:cxn modelId="{77823259-059F-4739-B566-DBB5C24D66A1}" type="presParOf" srcId="{281F6E7E-BD1D-4813-8F81-BCB752D1F37B}" destId="{1481B22D-B7EE-4544-A4A4-E7B7B4FCECA4}" srcOrd="0" destOrd="0" presId="urn:microsoft.com/office/officeart/2005/8/layout/hierarchy1"/>
    <dgm:cxn modelId="{4DA77961-F975-47D3-BF3C-EE783EB01234}" type="presParOf" srcId="{281F6E7E-BD1D-4813-8F81-BCB752D1F37B}" destId="{D3C67665-01B5-4F08-9F64-D8B3000E0F4C}" srcOrd="1" destOrd="0" presId="urn:microsoft.com/office/officeart/2005/8/layout/hierarchy1"/>
    <dgm:cxn modelId="{2D15A252-5454-4F3A-8E35-6CF77A91CDA5}" type="presParOf" srcId="{A9382590-63E2-4599-8312-A96D94380BE0}" destId="{80C3D1E5-E2F8-47BB-8744-579BACD2E699}" srcOrd="1" destOrd="0" presId="urn:microsoft.com/office/officeart/2005/8/layout/hierarchy1"/>
    <dgm:cxn modelId="{CEC76617-64E1-47EF-90A1-1F007316CE0F}" type="presParOf" srcId="{AFF3EBB4-5FF2-4003-B3AF-E2D8A20A97D1}" destId="{A30407FC-FDBA-4306-BE31-DB00ACBCD496}" srcOrd="1" destOrd="0" presId="urn:microsoft.com/office/officeart/2005/8/layout/hierarchy1"/>
    <dgm:cxn modelId="{82AEF9F0-D094-4E18-97AE-E9F4041490AF}" type="presParOf" srcId="{A30407FC-FDBA-4306-BE31-DB00ACBCD496}" destId="{634B3497-A27F-45D5-AE6A-E83CA3435520}" srcOrd="0" destOrd="0" presId="urn:microsoft.com/office/officeart/2005/8/layout/hierarchy1"/>
    <dgm:cxn modelId="{B58A2849-ED43-4F9A-BC2A-98BB889B29CA}" type="presParOf" srcId="{634B3497-A27F-45D5-AE6A-E83CA3435520}" destId="{745EB629-DAC4-4861-B162-D95F8FC28EC0}" srcOrd="0" destOrd="0" presId="urn:microsoft.com/office/officeart/2005/8/layout/hierarchy1"/>
    <dgm:cxn modelId="{7F52530B-B6DD-45EC-94CC-34383A4198F6}" type="presParOf" srcId="{634B3497-A27F-45D5-AE6A-E83CA3435520}" destId="{86D9369E-FFA8-4A7A-9FB1-2B0596E6689A}" srcOrd="1" destOrd="0" presId="urn:microsoft.com/office/officeart/2005/8/layout/hierarchy1"/>
    <dgm:cxn modelId="{29C33DC4-8D8F-4EBF-B8C6-D7E71678DD97}" type="presParOf" srcId="{A30407FC-FDBA-4306-BE31-DB00ACBCD496}" destId="{D4B5C6CA-C5AA-453C-9B60-96A6DC6261C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B835D2-DB4E-45ED-A45B-470F021639F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3FC7D4C-C399-4957-B7E9-B77910267F8B}">
      <dgm:prSet/>
      <dgm:spPr/>
      <dgm:t>
        <a:bodyPr/>
        <a:lstStyle/>
        <a:p>
          <a:r>
            <a:rPr lang="en-IN" b="0" i="0"/>
            <a:t>An app service always runs in an </a:t>
          </a:r>
          <a:r>
            <a:rPr lang="en-IN" b="0" i="1"/>
            <a:t>App Service plan</a:t>
          </a:r>
          <a:r>
            <a:rPr lang="en-IN" b="0" i="0"/>
            <a:t>.  An App Service plan defines a set of compute resources for a web app to run. These compute resources are analogous to the se4rver farm in conventional web hosting. One or more apps can be configured to run on the same computing resources (or in the same App Service plan).</a:t>
          </a:r>
          <a:endParaRPr lang="en-US"/>
        </a:p>
      </dgm:t>
    </dgm:pt>
    <dgm:pt modelId="{808064BD-003C-4B4E-804B-E0411674FD69}" type="parTrans" cxnId="{9735B529-1A5E-4EC0-91B1-DE0B9818AE7C}">
      <dgm:prSet/>
      <dgm:spPr/>
      <dgm:t>
        <a:bodyPr/>
        <a:lstStyle/>
        <a:p>
          <a:endParaRPr lang="en-US"/>
        </a:p>
      </dgm:t>
    </dgm:pt>
    <dgm:pt modelId="{C2915863-E089-4F94-A8E6-BC16453EC079}" type="sibTrans" cxnId="{9735B529-1A5E-4EC0-91B1-DE0B9818AE7C}">
      <dgm:prSet/>
      <dgm:spPr/>
      <dgm:t>
        <a:bodyPr/>
        <a:lstStyle/>
        <a:p>
          <a:endParaRPr lang="en-US"/>
        </a:p>
      </dgm:t>
    </dgm:pt>
    <dgm:pt modelId="{AC36D93A-A614-4B41-AF18-8D9FDD8AAB65}">
      <dgm:prSet/>
      <dgm:spPr/>
      <dgm:t>
        <a:bodyPr/>
        <a:lstStyle/>
        <a:p>
          <a:r>
            <a:rPr lang="en-IN" b="0" i="0"/>
            <a:t>When you create an App Service plan in a certain region (for example, West Europe), a set of compute resources is created for that plan in that region. Whatever apps you put into this App Service plan run on these compute resources as defined by your App Service plan.</a:t>
          </a:r>
          <a:endParaRPr lang="en-US"/>
        </a:p>
      </dgm:t>
    </dgm:pt>
    <dgm:pt modelId="{3ABF986C-E96B-4D30-93B6-1B675BC9FACD}" type="parTrans" cxnId="{3B9AA59D-D8B0-4740-9036-522C967BC81D}">
      <dgm:prSet/>
      <dgm:spPr/>
      <dgm:t>
        <a:bodyPr/>
        <a:lstStyle/>
        <a:p>
          <a:endParaRPr lang="en-US"/>
        </a:p>
      </dgm:t>
    </dgm:pt>
    <dgm:pt modelId="{681CACD5-918C-44D5-8E23-928F8507B3F6}" type="sibTrans" cxnId="{3B9AA59D-D8B0-4740-9036-522C967BC81D}">
      <dgm:prSet/>
      <dgm:spPr/>
      <dgm:t>
        <a:bodyPr/>
        <a:lstStyle/>
        <a:p>
          <a:endParaRPr lang="en-US"/>
        </a:p>
      </dgm:t>
    </dgm:pt>
    <dgm:pt modelId="{05FDEB71-47B7-4062-88E9-F4F15AA46EED}" type="pres">
      <dgm:prSet presAssocID="{B6B835D2-DB4E-45ED-A45B-470F021639F7}" presName="linear" presStyleCnt="0">
        <dgm:presLayoutVars>
          <dgm:animLvl val="lvl"/>
          <dgm:resizeHandles val="exact"/>
        </dgm:presLayoutVars>
      </dgm:prSet>
      <dgm:spPr/>
    </dgm:pt>
    <dgm:pt modelId="{1AB68331-8B71-479F-8866-36FCCE200D52}" type="pres">
      <dgm:prSet presAssocID="{13FC7D4C-C399-4957-B7E9-B77910267F8B}" presName="parentText" presStyleLbl="node1" presStyleIdx="0" presStyleCnt="2">
        <dgm:presLayoutVars>
          <dgm:chMax val="0"/>
          <dgm:bulletEnabled val="1"/>
        </dgm:presLayoutVars>
      </dgm:prSet>
      <dgm:spPr/>
    </dgm:pt>
    <dgm:pt modelId="{631D8947-7FA2-4EBF-9B71-1A40FC1486EE}" type="pres">
      <dgm:prSet presAssocID="{C2915863-E089-4F94-A8E6-BC16453EC079}" presName="spacer" presStyleCnt="0"/>
      <dgm:spPr/>
    </dgm:pt>
    <dgm:pt modelId="{97367565-82B4-4CF9-AFE2-B694F00694D4}" type="pres">
      <dgm:prSet presAssocID="{AC36D93A-A614-4B41-AF18-8D9FDD8AAB65}" presName="parentText" presStyleLbl="node1" presStyleIdx="1" presStyleCnt="2">
        <dgm:presLayoutVars>
          <dgm:chMax val="0"/>
          <dgm:bulletEnabled val="1"/>
        </dgm:presLayoutVars>
      </dgm:prSet>
      <dgm:spPr/>
    </dgm:pt>
  </dgm:ptLst>
  <dgm:cxnLst>
    <dgm:cxn modelId="{9735B529-1A5E-4EC0-91B1-DE0B9818AE7C}" srcId="{B6B835D2-DB4E-45ED-A45B-470F021639F7}" destId="{13FC7D4C-C399-4957-B7E9-B77910267F8B}" srcOrd="0" destOrd="0" parTransId="{808064BD-003C-4B4E-804B-E0411674FD69}" sibTransId="{C2915863-E089-4F94-A8E6-BC16453EC079}"/>
    <dgm:cxn modelId="{FB3E3630-74CC-465B-9FCF-EC2F0655FB7A}" type="presOf" srcId="{B6B835D2-DB4E-45ED-A45B-470F021639F7}" destId="{05FDEB71-47B7-4062-88E9-F4F15AA46EED}" srcOrd="0" destOrd="0" presId="urn:microsoft.com/office/officeart/2005/8/layout/vList2"/>
    <dgm:cxn modelId="{3B9AA59D-D8B0-4740-9036-522C967BC81D}" srcId="{B6B835D2-DB4E-45ED-A45B-470F021639F7}" destId="{AC36D93A-A614-4B41-AF18-8D9FDD8AAB65}" srcOrd="1" destOrd="0" parTransId="{3ABF986C-E96B-4D30-93B6-1B675BC9FACD}" sibTransId="{681CACD5-918C-44D5-8E23-928F8507B3F6}"/>
    <dgm:cxn modelId="{2BE705B8-46AC-423D-B86C-0579068B5D00}" type="presOf" srcId="{13FC7D4C-C399-4957-B7E9-B77910267F8B}" destId="{1AB68331-8B71-479F-8866-36FCCE200D52}" srcOrd="0" destOrd="0" presId="urn:microsoft.com/office/officeart/2005/8/layout/vList2"/>
    <dgm:cxn modelId="{2D8BC9D0-A584-4A3F-A4BF-DF7429B7F88B}" type="presOf" srcId="{AC36D93A-A614-4B41-AF18-8D9FDD8AAB65}" destId="{97367565-82B4-4CF9-AFE2-B694F00694D4}" srcOrd="0" destOrd="0" presId="urn:microsoft.com/office/officeart/2005/8/layout/vList2"/>
    <dgm:cxn modelId="{14F392C6-90E7-476A-8FD4-7A9A81EC26C7}" type="presParOf" srcId="{05FDEB71-47B7-4062-88E9-F4F15AA46EED}" destId="{1AB68331-8B71-479F-8866-36FCCE200D52}" srcOrd="0" destOrd="0" presId="urn:microsoft.com/office/officeart/2005/8/layout/vList2"/>
    <dgm:cxn modelId="{6F255ECE-77CA-4D0B-B13A-78E4E22A2685}" type="presParOf" srcId="{05FDEB71-47B7-4062-88E9-F4F15AA46EED}" destId="{631D8947-7FA2-4EBF-9B71-1A40FC1486EE}" srcOrd="1" destOrd="0" presId="urn:microsoft.com/office/officeart/2005/8/layout/vList2"/>
    <dgm:cxn modelId="{DE00A0B0-F986-4480-81E8-47CBC64F44E7}" type="presParOf" srcId="{05FDEB71-47B7-4062-88E9-F4F15AA46EED}" destId="{97367565-82B4-4CF9-AFE2-B694F00694D4}"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C90E80-C6FD-461A-B13F-1A4439876A31}"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0146CA95-9708-4942-98B2-46FC3E291CBE}">
      <dgm:prSet/>
      <dgm:spPr/>
      <dgm:t>
        <a:bodyPr/>
        <a:lstStyle/>
        <a:p>
          <a:r>
            <a:rPr lang="en-IN" b="0" i="0"/>
            <a:t>Operating System (Windows, Linux)</a:t>
          </a:r>
          <a:endParaRPr lang="en-US"/>
        </a:p>
      </dgm:t>
    </dgm:pt>
    <dgm:pt modelId="{3BE336B5-8828-4AD9-88E4-2D08D0DFA98E}" type="parTrans" cxnId="{EF498401-0587-49CE-B88E-9EB8EFEFF710}">
      <dgm:prSet/>
      <dgm:spPr/>
      <dgm:t>
        <a:bodyPr/>
        <a:lstStyle/>
        <a:p>
          <a:endParaRPr lang="en-US"/>
        </a:p>
      </dgm:t>
    </dgm:pt>
    <dgm:pt modelId="{5ED15637-2633-4C3E-BAA3-222A247BA638}" type="sibTrans" cxnId="{EF498401-0587-49CE-B88E-9EB8EFEFF710}">
      <dgm:prSet/>
      <dgm:spPr/>
      <dgm:t>
        <a:bodyPr/>
        <a:lstStyle/>
        <a:p>
          <a:endParaRPr lang="en-US"/>
        </a:p>
      </dgm:t>
    </dgm:pt>
    <dgm:pt modelId="{24B71F79-BB3D-40D3-817E-4CAABFAB646B}">
      <dgm:prSet/>
      <dgm:spPr/>
      <dgm:t>
        <a:bodyPr/>
        <a:lstStyle/>
        <a:p>
          <a:r>
            <a:rPr lang="en-IN" b="0" i="0"/>
            <a:t>Region (West US, East US, etc.)</a:t>
          </a:r>
          <a:endParaRPr lang="en-US"/>
        </a:p>
      </dgm:t>
    </dgm:pt>
    <dgm:pt modelId="{C431ECFA-7847-464C-BFD6-E1D7763B4930}" type="parTrans" cxnId="{EC6EEA18-F1D1-4973-BF0F-F8966010A58F}">
      <dgm:prSet/>
      <dgm:spPr/>
      <dgm:t>
        <a:bodyPr/>
        <a:lstStyle/>
        <a:p>
          <a:endParaRPr lang="en-US"/>
        </a:p>
      </dgm:t>
    </dgm:pt>
    <dgm:pt modelId="{C3FB7725-BA8C-428A-92B4-CB6E4099A59F}" type="sibTrans" cxnId="{EC6EEA18-F1D1-4973-BF0F-F8966010A58F}">
      <dgm:prSet/>
      <dgm:spPr/>
      <dgm:t>
        <a:bodyPr/>
        <a:lstStyle/>
        <a:p>
          <a:endParaRPr lang="en-US"/>
        </a:p>
      </dgm:t>
    </dgm:pt>
    <dgm:pt modelId="{AF6710BD-88AF-49BD-AECA-6EF3DE4FFABB}">
      <dgm:prSet/>
      <dgm:spPr/>
      <dgm:t>
        <a:bodyPr/>
        <a:lstStyle/>
        <a:p>
          <a:r>
            <a:rPr lang="en-IN" b="0" i="0"/>
            <a:t>Number of VM instances</a:t>
          </a:r>
          <a:endParaRPr lang="en-US"/>
        </a:p>
      </dgm:t>
    </dgm:pt>
    <dgm:pt modelId="{B5E1AA75-78D7-4AB5-B959-218E457BEB96}" type="parTrans" cxnId="{BF050586-C081-4CC1-916B-E65CD10FF5AF}">
      <dgm:prSet/>
      <dgm:spPr/>
      <dgm:t>
        <a:bodyPr/>
        <a:lstStyle/>
        <a:p>
          <a:endParaRPr lang="en-US"/>
        </a:p>
      </dgm:t>
    </dgm:pt>
    <dgm:pt modelId="{DFEF43B0-BD8D-4344-92FC-F6DD0A8DE7F5}" type="sibTrans" cxnId="{BF050586-C081-4CC1-916B-E65CD10FF5AF}">
      <dgm:prSet/>
      <dgm:spPr/>
      <dgm:t>
        <a:bodyPr/>
        <a:lstStyle/>
        <a:p>
          <a:endParaRPr lang="en-US"/>
        </a:p>
      </dgm:t>
    </dgm:pt>
    <dgm:pt modelId="{7525DBB4-EC02-402E-BF0A-199E6ED1811E}">
      <dgm:prSet/>
      <dgm:spPr/>
      <dgm:t>
        <a:bodyPr/>
        <a:lstStyle/>
        <a:p>
          <a:r>
            <a:rPr lang="en-IN" b="0" i="0" dirty="0"/>
            <a:t>Size of VM instances (Small, Medium, Large)</a:t>
          </a:r>
          <a:endParaRPr lang="en-US" dirty="0"/>
        </a:p>
      </dgm:t>
    </dgm:pt>
    <dgm:pt modelId="{C3652295-F407-4345-B312-733A32A3E072}" type="parTrans" cxnId="{3DE5D1BE-D126-4FDB-A545-237D4FC8CB38}">
      <dgm:prSet/>
      <dgm:spPr/>
      <dgm:t>
        <a:bodyPr/>
        <a:lstStyle/>
        <a:p>
          <a:endParaRPr lang="en-US"/>
        </a:p>
      </dgm:t>
    </dgm:pt>
    <dgm:pt modelId="{A4DBB244-E5FA-4E45-AE8E-3CB06CC562CE}" type="sibTrans" cxnId="{3DE5D1BE-D126-4FDB-A545-237D4FC8CB38}">
      <dgm:prSet/>
      <dgm:spPr/>
      <dgm:t>
        <a:bodyPr/>
        <a:lstStyle/>
        <a:p>
          <a:endParaRPr lang="en-US"/>
        </a:p>
      </dgm:t>
    </dgm:pt>
    <dgm:pt modelId="{8FDE1833-BE76-48B9-B323-2A35113DA3A8}">
      <dgm:prSet/>
      <dgm:spPr/>
      <dgm:t>
        <a:bodyPr/>
        <a:lstStyle/>
        <a:p>
          <a:r>
            <a:rPr lang="en-IN" b="0" i="0"/>
            <a:t>Pricing tier (Free, Shared, Basic, Standard, Premium, PremiumV2, PremiumV3, Isolated, IsolatedV2)</a:t>
          </a:r>
          <a:endParaRPr lang="en-US"/>
        </a:p>
      </dgm:t>
    </dgm:pt>
    <dgm:pt modelId="{DA2B91E2-8DA3-4515-AFF0-72C04188DB89}" type="parTrans" cxnId="{FB0A2018-5010-468C-8FBA-5B180713EFB2}">
      <dgm:prSet/>
      <dgm:spPr/>
      <dgm:t>
        <a:bodyPr/>
        <a:lstStyle/>
        <a:p>
          <a:endParaRPr lang="en-US"/>
        </a:p>
      </dgm:t>
    </dgm:pt>
    <dgm:pt modelId="{EFDAC4ED-3DE1-4778-8E21-4D981CFA7462}" type="sibTrans" cxnId="{FB0A2018-5010-468C-8FBA-5B180713EFB2}">
      <dgm:prSet/>
      <dgm:spPr/>
      <dgm:t>
        <a:bodyPr/>
        <a:lstStyle/>
        <a:p>
          <a:endParaRPr lang="en-US"/>
        </a:p>
      </dgm:t>
    </dgm:pt>
    <dgm:pt modelId="{63C69BD4-3A83-4D2B-9E5F-D8ED9A2D69E0}" type="pres">
      <dgm:prSet presAssocID="{62C90E80-C6FD-461A-B13F-1A4439876A31}" presName="vert0" presStyleCnt="0">
        <dgm:presLayoutVars>
          <dgm:dir/>
          <dgm:animOne val="branch"/>
          <dgm:animLvl val="lvl"/>
        </dgm:presLayoutVars>
      </dgm:prSet>
      <dgm:spPr/>
    </dgm:pt>
    <dgm:pt modelId="{C8723AED-2823-496C-AB50-7B4E3FFF3693}" type="pres">
      <dgm:prSet presAssocID="{0146CA95-9708-4942-98B2-46FC3E291CBE}" presName="thickLine" presStyleLbl="alignNode1" presStyleIdx="0" presStyleCnt="5"/>
      <dgm:spPr/>
    </dgm:pt>
    <dgm:pt modelId="{421D7226-1C3B-4415-8A28-1216E93B2752}" type="pres">
      <dgm:prSet presAssocID="{0146CA95-9708-4942-98B2-46FC3E291CBE}" presName="horz1" presStyleCnt="0"/>
      <dgm:spPr/>
    </dgm:pt>
    <dgm:pt modelId="{5711FD05-01FD-4DC8-8A0A-1B3326462425}" type="pres">
      <dgm:prSet presAssocID="{0146CA95-9708-4942-98B2-46FC3E291CBE}" presName="tx1" presStyleLbl="revTx" presStyleIdx="0" presStyleCnt="5"/>
      <dgm:spPr/>
    </dgm:pt>
    <dgm:pt modelId="{DD7C9117-C1CA-42E9-9AC5-AE4EEA4C82DA}" type="pres">
      <dgm:prSet presAssocID="{0146CA95-9708-4942-98B2-46FC3E291CBE}" presName="vert1" presStyleCnt="0"/>
      <dgm:spPr/>
    </dgm:pt>
    <dgm:pt modelId="{F47F0AD4-B3E9-4ED0-8389-E008856A7962}" type="pres">
      <dgm:prSet presAssocID="{24B71F79-BB3D-40D3-817E-4CAABFAB646B}" presName="thickLine" presStyleLbl="alignNode1" presStyleIdx="1" presStyleCnt="5"/>
      <dgm:spPr/>
    </dgm:pt>
    <dgm:pt modelId="{C1C049EB-F6C0-400A-80AE-52315769B6AC}" type="pres">
      <dgm:prSet presAssocID="{24B71F79-BB3D-40D3-817E-4CAABFAB646B}" presName="horz1" presStyleCnt="0"/>
      <dgm:spPr/>
    </dgm:pt>
    <dgm:pt modelId="{68E66268-5D94-47ED-9D86-627B83B59BD8}" type="pres">
      <dgm:prSet presAssocID="{24B71F79-BB3D-40D3-817E-4CAABFAB646B}" presName="tx1" presStyleLbl="revTx" presStyleIdx="1" presStyleCnt="5"/>
      <dgm:spPr/>
    </dgm:pt>
    <dgm:pt modelId="{D03D7633-E8D1-4579-BCD2-FA83CB861FC9}" type="pres">
      <dgm:prSet presAssocID="{24B71F79-BB3D-40D3-817E-4CAABFAB646B}" presName="vert1" presStyleCnt="0"/>
      <dgm:spPr/>
    </dgm:pt>
    <dgm:pt modelId="{D61DC797-1A99-48DE-8236-6480EE45D016}" type="pres">
      <dgm:prSet presAssocID="{AF6710BD-88AF-49BD-AECA-6EF3DE4FFABB}" presName="thickLine" presStyleLbl="alignNode1" presStyleIdx="2" presStyleCnt="5"/>
      <dgm:spPr/>
    </dgm:pt>
    <dgm:pt modelId="{E7D6C411-3545-44E6-B767-09F650103A5C}" type="pres">
      <dgm:prSet presAssocID="{AF6710BD-88AF-49BD-AECA-6EF3DE4FFABB}" presName="horz1" presStyleCnt="0"/>
      <dgm:spPr/>
    </dgm:pt>
    <dgm:pt modelId="{D84BB1F6-4784-4DB9-A1BD-3F7C0BB054AC}" type="pres">
      <dgm:prSet presAssocID="{AF6710BD-88AF-49BD-AECA-6EF3DE4FFABB}" presName="tx1" presStyleLbl="revTx" presStyleIdx="2" presStyleCnt="5"/>
      <dgm:spPr/>
    </dgm:pt>
    <dgm:pt modelId="{62360F1A-0A16-492E-9343-4BDCB761B99C}" type="pres">
      <dgm:prSet presAssocID="{AF6710BD-88AF-49BD-AECA-6EF3DE4FFABB}" presName="vert1" presStyleCnt="0"/>
      <dgm:spPr/>
    </dgm:pt>
    <dgm:pt modelId="{53F1EE35-8ADE-4219-8E5B-92A34772C210}" type="pres">
      <dgm:prSet presAssocID="{7525DBB4-EC02-402E-BF0A-199E6ED1811E}" presName="thickLine" presStyleLbl="alignNode1" presStyleIdx="3" presStyleCnt="5"/>
      <dgm:spPr/>
    </dgm:pt>
    <dgm:pt modelId="{F4AE309F-34EF-4E6A-BD9A-F43B70563718}" type="pres">
      <dgm:prSet presAssocID="{7525DBB4-EC02-402E-BF0A-199E6ED1811E}" presName="horz1" presStyleCnt="0"/>
      <dgm:spPr/>
    </dgm:pt>
    <dgm:pt modelId="{DB5AD5A0-711E-4E21-87ED-389AD03B11C3}" type="pres">
      <dgm:prSet presAssocID="{7525DBB4-EC02-402E-BF0A-199E6ED1811E}" presName="tx1" presStyleLbl="revTx" presStyleIdx="3" presStyleCnt="5"/>
      <dgm:spPr/>
    </dgm:pt>
    <dgm:pt modelId="{8BEFF46E-FB34-4E79-B5A2-24DA4D5A2431}" type="pres">
      <dgm:prSet presAssocID="{7525DBB4-EC02-402E-BF0A-199E6ED1811E}" presName="vert1" presStyleCnt="0"/>
      <dgm:spPr/>
    </dgm:pt>
    <dgm:pt modelId="{04476B17-4ECC-4913-9425-3309BDEBF6C7}" type="pres">
      <dgm:prSet presAssocID="{8FDE1833-BE76-48B9-B323-2A35113DA3A8}" presName="thickLine" presStyleLbl="alignNode1" presStyleIdx="4" presStyleCnt="5"/>
      <dgm:spPr/>
    </dgm:pt>
    <dgm:pt modelId="{1A93EC48-95A6-4CF3-9DE3-C513D860D7F3}" type="pres">
      <dgm:prSet presAssocID="{8FDE1833-BE76-48B9-B323-2A35113DA3A8}" presName="horz1" presStyleCnt="0"/>
      <dgm:spPr/>
    </dgm:pt>
    <dgm:pt modelId="{E9CF513B-CDBC-4A59-AD92-FF3D5460F1E7}" type="pres">
      <dgm:prSet presAssocID="{8FDE1833-BE76-48B9-B323-2A35113DA3A8}" presName="tx1" presStyleLbl="revTx" presStyleIdx="4" presStyleCnt="5"/>
      <dgm:spPr/>
    </dgm:pt>
    <dgm:pt modelId="{52449DFC-3E08-402F-831A-493573A53E86}" type="pres">
      <dgm:prSet presAssocID="{8FDE1833-BE76-48B9-B323-2A35113DA3A8}" presName="vert1" presStyleCnt="0"/>
      <dgm:spPr/>
    </dgm:pt>
  </dgm:ptLst>
  <dgm:cxnLst>
    <dgm:cxn modelId="{EF498401-0587-49CE-B88E-9EB8EFEFF710}" srcId="{62C90E80-C6FD-461A-B13F-1A4439876A31}" destId="{0146CA95-9708-4942-98B2-46FC3E291CBE}" srcOrd="0" destOrd="0" parTransId="{3BE336B5-8828-4AD9-88E4-2D08D0DFA98E}" sibTransId="{5ED15637-2633-4C3E-BAA3-222A247BA638}"/>
    <dgm:cxn modelId="{FB0A2018-5010-468C-8FBA-5B180713EFB2}" srcId="{62C90E80-C6FD-461A-B13F-1A4439876A31}" destId="{8FDE1833-BE76-48B9-B323-2A35113DA3A8}" srcOrd="4" destOrd="0" parTransId="{DA2B91E2-8DA3-4515-AFF0-72C04188DB89}" sibTransId="{EFDAC4ED-3DE1-4778-8E21-4D981CFA7462}"/>
    <dgm:cxn modelId="{EC6EEA18-F1D1-4973-BF0F-F8966010A58F}" srcId="{62C90E80-C6FD-461A-B13F-1A4439876A31}" destId="{24B71F79-BB3D-40D3-817E-4CAABFAB646B}" srcOrd="1" destOrd="0" parTransId="{C431ECFA-7847-464C-BFD6-E1D7763B4930}" sibTransId="{C3FB7725-BA8C-428A-92B4-CB6E4099A59F}"/>
    <dgm:cxn modelId="{1214C032-2FDF-42F7-BCDF-86F52E2722D5}" type="presOf" srcId="{24B71F79-BB3D-40D3-817E-4CAABFAB646B}" destId="{68E66268-5D94-47ED-9D86-627B83B59BD8}" srcOrd="0" destOrd="0" presId="urn:microsoft.com/office/officeart/2008/layout/LinedList"/>
    <dgm:cxn modelId="{0D582F4A-F353-4921-84D6-453419A5C2C8}" type="presOf" srcId="{AF6710BD-88AF-49BD-AECA-6EF3DE4FFABB}" destId="{D84BB1F6-4784-4DB9-A1BD-3F7C0BB054AC}" srcOrd="0" destOrd="0" presId="urn:microsoft.com/office/officeart/2008/layout/LinedList"/>
    <dgm:cxn modelId="{A5CD2851-D190-429B-898B-DDB48D5B5945}" type="presOf" srcId="{7525DBB4-EC02-402E-BF0A-199E6ED1811E}" destId="{DB5AD5A0-711E-4E21-87ED-389AD03B11C3}" srcOrd="0" destOrd="0" presId="urn:microsoft.com/office/officeart/2008/layout/LinedList"/>
    <dgm:cxn modelId="{BF050586-C081-4CC1-916B-E65CD10FF5AF}" srcId="{62C90E80-C6FD-461A-B13F-1A4439876A31}" destId="{AF6710BD-88AF-49BD-AECA-6EF3DE4FFABB}" srcOrd="2" destOrd="0" parTransId="{B5E1AA75-78D7-4AB5-B959-218E457BEB96}" sibTransId="{DFEF43B0-BD8D-4344-92FC-F6DD0A8DE7F5}"/>
    <dgm:cxn modelId="{B8F0F7B7-CB6A-43E0-9E17-7020811DB925}" type="presOf" srcId="{8FDE1833-BE76-48B9-B323-2A35113DA3A8}" destId="{E9CF513B-CDBC-4A59-AD92-FF3D5460F1E7}" srcOrd="0" destOrd="0" presId="urn:microsoft.com/office/officeart/2008/layout/LinedList"/>
    <dgm:cxn modelId="{3DE5D1BE-D126-4FDB-A545-237D4FC8CB38}" srcId="{62C90E80-C6FD-461A-B13F-1A4439876A31}" destId="{7525DBB4-EC02-402E-BF0A-199E6ED1811E}" srcOrd="3" destOrd="0" parTransId="{C3652295-F407-4345-B312-733A32A3E072}" sibTransId="{A4DBB244-E5FA-4E45-AE8E-3CB06CC562CE}"/>
    <dgm:cxn modelId="{396B6ECE-9C65-40A1-B6C8-1414F2FAE2F7}" type="presOf" srcId="{62C90E80-C6FD-461A-B13F-1A4439876A31}" destId="{63C69BD4-3A83-4D2B-9E5F-D8ED9A2D69E0}" srcOrd="0" destOrd="0" presId="urn:microsoft.com/office/officeart/2008/layout/LinedList"/>
    <dgm:cxn modelId="{9BE432FD-1989-4723-B2B8-CC7FDE4A548F}" type="presOf" srcId="{0146CA95-9708-4942-98B2-46FC3E291CBE}" destId="{5711FD05-01FD-4DC8-8A0A-1B3326462425}" srcOrd="0" destOrd="0" presId="urn:microsoft.com/office/officeart/2008/layout/LinedList"/>
    <dgm:cxn modelId="{F6573D40-8FE3-458D-9C19-DC5CB262E59D}" type="presParOf" srcId="{63C69BD4-3A83-4D2B-9E5F-D8ED9A2D69E0}" destId="{C8723AED-2823-496C-AB50-7B4E3FFF3693}" srcOrd="0" destOrd="0" presId="urn:microsoft.com/office/officeart/2008/layout/LinedList"/>
    <dgm:cxn modelId="{97494EC7-7773-4581-894C-FEF14B2A4C4F}" type="presParOf" srcId="{63C69BD4-3A83-4D2B-9E5F-D8ED9A2D69E0}" destId="{421D7226-1C3B-4415-8A28-1216E93B2752}" srcOrd="1" destOrd="0" presId="urn:microsoft.com/office/officeart/2008/layout/LinedList"/>
    <dgm:cxn modelId="{2722C449-9810-47D0-B3B4-B683C41D4894}" type="presParOf" srcId="{421D7226-1C3B-4415-8A28-1216E93B2752}" destId="{5711FD05-01FD-4DC8-8A0A-1B3326462425}" srcOrd="0" destOrd="0" presId="urn:microsoft.com/office/officeart/2008/layout/LinedList"/>
    <dgm:cxn modelId="{4A412E25-5812-4C49-BF4F-8E47BB9137AB}" type="presParOf" srcId="{421D7226-1C3B-4415-8A28-1216E93B2752}" destId="{DD7C9117-C1CA-42E9-9AC5-AE4EEA4C82DA}" srcOrd="1" destOrd="0" presId="urn:microsoft.com/office/officeart/2008/layout/LinedList"/>
    <dgm:cxn modelId="{513154B4-3D65-48DC-AACC-89A27FC03556}" type="presParOf" srcId="{63C69BD4-3A83-4D2B-9E5F-D8ED9A2D69E0}" destId="{F47F0AD4-B3E9-4ED0-8389-E008856A7962}" srcOrd="2" destOrd="0" presId="urn:microsoft.com/office/officeart/2008/layout/LinedList"/>
    <dgm:cxn modelId="{362E5B9E-4AB9-44D7-9218-7754DCF0C6AE}" type="presParOf" srcId="{63C69BD4-3A83-4D2B-9E5F-D8ED9A2D69E0}" destId="{C1C049EB-F6C0-400A-80AE-52315769B6AC}" srcOrd="3" destOrd="0" presId="urn:microsoft.com/office/officeart/2008/layout/LinedList"/>
    <dgm:cxn modelId="{295A5995-B2EB-4900-9305-EE707DCD1269}" type="presParOf" srcId="{C1C049EB-F6C0-400A-80AE-52315769B6AC}" destId="{68E66268-5D94-47ED-9D86-627B83B59BD8}" srcOrd="0" destOrd="0" presId="urn:microsoft.com/office/officeart/2008/layout/LinedList"/>
    <dgm:cxn modelId="{780F23CB-6520-4ACC-8802-2D07480D4F89}" type="presParOf" srcId="{C1C049EB-F6C0-400A-80AE-52315769B6AC}" destId="{D03D7633-E8D1-4579-BCD2-FA83CB861FC9}" srcOrd="1" destOrd="0" presId="urn:microsoft.com/office/officeart/2008/layout/LinedList"/>
    <dgm:cxn modelId="{EF500943-EEF0-435C-BDA5-9C3093D77002}" type="presParOf" srcId="{63C69BD4-3A83-4D2B-9E5F-D8ED9A2D69E0}" destId="{D61DC797-1A99-48DE-8236-6480EE45D016}" srcOrd="4" destOrd="0" presId="urn:microsoft.com/office/officeart/2008/layout/LinedList"/>
    <dgm:cxn modelId="{C5BDD1B9-383C-405C-A31B-C4F78A1EB2C6}" type="presParOf" srcId="{63C69BD4-3A83-4D2B-9E5F-D8ED9A2D69E0}" destId="{E7D6C411-3545-44E6-B767-09F650103A5C}" srcOrd="5" destOrd="0" presId="urn:microsoft.com/office/officeart/2008/layout/LinedList"/>
    <dgm:cxn modelId="{1C458D1E-EE86-4CFE-BE4B-29A74DDC08F0}" type="presParOf" srcId="{E7D6C411-3545-44E6-B767-09F650103A5C}" destId="{D84BB1F6-4784-4DB9-A1BD-3F7C0BB054AC}" srcOrd="0" destOrd="0" presId="urn:microsoft.com/office/officeart/2008/layout/LinedList"/>
    <dgm:cxn modelId="{38E7880B-70D3-4BD2-BA1D-1E8BEA072039}" type="presParOf" srcId="{E7D6C411-3545-44E6-B767-09F650103A5C}" destId="{62360F1A-0A16-492E-9343-4BDCB761B99C}" srcOrd="1" destOrd="0" presId="urn:microsoft.com/office/officeart/2008/layout/LinedList"/>
    <dgm:cxn modelId="{08641151-CAEE-453B-A1C5-B53549D37AD6}" type="presParOf" srcId="{63C69BD4-3A83-4D2B-9E5F-D8ED9A2D69E0}" destId="{53F1EE35-8ADE-4219-8E5B-92A34772C210}" srcOrd="6" destOrd="0" presId="urn:microsoft.com/office/officeart/2008/layout/LinedList"/>
    <dgm:cxn modelId="{B54AF442-22B2-4C96-9C79-A79699DC2032}" type="presParOf" srcId="{63C69BD4-3A83-4D2B-9E5F-D8ED9A2D69E0}" destId="{F4AE309F-34EF-4E6A-BD9A-F43B70563718}" srcOrd="7" destOrd="0" presId="urn:microsoft.com/office/officeart/2008/layout/LinedList"/>
    <dgm:cxn modelId="{D2D0EE4B-E470-4923-812A-87E2D2631297}" type="presParOf" srcId="{F4AE309F-34EF-4E6A-BD9A-F43B70563718}" destId="{DB5AD5A0-711E-4E21-87ED-389AD03B11C3}" srcOrd="0" destOrd="0" presId="urn:microsoft.com/office/officeart/2008/layout/LinedList"/>
    <dgm:cxn modelId="{95AC7499-51F3-4827-89F4-A4A7751266E3}" type="presParOf" srcId="{F4AE309F-34EF-4E6A-BD9A-F43B70563718}" destId="{8BEFF46E-FB34-4E79-B5A2-24DA4D5A2431}" srcOrd="1" destOrd="0" presId="urn:microsoft.com/office/officeart/2008/layout/LinedList"/>
    <dgm:cxn modelId="{1EC2AF3C-A555-4623-8D76-FCE5C82A126D}" type="presParOf" srcId="{63C69BD4-3A83-4D2B-9E5F-D8ED9A2D69E0}" destId="{04476B17-4ECC-4913-9425-3309BDEBF6C7}" srcOrd="8" destOrd="0" presId="urn:microsoft.com/office/officeart/2008/layout/LinedList"/>
    <dgm:cxn modelId="{84CF985B-19B5-4620-8280-4470D625AFFB}" type="presParOf" srcId="{63C69BD4-3A83-4D2B-9E5F-D8ED9A2D69E0}" destId="{1A93EC48-95A6-4CF3-9DE3-C513D860D7F3}" srcOrd="9" destOrd="0" presId="urn:microsoft.com/office/officeart/2008/layout/LinedList"/>
    <dgm:cxn modelId="{F9323770-E4EC-488D-86C5-BC50B7CD092C}" type="presParOf" srcId="{1A93EC48-95A6-4CF3-9DE3-C513D860D7F3}" destId="{E9CF513B-CDBC-4A59-AD92-FF3D5460F1E7}" srcOrd="0" destOrd="0" presId="urn:microsoft.com/office/officeart/2008/layout/LinedList"/>
    <dgm:cxn modelId="{AE9321BF-C441-4F73-8C5C-62A63D449C5A}" type="presParOf" srcId="{1A93EC48-95A6-4CF3-9DE3-C513D860D7F3}" destId="{52449DFC-3E08-402F-831A-493573A53E8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1B22D-B7EE-4544-A4A4-E7B7B4FCECA4}">
      <dsp:nvSpPr>
        <dsp:cNvPr id="0" name=""/>
        <dsp:cNvSpPr/>
      </dsp:nvSpPr>
      <dsp:spPr>
        <a:xfrm>
          <a:off x="1249" y="552058"/>
          <a:ext cx="4384843" cy="27843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C67665-01B5-4F08-9F64-D8B3000E0F4C}">
      <dsp:nvSpPr>
        <dsp:cNvPr id="0" name=""/>
        <dsp:cNvSpPr/>
      </dsp:nvSpPr>
      <dsp:spPr>
        <a:xfrm>
          <a:off x="488454" y="1014903"/>
          <a:ext cx="4384843" cy="27843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150000"/>
            </a:lnSpc>
            <a:spcBef>
              <a:spcPct val="0"/>
            </a:spcBef>
            <a:spcAft>
              <a:spcPct val="35000"/>
            </a:spcAft>
            <a:buNone/>
          </a:pPr>
          <a:r>
            <a:rPr lang="en-IN" sz="1800" b="1" i="1" kern="1200" dirty="0"/>
            <a:t>Azure App Service</a:t>
          </a:r>
          <a:r>
            <a:rPr lang="en-IN" sz="1800" b="1" i="0" kern="1200" dirty="0"/>
            <a:t> </a:t>
          </a:r>
          <a:r>
            <a:rPr lang="en-IN" sz="1800" b="0" i="0" kern="1200" dirty="0"/>
            <a:t>is an HTTP-based service for hosting web applications, REST APIs, and mobile back ends. You can develop in your favorite language, be it .NET, .NET Core, Java, Ruby, Node.js, PHP, or Python. </a:t>
          </a:r>
          <a:endParaRPr lang="en-US" sz="1800" kern="1200" dirty="0"/>
        </a:p>
      </dsp:txBody>
      <dsp:txXfrm>
        <a:off x="570006" y="1096455"/>
        <a:ext cx="4221739" cy="2621271"/>
      </dsp:txXfrm>
    </dsp:sp>
    <dsp:sp modelId="{745EB629-DAC4-4861-B162-D95F8FC28EC0}">
      <dsp:nvSpPr>
        <dsp:cNvPr id="0" name=""/>
        <dsp:cNvSpPr/>
      </dsp:nvSpPr>
      <dsp:spPr>
        <a:xfrm>
          <a:off x="5360502" y="552058"/>
          <a:ext cx="4384843" cy="27843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D9369E-FFA8-4A7A-9FB1-2B0596E6689A}">
      <dsp:nvSpPr>
        <dsp:cNvPr id="0" name=""/>
        <dsp:cNvSpPr/>
      </dsp:nvSpPr>
      <dsp:spPr>
        <a:xfrm>
          <a:off x="5847707" y="1014903"/>
          <a:ext cx="4384843" cy="27843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150000"/>
            </a:lnSpc>
            <a:spcBef>
              <a:spcPct val="0"/>
            </a:spcBef>
            <a:spcAft>
              <a:spcPct val="35000"/>
            </a:spcAft>
            <a:buNone/>
          </a:pPr>
          <a:r>
            <a:rPr lang="en-IN" sz="1800" b="0" i="0" kern="1200" dirty="0"/>
            <a:t>Applications run and scale with ease on both Windows and Linux-based environments.</a:t>
          </a:r>
          <a:endParaRPr lang="en-US" sz="1800" kern="1200" dirty="0"/>
        </a:p>
      </dsp:txBody>
      <dsp:txXfrm>
        <a:off x="5929259" y="1096455"/>
        <a:ext cx="4221739" cy="26212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68331-8B71-479F-8866-36FCCE200D52}">
      <dsp:nvSpPr>
        <dsp:cNvPr id="0" name=""/>
        <dsp:cNvSpPr/>
      </dsp:nvSpPr>
      <dsp:spPr>
        <a:xfrm>
          <a:off x="0" y="44321"/>
          <a:ext cx="6912245" cy="26910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0" i="0" kern="1200"/>
            <a:t>An app service always runs in an </a:t>
          </a:r>
          <a:r>
            <a:rPr lang="en-IN" sz="2300" b="0" i="1" kern="1200"/>
            <a:t>App Service plan</a:t>
          </a:r>
          <a:r>
            <a:rPr lang="en-IN" sz="2300" b="0" i="0" kern="1200"/>
            <a:t>.  An App Service plan defines a set of compute resources for a web app to run. These compute resources are analogous to the se4rver farm in conventional web hosting. One or more apps can be configured to run on the same computing resources (or in the same App Service plan).</a:t>
          </a:r>
          <a:endParaRPr lang="en-US" sz="2300" kern="1200"/>
        </a:p>
      </dsp:txBody>
      <dsp:txXfrm>
        <a:off x="131364" y="175685"/>
        <a:ext cx="6649517" cy="2428272"/>
      </dsp:txXfrm>
    </dsp:sp>
    <dsp:sp modelId="{97367565-82B4-4CF9-AFE2-B694F00694D4}">
      <dsp:nvSpPr>
        <dsp:cNvPr id="0" name=""/>
        <dsp:cNvSpPr/>
      </dsp:nvSpPr>
      <dsp:spPr>
        <a:xfrm>
          <a:off x="0" y="2801561"/>
          <a:ext cx="6912245" cy="2691000"/>
        </a:xfrm>
        <a:prstGeom prst="roundRect">
          <a:avLst/>
        </a:prstGeom>
        <a:gradFill rotWithShape="0">
          <a:gsLst>
            <a:gs pos="0">
              <a:schemeClr val="accent2">
                <a:hueOff val="-5112997"/>
                <a:satOff val="-6820"/>
                <a:lumOff val="-20392"/>
                <a:alphaOff val="0"/>
                <a:satMod val="103000"/>
                <a:lumMod val="102000"/>
                <a:tint val="94000"/>
              </a:schemeClr>
            </a:gs>
            <a:gs pos="50000">
              <a:schemeClr val="accent2">
                <a:hueOff val="-5112997"/>
                <a:satOff val="-6820"/>
                <a:lumOff val="-20392"/>
                <a:alphaOff val="0"/>
                <a:satMod val="110000"/>
                <a:lumMod val="100000"/>
                <a:shade val="100000"/>
              </a:schemeClr>
            </a:gs>
            <a:gs pos="100000">
              <a:schemeClr val="accent2">
                <a:hueOff val="-5112997"/>
                <a:satOff val="-6820"/>
                <a:lumOff val="-2039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0" i="0" kern="1200"/>
            <a:t>When you create an App Service plan in a certain region (for example, West Europe), a set of compute resources is created for that plan in that region. Whatever apps you put into this App Service plan run on these compute resources as defined by your App Service plan.</a:t>
          </a:r>
          <a:endParaRPr lang="en-US" sz="2300" kern="1200"/>
        </a:p>
      </dsp:txBody>
      <dsp:txXfrm>
        <a:off x="131364" y="2932925"/>
        <a:ext cx="6649517" cy="24282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23AED-2823-496C-AB50-7B4E3FFF3693}">
      <dsp:nvSpPr>
        <dsp:cNvPr id="0" name=""/>
        <dsp:cNvSpPr/>
      </dsp:nvSpPr>
      <dsp:spPr>
        <a:xfrm>
          <a:off x="0" y="675"/>
          <a:ext cx="6912245"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711FD05-01FD-4DC8-8A0A-1B3326462425}">
      <dsp:nvSpPr>
        <dsp:cNvPr id="0" name=""/>
        <dsp:cNvSpPr/>
      </dsp:nvSpPr>
      <dsp:spPr>
        <a:xfrm>
          <a:off x="0" y="675"/>
          <a:ext cx="6912245" cy="1107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0" i="0" kern="1200"/>
            <a:t>Operating System (Windows, Linux)</a:t>
          </a:r>
          <a:endParaRPr lang="en-US" sz="2400" kern="1200"/>
        </a:p>
      </dsp:txBody>
      <dsp:txXfrm>
        <a:off x="0" y="675"/>
        <a:ext cx="6912245" cy="1107106"/>
      </dsp:txXfrm>
    </dsp:sp>
    <dsp:sp modelId="{F47F0AD4-B3E9-4ED0-8389-E008856A7962}">
      <dsp:nvSpPr>
        <dsp:cNvPr id="0" name=""/>
        <dsp:cNvSpPr/>
      </dsp:nvSpPr>
      <dsp:spPr>
        <a:xfrm>
          <a:off x="0" y="1107782"/>
          <a:ext cx="6912245" cy="0"/>
        </a:xfrm>
        <a:prstGeom prst="line">
          <a:avLst/>
        </a:prstGeom>
        <a:gradFill rotWithShape="0">
          <a:gsLst>
            <a:gs pos="0">
              <a:schemeClr val="accent5">
                <a:hueOff val="-194883"/>
                <a:satOff val="1992"/>
                <a:lumOff val="-1078"/>
                <a:alphaOff val="0"/>
                <a:satMod val="103000"/>
                <a:lumMod val="102000"/>
                <a:tint val="94000"/>
              </a:schemeClr>
            </a:gs>
            <a:gs pos="50000">
              <a:schemeClr val="accent5">
                <a:hueOff val="-194883"/>
                <a:satOff val="1992"/>
                <a:lumOff val="-1078"/>
                <a:alphaOff val="0"/>
                <a:satMod val="110000"/>
                <a:lumMod val="100000"/>
                <a:shade val="100000"/>
              </a:schemeClr>
            </a:gs>
            <a:gs pos="100000">
              <a:schemeClr val="accent5">
                <a:hueOff val="-194883"/>
                <a:satOff val="1992"/>
                <a:lumOff val="-1078"/>
                <a:alphaOff val="0"/>
                <a:lumMod val="99000"/>
                <a:satMod val="120000"/>
                <a:shade val="78000"/>
              </a:schemeClr>
            </a:gs>
          </a:gsLst>
          <a:lin ang="5400000" scaled="0"/>
        </a:gradFill>
        <a:ln w="6350" cap="flat" cmpd="sng" algn="ctr">
          <a:solidFill>
            <a:schemeClr val="accent5">
              <a:hueOff val="-194883"/>
              <a:satOff val="1992"/>
              <a:lumOff val="-107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8E66268-5D94-47ED-9D86-627B83B59BD8}">
      <dsp:nvSpPr>
        <dsp:cNvPr id="0" name=""/>
        <dsp:cNvSpPr/>
      </dsp:nvSpPr>
      <dsp:spPr>
        <a:xfrm>
          <a:off x="0" y="1107782"/>
          <a:ext cx="6912245" cy="1107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0" i="0" kern="1200"/>
            <a:t>Region (West US, East US, etc.)</a:t>
          </a:r>
          <a:endParaRPr lang="en-US" sz="2400" kern="1200"/>
        </a:p>
      </dsp:txBody>
      <dsp:txXfrm>
        <a:off x="0" y="1107782"/>
        <a:ext cx="6912245" cy="1107106"/>
      </dsp:txXfrm>
    </dsp:sp>
    <dsp:sp modelId="{D61DC797-1A99-48DE-8236-6480EE45D016}">
      <dsp:nvSpPr>
        <dsp:cNvPr id="0" name=""/>
        <dsp:cNvSpPr/>
      </dsp:nvSpPr>
      <dsp:spPr>
        <a:xfrm>
          <a:off x="0" y="2214888"/>
          <a:ext cx="6912245" cy="0"/>
        </a:xfrm>
        <a:prstGeom prst="line">
          <a:avLst/>
        </a:prstGeom>
        <a:gradFill rotWithShape="0">
          <a:gsLst>
            <a:gs pos="0">
              <a:schemeClr val="accent5">
                <a:hueOff val="-389766"/>
                <a:satOff val="3984"/>
                <a:lumOff val="-2157"/>
                <a:alphaOff val="0"/>
                <a:satMod val="103000"/>
                <a:lumMod val="102000"/>
                <a:tint val="94000"/>
              </a:schemeClr>
            </a:gs>
            <a:gs pos="50000">
              <a:schemeClr val="accent5">
                <a:hueOff val="-389766"/>
                <a:satOff val="3984"/>
                <a:lumOff val="-2157"/>
                <a:alphaOff val="0"/>
                <a:satMod val="110000"/>
                <a:lumMod val="100000"/>
                <a:shade val="100000"/>
              </a:schemeClr>
            </a:gs>
            <a:gs pos="100000">
              <a:schemeClr val="accent5">
                <a:hueOff val="-389766"/>
                <a:satOff val="3984"/>
                <a:lumOff val="-2157"/>
                <a:alphaOff val="0"/>
                <a:lumMod val="99000"/>
                <a:satMod val="120000"/>
                <a:shade val="78000"/>
              </a:schemeClr>
            </a:gs>
          </a:gsLst>
          <a:lin ang="5400000" scaled="0"/>
        </a:gradFill>
        <a:ln w="6350" cap="flat" cmpd="sng" algn="ctr">
          <a:solidFill>
            <a:schemeClr val="accent5">
              <a:hueOff val="-389766"/>
              <a:satOff val="3984"/>
              <a:lumOff val="-215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84BB1F6-4784-4DB9-A1BD-3F7C0BB054AC}">
      <dsp:nvSpPr>
        <dsp:cNvPr id="0" name=""/>
        <dsp:cNvSpPr/>
      </dsp:nvSpPr>
      <dsp:spPr>
        <a:xfrm>
          <a:off x="0" y="2214888"/>
          <a:ext cx="6912245" cy="1107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0" i="0" kern="1200"/>
            <a:t>Number of VM instances</a:t>
          </a:r>
          <a:endParaRPr lang="en-US" sz="2400" kern="1200"/>
        </a:p>
      </dsp:txBody>
      <dsp:txXfrm>
        <a:off x="0" y="2214888"/>
        <a:ext cx="6912245" cy="1107106"/>
      </dsp:txXfrm>
    </dsp:sp>
    <dsp:sp modelId="{53F1EE35-8ADE-4219-8E5B-92A34772C210}">
      <dsp:nvSpPr>
        <dsp:cNvPr id="0" name=""/>
        <dsp:cNvSpPr/>
      </dsp:nvSpPr>
      <dsp:spPr>
        <a:xfrm>
          <a:off x="0" y="3321994"/>
          <a:ext cx="6912245" cy="0"/>
        </a:xfrm>
        <a:prstGeom prst="line">
          <a:avLst/>
        </a:prstGeom>
        <a:gradFill rotWithShape="0">
          <a:gsLst>
            <a:gs pos="0">
              <a:schemeClr val="accent5">
                <a:hueOff val="-584649"/>
                <a:satOff val="5977"/>
                <a:lumOff val="-3235"/>
                <a:alphaOff val="0"/>
                <a:satMod val="103000"/>
                <a:lumMod val="102000"/>
                <a:tint val="94000"/>
              </a:schemeClr>
            </a:gs>
            <a:gs pos="50000">
              <a:schemeClr val="accent5">
                <a:hueOff val="-584649"/>
                <a:satOff val="5977"/>
                <a:lumOff val="-3235"/>
                <a:alphaOff val="0"/>
                <a:satMod val="110000"/>
                <a:lumMod val="100000"/>
                <a:shade val="100000"/>
              </a:schemeClr>
            </a:gs>
            <a:gs pos="100000">
              <a:schemeClr val="accent5">
                <a:hueOff val="-584649"/>
                <a:satOff val="5977"/>
                <a:lumOff val="-3235"/>
                <a:alphaOff val="0"/>
                <a:lumMod val="99000"/>
                <a:satMod val="120000"/>
                <a:shade val="78000"/>
              </a:schemeClr>
            </a:gs>
          </a:gsLst>
          <a:lin ang="5400000" scaled="0"/>
        </a:gradFill>
        <a:ln w="6350" cap="flat" cmpd="sng" algn="ctr">
          <a:solidFill>
            <a:schemeClr val="accent5">
              <a:hueOff val="-584649"/>
              <a:satOff val="5977"/>
              <a:lumOff val="-323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B5AD5A0-711E-4E21-87ED-389AD03B11C3}">
      <dsp:nvSpPr>
        <dsp:cNvPr id="0" name=""/>
        <dsp:cNvSpPr/>
      </dsp:nvSpPr>
      <dsp:spPr>
        <a:xfrm>
          <a:off x="0" y="3321994"/>
          <a:ext cx="6912245" cy="1107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0" i="0" kern="1200" dirty="0"/>
            <a:t>Size of VM instances (Small, Medium, Large)</a:t>
          </a:r>
          <a:endParaRPr lang="en-US" sz="2400" kern="1200" dirty="0"/>
        </a:p>
      </dsp:txBody>
      <dsp:txXfrm>
        <a:off x="0" y="3321994"/>
        <a:ext cx="6912245" cy="1107106"/>
      </dsp:txXfrm>
    </dsp:sp>
    <dsp:sp modelId="{04476B17-4ECC-4913-9425-3309BDEBF6C7}">
      <dsp:nvSpPr>
        <dsp:cNvPr id="0" name=""/>
        <dsp:cNvSpPr/>
      </dsp:nvSpPr>
      <dsp:spPr>
        <a:xfrm>
          <a:off x="0" y="4429100"/>
          <a:ext cx="6912245" cy="0"/>
        </a:xfrm>
        <a:prstGeom prst="line">
          <a:avLst/>
        </a:prstGeom>
        <a:gradFill rotWithShape="0">
          <a:gsLst>
            <a:gs pos="0">
              <a:schemeClr val="accent5">
                <a:hueOff val="-779532"/>
                <a:satOff val="7969"/>
                <a:lumOff val="-4314"/>
                <a:alphaOff val="0"/>
                <a:satMod val="103000"/>
                <a:lumMod val="102000"/>
                <a:tint val="94000"/>
              </a:schemeClr>
            </a:gs>
            <a:gs pos="50000">
              <a:schemeClr val="accent5">
                <a:hueOff val="-779532"/>
                <a:satOff val="7969"/>
                <a:lumOff val="-4314"/>
                <a:alphaOff val="0"/>
                <a:satMod val="110000"/>
                <a:lumMod val="100000"/>
                <a:shade val="100000"/>
              </a:schemeClr>
            </a:gs>
            <a:gs pos="100000">
              <a:schemeClr val="accent5">
                <a:hueOff val="-779532"/>
                <a:satOff val="7969"/>
                <a:lumOff val="-4314"/>
                <a:alphaOff val="0"/>
                <a:lumMod val="99000"/>
                <a:satMod val="120000"/>
                <a:shade val="78000"/>
              </a:schemeClr>
            </a:gs>
          </a:gsLst>
          <a:lin ang="5400000" scaled="0"/>
        </a:gradFill>
        <a:ln w="6350" cap="flat" cmpd="sng" algn="ctr">
          <a:solidFill>
            <a:schemeClr val="accent5">
              <a:hueOff val="-779532"/>
              <a:satOff val="7969"/>
              <a:lumOff val="-431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9CF513B-CDBC-4A59-AD92-FF3D5460F1E7}">
      <dsp:nvSpPr>
        <dsp:cNvPr id="0" name=""/>
        <dsp:cNvSpPr/>
      </dsp:nvSpPr>
      <dsp:spPr>
        <a:xfrm>
          <a:off x="0" y="4429100"/>
          <a:ext cx="6912245" cy="1107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0" i="0" kern="1200"/>
            <a:t>Pricing tier (Free, Shared, Basic, Standard, Premium, PremiumV2, PremiumV3, Isolated, IsolatedV2)</a:t>
          </a:r>
          <a:endParaRPr lang="en-US" sz="2400" kern="1200"/>
        </a:p>
      </dsp:txBody>
      <dsp:txXfrm>
        <a:off x="0" y="4429100"/>
        <a:ext cx="6912245" cy="11071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15889C3-3FB3-4845-B0D9-347FEDBC4001}" type="datetimeFigureOut">
              <a:rPr lang="en-IN" smtClean="0"/>
              <a:t>04-05-2023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EB9508-BD0A-40C8-A5C8-D654C9CC6C47}" type="slidenum">
              <a:rPr lang="en-IN" smtClean="0"/>
              <a:t>‹#›</a:t>
            </a:fld>
            <a:endParaRPr lang="en-IN"/>
          </a:p>
        </p:txBody>
      </p:sp>
    </p:spTree>
    <p:extLst>
      <p:ext uri="{BB962C8B-B14F-4D97-AF65-F5344CB8AC3E}">
        <p14:creationId xmlns:p14="http://schemas.microsoft.com/office/powerpoint/2010/main" val="2315822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5889C3-3FB3-4845-B0D9-347FEDBC4001}"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B9508-BD0A-40C8-A5C8-D654C9CC6C47}" type="slidenum">
              <a:rPr lang="en-IN" smtClean="0"/>
              <a:t>‹#›</a:t>
            </a:fld>
            <a:endParaRPr lang="en-IN"/>
          </a:p>
        </p:txBody>
      </p:sp>
    </p:spTree>
    <p:extLst>
      <p:ext uri="{BB962C8B-B14F-4D97-AF65-F5344CB8AC3E}">
        <p14:creationId xmlns:p14="http://schemas.microsoft.com/office/powerpoint/2010/main" val="26573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5889C3-3FB3-4845-B0D9-347FEDBC4001}"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B9508-BD0A-40C8-A5C8-D654C9CC6C47}" type="slidenum">
              <a:rPr lang="en-IN" smtClean="0"/>
              <a:t>‹#›</a:t>
            </a:fld>
            <a:endParaRPr lang="en-IN"/>
          </a:p>
        </p:txBody>
      </p:sp>
    </p:spTree>
    <p:extLst>
      <p:ext uri="{BB962C8B-B14F-4D97-AF65-F5344CB8AC3E}">
        <p14:creationId xmlns:p14="http://schemas.microsoft.com/office/powerpoint/2010/main" val="2033597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5889C3-3FB3-4845-B0D9-347FEDBC4001}"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B9508-BD0A-40C8-A5C8-D654C9CC6C47}"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60540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5889C3-3FB3-4845-B0D9-347FEDBC4001}"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B9508-BD0A-40C8-A5C8-D654C9CC6C47}" type="slidenum">
              <a:rPr lang="en-IN" smtClean="0"/>
              <a:t>‹#›</a:t>
            </a:fld>
            <a:endParaRPr lang="en-IN"/>
          </a:p>
        </p:txBody>
      </p:sp>
    </p:spTree>
    <p:extLst>
      <p:ext uri="{BB962C8B-B14F-4D97-AF65-F5344CB8AC3E}">
        <p14:creationId xmlns:p14="http://schemas.microsoft.com/office/powerpoint/2010/main" val="3288589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15889C3-3FB3-4845-B0D9-347FEDBC4001}" type="datetimeFigureOut">
              <a:rPr lang="en-IN" smtClean="0"/>
              <a:t>04-05-2023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EB9508-BD0A-40C8-A5C8-D654C9CC6C47}" type="slidenum">
              <a:rPr lang="en-IN" smtClean="0"/>
              <a:t>‹#›</a:t>
            </a:fld>
            <a:endParaRPr lang="en-IN"/>
          </a:p>
        </p:txBody>
      </p:sp>
    </p:spTree>
    <p:extLst>
      <p:ext uri="{BB962C8B-B14F-4D97-AF65-F5344CB8AC3E}">
        <p14:creationId xmlns:p14="http://schemas.microsoft.com/office/powerpoint/2010/main" val="2443774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15889C3-3FB3-4845-B0D9-347FEDBC4001}" type="datetimeFigureOut">
              <a:rPr lang="en-IN" smtClean="0"/>
              <a:t>04-05-2023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EB9508-BD0A-40C8-A5C8-D654C9CC6C47}" type="slidenum">
              <a:rPr lang="en-IN" smtClean="0"/>
              <a:t>‹#›</a:t>
            </a:fld>
            <a:endParaRPr lang="en-IN"/>
          </a:p>
        </p:txBody>
      </p:sp>
    </p:spTree>
    <p:extLst>
      <p:ext uri="{BB962C8B-B14F-4D97-AF65-F5344CB8AC3E}">
        <p14:creationId xmlns:p14="http://schemas.microsoft.com/office/powerpoint/2010/main" val="839116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5889C3-3FB3-4845-B0D9-347FEDBC4001}"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B9508-BD0A-40C8-A5C8-D654C9CC6C47}" type="slidenum">
              <a:rPr lang="en-IN" smtClean="0"/>
              <a:t>‹#›</a:t>
            </a:fld>
            <a:endParaRPr lang="en-IN"/>
          </a:p>
        </p:txBody>
      </p:sp>
    </p:spTree>
    <p:extLst>
      <p:ext uri="{BB962C8B-B14F-4D97-AF65-F5344CB8AC3E}">
        <p14:creationId xmlns:p14="http://schemas.microsoft.com/office/powerpoint/2010/main" val="3452968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5889C3-3FB3-4845-B0D9-347FEDBC4001}"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B9508-BD0A-40C8-A5C8-D654C9CC6C47}" type="slidenum">
              <a:rPr lang="en-IN" smtClean="0"/>
              <a:t>‹#›</a:t>
            </a:fld>
            <a:endParaRPr lang="en-IN"/>
          </a:p>
        </p:txBody>
      </p:sp>
    </p:spTree>
    <p:extLst>
      <p:ext uri="{BB962C8B-B14F-4D97-AF65-F5344CB8AC3E}">
        <p14:creationId xmlns:p14="http://schemas.microsoft.com/office/powerpoint/2010/main" val="242839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5889C3-3FB3-4845-B0D9-347FEDBC4001}"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B9508-BD0A-40C8-A5C8-D654C9CC6C47}" type="slidenum">
              <a:rPr lang="en-IN" smtClean="0"/>
              <a:t>‹#›</a:t>
            </a:fld>
            <a:endParaRPr lang="en-IN"/>
          </a:p>
        </p:txBody>
      </p:sp>
    </p:spTree>
    <p:extLst>
      <p:ext uri="{BB962C8B-B14F-4D97-AF65-F5344CB8AC3E}">
        <p14:creationId xmlns:p14="http://schemas.microsoft.com/office/powerpoint/2010/main" val="3436152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5889C3-3FB3-4845-B0D9-347FEDBC4001}"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B9508-BD0A-40C8-A5C8-D654C9CC6C47}" type="slidenum">
              <a:rPr lang="en-IN" smtClean="0"/>
              <a:t>‹#›</a:t>
            </a:fld>
            <a:endParaRPr lang="en-IN"/>
          </a:p>
        </p:txBody>
      </p:sp>
    </p:spTree>
    <p:extLst>
      <p:ext uri="{BB962C8B-B14F-4D97-AF65-F5344CB8AC3E}">
        <p14:creationId xmlns:p14="http://schemas.microsoft.com/office/powerpoint/2010/main" val="268007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5889C3-3FB3-4845-B0D9-347FEDBC4001}"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B9508-BD0A-40C8-A5C8-D654C9CC6C47}" type="slidenum">
              <a:rPr lang="en-IN" smtClean="0"/>
              <a:t>‹#›</a:t>
            </a:fld>
            <a:endParaRPr lang="en-IN"/>
          </a:p>
        </p:txBody>
      </p:sp>
    </p:spTree>
    <p:extLst>
      <p:ext uri="{BB962C8B-B14F-4D97-AF65-F5344CB8AC3E}">
        <p14:creationId xmlns:p14="http://schemas.microsoft.com/office/powerpoint/2010/main" val="1204263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5889C3-3FB3-4845-B0D9-347FEDBC4001}" type="datetimeFigureOut">
              <a:rPr lang="en-IN" smtClean="0"/>
              <a:t>04-05-2023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EB9508-BD0A-40C8-A5C8-D654C9CC6C47}" type="slidenum">
              <a:rPr lang="en-IN" smtClean="0"/>
              <a:t>‹#›</a:t>
            </a:fld>
            <a:endParaRPr lang="en-IN"/>
          </a:p>
        </p:txBody>
      </p:sp>
    </p:spTree>
    <p:extLst>
      <p:ext uri="{BB962C8B-B14F-4D97-AF65-F5344CB8AC3E}">
        <p14:creationId xmlns:p14="http://schemas.microsoft.com/office/powerpoint/2010/main" val="40875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5889C3-3FB3-4845-B0D9-347FEDBC4001}" type="datetimeFigureOut">
              <a:rPr lang="en-IN" smtClean="0"/>
              <a:t>04-05-2023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EB9508-BD0A-40C8-A5C8-D654C9CC6C47}" type="slidenum">
              <a:rPr lang="en-IN" smtClean="0"/>
              <a:t>‹#›</a:t>
            </a:fld>
            <a:endParaRPr lang="en-IN"/>
          </a:p>
        </p:txBody>
      </p:sp>
    </p:spTree>
    <p:extLst>
      <p:ext uri="{BB962C8B-B14F-4D97-AF65-F5344CB8AC3E}">
        <p14:creationId xmlns:p14="http://schemas.microsoft.com/office/powerpoint/2010/main" val="420470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5889C3-3FB3-4845-B0D9-347FEDBC4001}" type="datetimeFigureOut">
              <a:rPr lang="en-IN" smtClean="0"/>
              <a:t>04-05-2023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EB9508-BD0A-40C8-A5C8-D654C9CC6C47}" type="slidenum">
              <a:rPr lang="en-IN" smtClean="0"/>
              <a:t>‹#›</a:t>
            </a:fld>
            <a:endParaRPr lang="en-IN"/>
          </a:p>
        </p:txBody>
      </p:sp>
    </p:spTree>
    <p:extLst>
      <p:ext uri="{BB962C8B-B14F-4D97-AF65-F5344CB8AC3E}">
        <p14:creationId xmlns:p14="http://schemas.microsoft.com/office/powerpoint/2010/main" val="2525548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5889C3-3FB3-4845-B0D9-347FEDBC4001}"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B9508-BD0A-40C8-A5C8-D654C9CC6C47}" type="slidenum">
              <a:rPr lang="en-IN" smtClean="0"/>
              <a:t>‹#›</a:t>
            </a:fld>
            <a:endParaRPr lang="en-IN"/>
          </a:p>
        </p:txBody>
      </p:sp>
    </p:spTree>
    <p:extLst>
      <p:ext uri="{BB962C8B-B14F-4D97-AF65-F5344CB8AC3E}">
        <p14:creationId xmlns:p14="http://schemas.microsoft.com/office/powerpoint/2010/main" val="1852430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5889C3-3FB3-4845-B0D9-347FEDBC4001}"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B9508-BD0A-40C8-A5C8-D654C9CC6C47}" type="slidenum">
              <a:rPr lang="en-IN" smtClean="0"/>
              <a:t>‹#›</a:t>
            </a:fld>
            <a:endParaRPr lang="en-IN"/>
          </a:p>
        </p:txBody>
      </p:sp>
    </p:spTree>
    <p:extLst>
      <p:ext uri="{BB962C8B-B14F-4D97-AF65-F5344CB8AC3E}">
        <p14:creationId xmlns:p14="http://schemas.microsoft.com/office/powerpoint/2010/main" val="3048610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15889C3-3FB3-4845-B0D9-347FEDBC4001}" type="datetimeFigureOut">
              <a:rPr lang="en-IN" smtClean="0"/>
              <a:t>04-05-2023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9EB9508-BD0A-40C8-A5C8-D654C9CC6C47}" type="slidenum">
              <a:rPr lang="en-IN" smtClean="0"/>
              <a:t>‹#›</a:t>
            </a:fld>
            <a:endParaRPr lang="en-IN"/>
          </a:p>
        </p:txBody>
      </p:sp>
    </p:spTree>
    <p:extLst>
      <p:ext uri="{BB962C8B-B14F-4D97-AF65-F5344CB8AC3E}">
        <p14:creationId xmlns:p14="http://schemas.microsoft.com/office/powerpoint/2010/main" val="23205373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4962833-2EBB-47A0-9823-D4F8E16EE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8EE0630-E7C9-3130-2732-13F81284BA33}"/>
              </a:ext>
            </a:extLst>
          </p:cNvPr>
          <p:cNvSpPr>
            <a:spLocks noGrp="1"/>
          </p:cNvSpPr>
          <p:nvPr>
            <p:ph type="ctrTitle"/>
          </p:nvPr>
        </p:nvSpPr>
        <p:spPr>
          <a:xfrm>
            <a:off x="4377313" y="687388"/>
            <a:ext cx="6290687" cy="5483225"/>
          </a:xfrm>
          <a:effectLst/>
        </p:spPr>
        <p:txBody>
          <a:bodyPr wrap="square" anchor="ctr">
            <a:normAutofit/>
          </a:bodyPr>
          <a:lstStyle/>
          <a:p>
            <a:pPr algn="l"/>
            <a:r>
              <a:rPr lang="en-IN" sz="7200">
                <a:solidFill>
                  <a:schemeClr val="tx1">
                    <a:lumMod val="95000"/>
                  </a:schemeClr>
                </a:solidFill>
              </a:rPr>
              <a:t>APP SERVICE</a:t>
            </a:r>
          </a:p>
        </p:txBody>
      </p:sp>
      <p:cxnSp>
        <p:nvCxnSpPr>
          <p:cNvPr id="9" name="Straight Connector 8">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580" y="2032907"/>
            <a:ext cx="0" cy="27921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710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DA690-04F5-F8B6-A3FC-1F72D80BDA3D}"/>
              </a:ext>
            </a:extLst>
          </p:cNvPr>
          <p:cNvSpPr>
            <a:spLocks noGrp="1"/>
          </p:cNvSpPr>
          <p:nvPr>
            <p:ph type="title"/>
          </p:nvPr>
        </p:nvSpPr>
        <p:spPr>
          <a:xfrm>
            <a:off x="838200" y="243205"/>
            <a:ext cx="10515600" cy="1325563"/>
          </a:xfrm>
        </p:spPr>
        <p:txBody>
          <a:bodyPr/>
          <a:lstStyle/>
          <a:p>
            <a:r>
              <a:rPr lang="en-IN" dirty="0"/>
              <a:t>APP SERVICE</a:t>
            </a:r>
          </a:p>
        </p:txBody>
      </p:sp>
      <p:graphicFrame>
        <p:nvGraphicFramePr>
          <p:cNvPr id="5" name="Content Placeholder 2">
            <a:extLst>
              <a:ext uri="{FF2B5EF4-FFF2-40B4-BE49-F238E27FC236}">
                <a16:creationId xmlns:a16="http://schemas.microsoft.com/office/drawing/2014/main" id="{4CEE00DE-80AF-2EE9-4C23-5242667DEEF3}"/>
              </a:ext>
            </a:extLst>
          </p:cNvPr>
          <p:cNvGraphicFramePr>
            <a:graphicFrameLocks noGrp="1"/>
          </p:cNvGraphicFramePr>
          <p:nvPr>
            <p:ph idx="1"/>
            <p:extLst>
              <p:ext uri="{D42A27DB-BD31-4B8C-83A1-F6EECF244321}">
                <p14:modId xmlns:p14="http://schemas.microsoft.com/office/powerpoint/2010/main" val="3952949839"/>
              </p:ext>
            </p:extLst>
          </p:nvPr>
        </p:nvGraphicFramePr>
        <p:xfrm>
          <a:off x="1120000" y="1825625"/>
          <a:ext cx="102338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7544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B2F3E-90A3-9553-C6E0-B8B18862E718}"/>
              </a:ext>
            </a:extLst>
          </p:cNvPr>
          <p:cNvSpPr>
            <a:spLocks noGrp="1"/>
          </p:cNvSpPr>
          <p:nvPr>
            <p:ph type="title"/>
          </p:nvPr>
        </p:nvSpPr>
        <p:spPr>
          <a:xfrm>
            <a:off x="5248656" y="321733"/>
            <a:ext cx="6105144" cy="1324506"/>
          </a:xfrm>
        </p:spPr>
        <p:txBody>
          <a:bodyPr anchor="ctr">
            <a:normAutofit/>
          </a:bodyPr>
          <a:lstStyle/>
          <a:p>
            <a:r>
              <a:rPr lang="en-IN" sz="3600" b="1" i="0">
                <a:effectLst/>
                <a:latin typeface="Segoe UI" panose="020B0502040204020203" pitchFamily="34" charset="0"/>
              </a:rPr>
              <a:t>Why use App Service?</a:t>
            </a:r>
            <a:endParaRPr lang="en-IN" sz="3600"/>
          </a:p>
        </p:txBody>
      </p:sp>
      <p:pic>
        <p:nvPicPr>
          <p:cNvPr id="14" name="Graphic 13" descr="Cloud">
            <a:extLst>
              <a:ext uri="{FF2B5EF4-FFF2-40B4-BE49-F238E27FC236}">
                <a16:creationId xmlns:a16="http://schemas.microsoft.com/office/drawing/2014/main" id="{03D1BC38-B890-EADB-F4D9-17B4417261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6009" y="1501071"/>
            <a:ext cx="3818287" cy="3818287"/>
          </a:xfrm>
          <a:prstGeom prst="rect">
            <a:avLst/>
          </a:prstGeom>
        </p:spPr>
      </p:pic>
      <p:sp>
        <p:nvSpPr>
          <p:cNvPr id="3" name="Content Placeholder 2">
            <a:extLst>
              <a:ext uri="{FF2B5EF4-FFF2-40B4-BE49-F238E27FC236}">
                <a16:creationId xmlns:a16="http://schemas.microsoft.com/office/drawing/2014/main" id="{389E3045-BA58-3487-D175-5880EFD7121D}"/>
              </a:ext>
            </a:extLst>
          </p:cNvPr>
          <p:cNvSpPr>
            <a:spLocks noGrp="1"/>
          </p:cNvSpPr>
          <p:nvPr>
            <p:ph idx="1"/>
          </p:nvPr>
        </p:nvSpPr>
        <p:spPr>
          <a:xfrm>
            <a:off x="5248655" y="1646239"/>
            <a:ext cx="6105145" cy="4530724"/>
          </a:xfrm>
        </p:spPr>
        <p:txBody>
          <a:bodyPr>
            <a:normAutofit/>
          </a:bodyPr>
          <a:lstStyle/>
          <a:p>
            <a:pPr marL="0" indent="0">
              <a:buNone/>
            </a:pPr>
            <a:r>
              <a:rPr lang="en-IN" sz="2000" b="0" i="0" dirty="0">
                <a:gradFill>
                  <a:gsLst>
                    <a:gs pos="34000">
                      <a:schemeClr val="tx1">
                        <a:lumMod val="93000"/>
                      </a:schemeClr>
                    </a:gs>
                    <a:gs pos="0">
                      <a:schemeClr val="bg1">
                        <a:lumMod val="25000"/>
                        <a:lumOff val="75000"/>
                      </a:schemeClr>
                    </a:gs>
                    <a:gs pos="100000">
                      <a:schemeClr val="tx1"/>
                    </a:gs>
                  </a:gsLst>
                  <a:lin ang="4800000" scaled="0"/>
                </a:gradFill>
                <a:effectLst/>
                <a:latin typeface="Segoe UI" panose="020B0502040204020203" pitchFamily="34" charset="0"/>
              </a:rPr>
              <a:t>Azure App Service is a fully managed platform as a service (PaaS) offering for developers.</a:t>
            </a:r>
          </a:p>
          <a:p>
            <a:pPr marL="0" indent="0">
              <a:buNone/>
            </a:pPr>
            <a:endParaRPr lang="en-IN" sz="2000" b="0" i="0" dirty="0">
              <a:gradFill>
                <a:gsLst>
                  <a:gs pos="34000">
                    <a:schemeClr val="tx1">
                      <a:lumMod val="93000"/>
                    </a:schemeClr>
                  </a:gs>
                  <a:gs pos="0">
                    <a:schemeClr val="bg1">
                      <a:lumMod val="25000"/>
                      <a:lumOff val="75000"/>
                    </a:schemeClr>
                  </a:gs>
                  <a:gs pos="100000">
                    <a:schemeClr val="tx1"/>
                  </a:gs>
                </a:gsLst>
                <a:lin ang="4800000" scaled="0"/>
              </a:gradFill>
              <a:effectLst/>
              <a:latin typeface="Segoe UI" panose="020B0502040204020203" pitchFamily="34" charset="0"/>
            </a:endParaRPr>
          </a:p>
          <a:p>
            <a:pPr marL="0" indent="0">
              <a:buNone/>
            </a:pPr>
            <a:r>
              <a:rPr lang="en-IN" sz="2000" dirty="0">
                <a:gradFill>
                  <a:gsLst>
                    <a:gs pos="34000">
                      <a:schemeClr val="tx1">
                        <a:lumMod val="93000"/>
                      </a:schemeClr>
                    </a:gs>
                    <a:gs pos="0">
                      <a:schemeClr val="bg1">
                        <a:lumMod val="25000"/>
                        <a:lumOff val="75000"/>
                      </a:schemeClr>
                    </a:gs>
                    <a:gs pos="100000">
                      <a:schemeClr val="tx1"/>
                    </a:gs>
                  </a:gsLst>
                  <a:lin ang="4800000" scaled="0"/>
                </a:gradFill>
                <a:latin typeface="Segoe UI" panose="020B0502040204020203" pitchFamily="34" charset="0"/>
              </a:rPr>
              <a:t>Key Features :</a:t>
            </a:r>
          </a:p>
          <a:p>
            <a:pPr>
              <a:buFont typeface="Wingdings" panose="05000000000000000000" pitchFamily="2" charset="2"/>
              <a:buChar char="Ø"/>
            </a:pPr>
            <a:r>
              <a:rPr lang="en-IN" sz="2000" b="1" i="0" dirty="0">
                <a:gradFill>
                  <a:gsLst>
                    <a:gs pos="34000">
                      <a:schemeClr val="tx1">
                        <a:lumMod val="93000"/>
                      </a:schemeClr>
                    </a:gs>
                    <a:gs pos="0">
                      <a:schemeClr val="bg1">
                        <a:lumMod val="25000"/>
                        <a:lumOff val="75000"/>
                      </a:schemeClr>
                    </a:gs>
                    <a:gs pos="100000">
                      <a:schemeClr val="tx1"/>
                    </a:gs>
                  </a:gsLst>
                  <a:lin ang="4800000" scaled="0"/>
                </a:gradFill>
                <a:effectLst/>
                <a:latin typeface="Segoe UI" panose="020B0502040204020203" pitchFamily="34" charset="0"/>
              </a:rPr>
              <a:t>Multiple languages and frameworks</a:t>
            </a:r>
          </a:p>
          <a:p>
            <a:pPr>
              <a:buFont typeface="Wingdings" panose="05000000000000000000" pitchFamily="2" charset="2"/>
              <a:buChar char="Ø"/>
            </a:pPr>
            <a:r>
              <a:rPr lang="en-IN" sz="2000" b="1" i="0" dirty="0">
                <a:gradFill>
                  <a:gsLst>
                    <a:gs pos="34000">
                      <a:schemeClr val="tx1">
                        <a:lumMod val="93000"/>
                      </a:schemeClr>
                    </a:gs>
                    <a:gs pos="0">
                      <a:schemeClr val="bg1">
                        <a:lumMod val="25000"/>
                        <a:lumOff val="75000"/>
                      </a:schemeClr>
                    </a:gs>
                    <a:gs pos="100000">
                      <a:schemeClr val="tx1"/>
                    </a:gs>
                  </a:gsLst>
                  <a:lin ang="4800000" scaled="0"/>
                </a:gradFill>
                <a:effectLst/>
                <a:latin typeface="Segoe UI" panose="020B0502040204020203" pitchFamily="34" charset="0"/>
              </a:rPr>
              <a:t>Managed production environment</a:t>
            </a:r>
          </a:p>
          <a:p>
            <a:pPr>
              <a:buFont typeface="Wingdings" panose="05000000000000000000" pitchFamily="2" charset="2"/>
              <a:buChar char="Ø"/>
            </a:pPr>
            <a:r>
              <a:rPr lang="en-IN" sz="2000" b="1" i="0" dirty="0">
                <a:gradFill>
                  <a:gsLst>
                    <a:gs pos="34000">
                      <a:schemeClr val="tx1">
                        <a:lumMod val="93000"/>
                      </a:schemeClr>
                    </a:gs>
                    <a:gs pos="0">
                      <a:schemeClr val="bg1">
                        <a:lumMod val="25000"/>
                        <a:lumOff val="75000"/>
                      </a:schemeClr>
                    </a:gs>
                    <a:gs pos="100000">
                      <a:schemeClr val="tx1"/>
                    </a:gs>
                  </a:gsLst>
                  <a:lin ang="4800000" scaled="0"/>
                </a:gradFill>
                <a:effectLst/>
                <a:latin typeface="Segoe UI" panose="020B0502040204020203" pitchFamily="34" charset="0"/>
              </a:rPr>
              <a:t>DevOps optimization</a:t>
            </a:r>
            <a:endParaRPr lang="en-IN" sz="2000" b="1" dirty="0">
              <a:gradFill>
                <a:gsLst>
                  <a:gs pos="34000">
                    <a:schemeClr val="tx1">
                      <a:lumMod val="93000"/>
                    </a:schemeClr>
                  </a:gs>
                  <a:gs pos="0">
                    <a:schemeClr val="bg1">
                      <a:lumMod val="25000"/>
                      <a:lumOff val="75000"/>
                    </a:schemeClr>
                  </a:gs>
                  <a:gs pos="100000">
                    <a:schemeClr val="tx1"/>
                  </a:gs>
                </a:gsLst>
                <a:lin ang="4800000" scaled="0"/>
              </a:gradFill>
              <a:latin typeface="Segoe UI" panose="020B0502040204020203" pitchFamily="34" charset="0"/>
            </a:endParaRPr>
          </a:p>
          <a:p>
            <a:pPr>
              <a:buFont typeface="Wingdings" panose="05000000000000000000" pitchFamily="2" charset="2"/>
              <a:buChar char="Ø"/>
            </a:pPr>
            <a:r>
              <a:rPr lang="en-IN" sz="2000" b="1" i="0" dirty="0">
                <a:gradFill>
                  <a:gsLst>
                    <a:gs pos="34000">
                      <a:schemeClr val="tx1">
                        <a:lumMod val="93000"/>
                      </a:schemeClr>
                    </a:gs>
                    <a:gs pos="0">
                      <a:schemeClr val="bg1">
                        <a:lumMod val="25000"/>
                        <a:lumOff val="75000"/>
                      </a:schemeClr>
                    </a:gs>
                    <a:gs pos="100000">
                      <a:schemeClr val="tx1"/>
                    </a:gs>
                  </a:gsLst>
                  <a:lin ang="4800000" scaled="0"/>
                </a:gradFill>
                <a:effectLst/>
                <a:latin typeface="Segoe UI" panose="020B0502040204020203" pitchFamily="34" charset="0"/>
              </a:rPr>
              <a:t>Global scale with high availability</a:t>
            </a:r>
          </a:p>
          <a:p>
            <a:pPr>
              <a:buFont typeface="Wingdings" panose="05000000000000000000" pitchFamily="2" charset="2"/>
              <a:buChar char="Ø"/>
            </a:pPr>
            <a:r>
              <a:rPr lang="en-IN" sz="2000" b="1" i="0" dirty="0">
                <a:gradFill>
                  <a:gsLst>
                    <a:gs pos="34000">
                      <a:schemeClr val="tx1">
                        <a:lumMod val="93000"/>
                      </a:schemeClr>
                    </a:gs>
                    <a:gs pos="0">
                      <a:schemeClr val="bg1">
                        <a:lumMod val="25000"/>
                        <a:lumOff val="75000"/>
                      </a:schemeClr>
                    </a:gs>
                    <a:gs pos="100000">
                      <a:schemeClr val="tx1"/>
                    </a:gs>
                  </a:gsLst>
                  <a:lin ang="4800000" scaled="0"/>
                </a:gradFill>
                <a:effectLst/>
                <a:latin typeface="Segoe UI" panose="020B0502040204020203" pitchFamily="34" charset="0"/>
              </a:rPr>
              <a:t>Containerization and Docker</a:t>
            </a:r>
          </a:p>
          <a:p>
            <a:pPr>
              <a:buFont typeface="Wingdings" panose="05000000000000000000" pitchFamily="2" charset="2"/>
              <a:buChar char="Ø"/>
            </a:pPr>
            <a:r>
              <a:rPr lang="en-IN" sz="2000" b="1" i="0" dirty="0">
                <a:gradFill>
                  <a:gsLst>
                    <a:gs pos="34000">
                      <a:schemeClr val="tx1">
                        <a:lumMod val="93000"/>
                      </a:schemeClr>
                    </a:gs>
                    <a:gs pos="0">
                      <a:schemeClr val="bg1">
                        <a:lumMod val="25000"/>
                        <a:lumOff val="75000"/>
                      </a:schemeClr>
                    </a:gs>
                    <a:gs pos="100000">
                      <a:schemeClr val="tx1"/>
                    </a:gs>
                  </a:gsLst>
                  <a:lin ang="4800000" scaled="0"/>
                </a:gradFill>
                <a:effectLst/>
                <a:latin typeface="Segoe UI" panose="020B0502040204020203" pitchFamily="34" charset="0"/>
              </a:rPr>
              <a:t>Security and compliance</a:t>
            </a:r>
          </a:p>
          <a:p>
            <a:pPr>
              <a:buFont typeface="Wingdings" panose="05000000000000000000" pitchFamily="2" charset="2"/>
              <a:buChar char="Ø"/>
            </a:pPr>
            <a:r>
              <a:rPr lang="en-IN" sz="2000" b="1" i="0" dirty="0">
                <a:gradFill>
                  <a:gsLst>
                    <a:gs pos="34000">
                      <a:schemeClr val="tx1">
                        <a:lumMod val="93000"/>
                      </a:schemeClr>
                    </a:gs>
                    <a:gs pos="0">
                      <a:schemeClr val="bg1">
                        <a:lumMod val="25000"/>
                        <a:lumOff val="75000"/>
                      </a:schemeClr>
                    </a:gs>
                    <a:gs pos="100000">
                      <a:schemeClr val="tx1"/>
                    </a:gs>
                  </a:gsLst>
                  <a:lin ang="4800000" scaled="0"/>
                </a:gradFill>
                <a:effectLst/>
                <a:latin typeface="Segoe UI" panose="020B0502040204020203" pitchFamily="34" charset="0"/>
              </a:rPr>
              <a:t>Serverless code</a:t>
            </a:r>
            <a:endParaRPr lang="en-IN" sz="2000" dirty="0">
              <a:gradFill>
                <a:gsLst>
                  <a:gs pos="34000">
                    <a:schemeClr val="tx1">
                      <a:lumMod val="93000"/>
                    </a:schemeClr>
                  </a:gs>
                  <a:gs pos="0">
                    <a:schemeClr val="bg1">
                      <a:lumMod val="25000"/>
                      <a:lumOff val="75000"/>
                    </a:schemeClr>
                  </a:gs>
                  <a:gs pos="100000">
                    <a:schemeClr val="tx1"/>
                  </a:gs>
                </a:gsLst>
                <a:lin ang="4800000" scaled="0"/>
              </a:gradFill>
              <a:latin typeface="Segoe UI" panose="020B0502040204020203" pitchFamily="34" charset="0"/>
            </a:endParaRPr>
          </a:p>
          <a:p>
            <a:pPr marL="0" indent="0">
              <a:buNone/>
            </a:pPr>
            <a:endParaRPr lang="en-IN" sz="2000" dirty="0">
              <a:gradFill>
                <a:gsLst>
                  <a:gs pos="34000">
                    <a:schemeClr val="tx1">
                      <a:lumMod val="93000"/>
                    </a:schemeClr>
                  </a:gs>
                  <a:gs pos="0">
                    <a:schemeClr val="bg1">
                      <a:lumMod val="25000"/>
                      <a:lumOff val="75000"/>
                    </a:schemeClr>
                  </a:gs>
                  <a:gs pos="100000">
                    <a:schemeClr val="tx1"/>
                  </a:gs>
                </a:gsLst>
                <a:lin ang="4800000" scaled="0"/>
              </a:gradFill>
            </a:endParaRPr>
          </a:p>
        </p:txBody>
      </p:sp>
    </p:spTree>
    <p:extLst>
      <p:ext uri="{BB962C8B-B14F-4D97-AF65-F5344CB8AC3E}">
        <p14:creationId xmlns:p14="http://schemas.microsoft.com/office/powerpoint/2010/main" val="314100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006057-F2EA-4935-C904-955AD8BB2B8A}"/>
              </a:ext>
            </a:extLst>
          </p:cNvPr>
          <p:cNvSpPr>
            <a:spLocks noGrp="1"/>
          </p:cNvSpPr>
          <p:nvPr>
            <p:ph type="title"/>
          </p:nvPr>
        </p:nvSpPr>
        <p:spPr>
          <a:xfrm>
            <a:off x="1048231" y="251386"/>
            <a:ext cx="3435625" cy="1325563"/>
          </a:xfrm>
        </p:spPr>
        <p:txBody>
          <a:bodyPr>
            <a:normAutofit/>
          </a:bodyPr>
          <a:lstStyle/>
          <a:p>
            <a:r>
              <a:rPr lang="en-IN" sz="4000" dirty="0">
                <a:gradFill flip="none" rotWithShape="1">
                  <a:gsLst>
                    <a:gs pos="28000">
                      <a:srgbClr val="EDEDED"/>
                    </a:gs>
                    <a:gs pos="0">
                      <a:srgbClr val="BFBFBF"/>
                    </a:gs>
                    <a:gs pos="100000">
                      <a:srgbClr val="FFFFFF"/>
                    </a:gs>
                  </a:gsLst>
                  <a:lin ang="4800000" scaled="0"/>
                  <a:tileRect/>
                </a:gradFill>
              </a:rPr>
              <a:t>App Types</a:t>
            </a:r>
          </a:p>
        </p:txBody>
      </p:sp>
      <p:pic>
        <p:nvPicPr>
          <p:cNvPr id="1026" name="Picture 2" descr="Creating and manage App Service plan in Azure | Abou Conde's Blog">
            <a:extLst>
              <a:ext uri="{FF2B5EF4-FFF2-40B4-BE49-F238E27FC236}">
                <a16:creationId xmlns:a16="http://schemas.microsoft.com/office/drawing/2014/main" id="{672BB471-78D5-2D47-A125-9E315D88300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74539" y="1558333"/>
            <a:ext cx="6314487" cy="374133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4C8157B-91FD-B6DC-1849-002D860CECF6}"/>
              </a:ext>
            </a:extLst>
          </p:cNvPr>
          <p:cNvSpPr txBox="1"/>
          <p:nvPr/>
        </p:nvSpPr>
        <p:spPr>
          <a:xfrm>
            <a:off x="391797" y="1595240"/>
            <a:ext cx="3992079" cy="3970318"/>
          </a:xfrm>
          <a:prstGeom prst="rect">
            <a:avLst/>
          </a:prstGeom>
          <a:noFill/>
        </p:spPr>
        <p:txBody>
          <a:bodyPr wrap="square">
            <a:spAutoFit/>
          </a:bodyPr>
          <a:lstStyle/>
          <a:p>
            <a:pPr lvl="0"/>
            <a:r>
              <a:rPr lang="en-IN" sz="1800" dirty="0">
                <a:solidFill>
                  <a:schemeClr val="bg1"/>
                </a:solidFill>
              </a:rPr>
              <a:t>Web Apps : Quickly create and deploy mission critical web apps that scale with your business.</a:t>
            </a:r>
            <a:endParaRPr lang="en-US" sz="1800" dirty="0">
              <a:solidFill>
                <a:schemeClr val="bg1"/>
              </a:solidFill>
            </a:endParaRPr>
          </a:p>
          <a:p>
            <a:pPr lvl="0"/>
            <a:endParaRPr lang="en-US" sz="1800" dirty="0">
              <a:solidFill>
                <a:schemeClr val="bg1"/>
              </a:solidFill>
            </a:endParaRPr>
          </a:p>
          <a:p>
            <a:pPr lvl="0"/>
            <a:r>
              <a:rPr lang="en-IN" sz="1800" dirty="0">
                <a:solidFill>
                  <a:schemeClr val="bg1"/>
                </a:solidFill>
              </a:rPr>
              <a:t>Mobile Apps : Engage employees, partners and customers on any device at any time.</a:t>
            </a:r>
            <a:endParaRPr lang="en-US" sz="1800" dirty="0">
              <a:solidFill>
                <a:schemeClr val="bg1"/>
              </a:solidFill>
            </a:endParaRPr>
          </a:p>
          <a:p>
            <a:pPr lvl="0"/>
            <a:endParaRPr lang="en-US" sz="1800" dirty="0">
              <a:solidFill>
                <a:schemeClr val="bg1"/>
              </a:solidFill>
            </a:endParaRPr>
          </a:p>
          <a:p>
            <a:pPr lvl="0"/>
            <a:r>
              <a:rPr lang="en-IN" sz="1800" dirty="0">
                <a:solidFill>
                  <a:schemeClr val="bg1"/>
                </a:solidFill>
              </a:rPr>
              <a:t>API Apps : Easily build and consume cloud APIs</a:t>
            </a:r>
            <a:endParaRPr lang="en-US" sz="1800" dirty="0">
              <a:solidFill>
                <a:schemeClr val="bg1"/>
              </a:solidFill>
            </a:endParaRPr>
          </a:p>
          <a:p>
            <a:pPr lvl="0"/>
            <a:endParaRPr lang="en-US" sz="1800" dirty="0">
              <a:solidFill>
                <a:schemeClr val="bg1"/>
              </a:solidFill>
            </a:endParaRPr>
          </a:p>
          <a:p>
            <a:pPr lvl="0"/>
            <a:r>
              <a:rPr lang="en-IN" sz="1800" dirty="0">
                <a:solidFill>
                  <a:schemeClr val="bg1"/>
                </a:solidFill>
              </a:rPr>
              <a:t>Logic Apps : Automate the access and use of data across clouds without writing code.</a:t>
            </a:r>
            <a:endParaRPr lang="en-US" sz="1800" dirty="0">
              <a:solidFill>
                <a:schemeClr val="bg1"/>
              </a:solidFill>
            </a:endParaRPr>
          </a:p>
        </p:txBody>
      </p:sp>
    </p:spTree>
    <p:extLst>
      <p:ext uri="{BB962C8B-B14F-4D97-AF65-F5344CB8AC3E}">
        <p14:creationId xmlns:p14="http://schemas.microsoft.com/office/powerpoint/2010/main" val="293498719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9B3503-D505-49AA-97C1-B299D58DB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746" y="0"/>
            <a:ext cx="8124253"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39A2319-946A-4C65-9B7C-1F86E9B1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067747" cy="6857996"/>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D5C68F-4373-9575-AAF0-9E594F2CD4FF}"/>
              </a:ext>
            </a:extLst>
          </p:cNvPr>
          <p:cNvSpPr>
            <a:spLocks noGrp="1"/>
          </p:cNvSpPr>
          <p:nvPr>
            <p:ph type="title"/>
          </p:nvPr>
        </p:nvSpPr>
        <p:spPr>
          <a:xfrm>
            <a:off x="617649" y="1349680"/>
            <a:ext cx="2931320" cy="4449541"/>
          </a:xfrm>
        </p:spPr>
        <p:txBody>
          <a:bodyPr anchor="t">
            <a:normAutofit/>
          </a:bodyPr>
          <a:lstStyle/>
          <a:p>
            <a:r>
              <a:rPr lang="en-IN" sz="4800">
                <a:solidFill>
                  <a:schemeClr val="tx1"/>
                </a:solidFill>
              </a:rPr>
              <a:t>APP SERVICE PLANS</a:t>
            </a:r>
          </a:p>
        </p:txBody>
      </p:sp>
      <p:graphicFrame>
        <p:nvGraphicFramePr>
          <p:cNvPr id="5" name="Content Placeholder 2">
            <a:extLst>
              <a:ext uri="{FF2B5EF4-FFF2-40B4-BE49-F238E27FC236}">
                <a16:creationId xmlns:a16="http://schemas.microsoft.com/office/drawing/2014/main" id="{218ABA39-E1A5-EFA6-B7C7-93318AB0D586}"/>
              </a:ext>
            </a:extLst>
          </p:cNvPr>
          <p:cNvGraphicFramePr>
            <a:graphicFrameLocks noGrp="1"/>
          </p:cNvGraphicFramePr>
          <p:nvPr>
            <p:ph idx="1"/>
            <p:extLst>
              <p:ext uri="{D42A27DB-BD31-4B8C-83A1-F6EECF244321}">
                <p14:modId xmlns:p14="http://schemas.microsoft.com/office/powerpoint/2010/main" val="3217455237"/>
              </p:ext>
            </p:extLst>
          </p:nvPr>
        </p:nvGraphicFramePr>
        <p:xfrm>
          <a:off x="4662106" y="640075"/>
          <a:ext cx="6912245" cy="5536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2591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9B3503-D505-49AA-97C1-B299D58DB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746" y="0"/>
            <a:ext cx="8124253"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39A2319-946A-4C65-9B7C-1F86E9B1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067747" cy="6857996"/>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A8E8A17-D6CF-81F4-4027-11573A3F7686}"/>
              </a:ext>
            </a:extLst>
          </p:cNvPr>
          <p:cNvSpPr txBox="1"/>
          <p:nvPr/>
        </p:nvSpPr>
        <p:spPr>
          <a:xfrm>
            <a:off x="647889" y="1349680"/>
            <a:ext cx="2931320" cy="4449541"/>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800" i="0" dirty="0">
                <a:effectLst/>
                <a:latin typeface="+mj-lt"/>
                <a:ea typeface="+mj-ea"/>
                <a:cs typeface="+mj-cs"/>
              </a:rPr>
              <a:t>Each App Service plan defines:</a:t>
            </a:r>
            <a:endParaRPr lang="en-US" sz="4800" dirty="0">
              <a:latin typeface="+mj-lt"/>
              <a:ea typeface="+mj-ea"/>
              <a:cs typeface="+mj-cs"/>
            </a:endParaRPr>
          </a:p>
        </p:txBody>
      </p:sp>
      <p:graphicFrame>
        <p:nvGraphicFramePr>
          <p:cNvPr id="7" name="Content Placeholder 2">
            <a:extLst>
              <a:ext uri="{FF2B5EF4-FFF2-40B4-BE49-F238E27FC236}">
                <a16:creationId xmlns:a16="http://schemas.microsoft.com/office/drawing/2014/main" id="{6216D4BF-CBF5-F405-5270-57ED9C4EDB75}"/>
              </a:ext>
            </a:extLst>
          </p:cNvPr>
          <p:cNvGraphicFramePr>
            <a:graphicFrameLocks noGrp="1"/>
          </p:cNvGraphicFramePr>
          <p:nvPr>
            <p:ph idx="1"/>
            <p:extLst>
              <p:ext uri="{D42A27DB-BD31-4B8C-83A1-F6EECF244321}">
                <p14:modId xmlns:p14="http://schemas.microsoft.com/office/powerpoint/2010/main" val="2224380828"/>
              </p:ext>
            </p:extLst>
          </p:nvPr>
        </p:nvGraphicFramePr>
        <p:xfrm>
          <a:off x="4662106" y="640075"/>
          <a:ext cx="6912245" cy="5536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5297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4962833-2EBB-47A0-9823-D4F8E16EE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54F8E66-9442-6591-54BB-5B569FEA3590}"/>
              </a:ext>
            </a:extLst>
          </p:cNvPr>
          <p:cNvSpPr>
            <a:spLocks noGrp="1"/>
          </p:cNvSpPr>
          <p:nvPr>
            <p:ph type="title"/>
          </p:nvPr>
        </p:nvSpPr>
        <p:spPr>
          <a:xfrm>
            <a:off x="4377313" y="687388"/>
            <a:ext cx="6290687" cy="5483225"/>
          </a:xfrm>
          <a:effectLst/>
        </p:spPr>
        <p:txBody>
          <a:bodyPr vert="horz" wrap="square" lIns="91440" tIns="45720" rIns="91440" bIns="45720" rtlCol="0" anchor="ctr">
            <a:normAutofit/>
          </a:bodyPr>
          <a:lstStyle/>
          <a:p>
            <a:r>
              <a:rPr lang="en-US" sz="7200" spc="-300">
                <a:solidFill>
                  <a:schemeClr val="tx1">
                    <a:lumMod val="95000"/>
                  </a:schemeClr>
                </a:solidFill>
                <a:effectLst>
                  <a:outerShdw blurRad="469900" dist="342900" dir="5400000" sy="-20000" rotWithShape="0">
                    <a:prstClr val="black">
                      <a:alpha val="66000"/>
                    </a:prstClr>
                  </a:outerShdw>
                </a:effectLst>
              </a:rPr>
              <a:t>Thank You</a:t>
            </a:r>
          </a:p>
        </p:txBody>
      </p:sp>
      <p:cxnSp>
        <p:nvCxnSpPr>
          <p:cNvPr id="9" name="Straight Connector 8">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580" y="2032907"/>
            <a:ext cx="0" cy="27921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362042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686</TotalTime>
  <Words>358</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Corbel</vt:lpstr>
      <vt:lpstr>Segoe UI</vt:lpstr>
      <vt:lpstr>Wingdings</vt:lpstr>
      <vt:lpstr>Depth</vt:lpstr>
      <vt:lpstr>APP SERVICE</vt:lpstr>
      <vt:lpstr>APP SERVICE</vt:lpstr>
      <vt:lpstr>Why use App Service?</vt:lpstr>
      <vt:lpstr>App Types</vt:lpstr>
      <vt:lpstr>APP SERVICE PLANS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SERVICE</dc:title>
  <dc:creator>Srirangam, Gayathri</dc:creator>
  <cp:lastModifiedBy>Srirangam, Gayathri</cp:lastModifiedBy>
  <cp:revision>19</cp:revision>
  <dcterms:created xsi:type="dcterms:W3CDTF">2023-05-03T04:18:11Z</dcterms:created>
  <dcterms:modified xsi:type="dcterms:W3CDTF">2023-05-04T12:03:54Z</dcterms:modified>
</cp:coreProperties>
</file>