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4" r:id="rId3"/>
    <p:sldId id="261" r:id="rId4"/>
    <p:sldId id="259" r:id="rId5"/>
    <p:sldId id="260"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99763-1257-4FD2-893B-098178519ED5}" type="datetimeFigureOut">
              <a:rPr lang="en-IN" smtClean="0"/>
              <a:t>30-09-2023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319FD-9398-4C6C-B01E-41852CB379BF}" type="slidenum">
              <a:rPr lang="en-IN" smtClean="0"/>
              <a:t>‹#›</a:t>
            </a:fld>
            <a:endParaRPr lang="en-IN"/>
          </a:p>
        </p:txBody>
      </p:sp>
    </p:spTree>
    <p:extLst>
      <p:ext uri="{BB962C8B-B14F-4D97-AF65-F5344CB8AC3E}">
        <p14:creationId xmlns:p14="http://schemas.microsoft.com/office/powerpoint/2010/main" val="308281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5DA729-94A1-46C9-A4DB-D3C146DE2EDF}"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29B934A-7766-4EE7-BAE4-2C78A7A4D3A0}" type="slidenum">
              <a:rPr lang="en-IN" smtClean="0"/>
              <a:t>‹#›</a:t>
            </a:fld>
            <a:endParaRPr lang="en-IN"/>
          </a:p>
        </p:txBody>
      </p:sp>
    </p:spTree>
    <p:extLst>
      <p:ext uri="{BB962C8B-B14F-4D97-AF65-F5344CB8AC3E}">
        <p14:creationId xmlns:p14="http://schemas.microsoft.com/office/powerpoint/2010/main" val="3594795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5DA729-94A1-46C9-A4DB-D3C146DE2EDF}"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9B934A-7766-4EE7-BAE4-2C78A7A4D3A0}" type="slidenum">
              <a:rPr lang="en-IN" smtClean="0"/>
              <a:t>‹#›</a:t>
            </a:fld>
            <a:endParaRPr lang="en-IN"/>
          </a:p>
        </p:txBody>
      </p:sp>
    </p:spTree>
    <p:extLst>
      <p:ext uri="{BB962C8B-B14F-4D97-AF65-F5344CB8AC3E}">
        <p14:creationId xmlns:p14="http://schemas.microsoft.com/office/powerpoint/2010/main" val="4102775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5DA729-94A1-46C9-A4DB-D3C146DE2EDF}"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9B934A-7766-4EE7-BAE4-2C78A7A4D3A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3080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F5DA729-94A1-46C9-A4DB-D3C146DE2EDF}"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9B934A-7766-4EE7-BAE4-2C78A7A4D3A0}" type="slidenum">
              <a:rPr lang="en-IN" smtClean="0"/>
              <a:t>‹#›</a:t>
            </a:fld>
            <a:endParaRPr lang="en-IN"/>
          </a:p>
        </p:txBody>
      </p:sp>
    </p:spTree>
    <p:extLst>
      <p:ext uri="{BB962C8B-B14F-4D97-AF65-F5344CB8AC3E}">
        <p14:creationId xmlns:p14="http://schemas.microsoft.com/office/powerpoint/2010/main" val="2328409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F5DA729-94A1-46C9-A4DB-D3C146DE2EDF}"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9B934A-7766-4EE7-BAE4-2C78A7A4D3A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0505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F5DA729-94A1-46C9-A4DB-D3C146DE2EDF}"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9B934A-7766-4EE7-BAE4-2C78A7A4D3A0}" type="slidenum">
              <a:rPr lang="en-IN" smtClean="0"/>
              <a:t>‹#›</a:t>
            </a:fld>
            <a:endParaRPr lang="en-IN"/>
          </a:p>
        </p:txBody>
      </p:sp>
    </p:spTree>
    <p:extLst>
      <p:ext uri="{BB962C8B-B14F-4D97-AF65-F5344CB8AC3E}">
        <p14:creationId xmlns:p14="http://schemas.microsoft.com/office/powerpoint/2010/main" val="231686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DA729-94A1-46C9-A4DB-D3C146DE2EDF}"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9B934A-7766-4EE7-BAE4-2C78A7A4D3A0}" type="slidenum">
              <a:rPr lang="en-IN" smtClean="0"/>
              <a:t>‹#›</a:t>
            </a:fld>
            <a:endParaRPr lang="en-IN"/>
          </a:p>
        </p:txBody>
      </p:sp>
    </p:spTree>
    <p:extLst>
      <p:ext uri="{BB962C8B-B14F-4D97-AF65-F5344CB8AC3E}">
        <p14:creationId xmlns:p14="http://schemas.microsoft.com/office/powerpoint/2010/main" val="603152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DA729-94A1-46C9-A4DB-D3C146DE2EDF}"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9B934A-7766-4EE7-BAE4-2C78A7A4D3A0}" type="slidenum">
              <a:rPr lang="en-IN" smtClean="0"/>
              <a:t>‹#›</a:t>
            </a:fld>
            <a:endParaRPr lang="en-IN"/>
          </a:p>
        </p:txBody>
      </p:sp>
    </p:spTree>
    <p:extLst>
      <p:ext uri="{BB962C8B-B14F-4D97-AF65-F5344CB8AC3E}">
        <p14:creationId xmlns:p14="http://schemas.microsoft.com/office/powerpoint/2010/main" val="1820256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DA729-94A1-46C9-A4DB-D3C146DE2EDF}"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29B934A-7766-4EE7-BAE4-2C78A7A4D3A0}" type="slidenum">
              <a:rPr lang="en-IN" smtClean="0"/>
              <a:t>‹#›</a:t>
            </a:fld>
            <a:endParaRPr lang="en-IN"/>
          </a:p>
        </p:txBody>
      </p:sp>
    </p:spTree>
    <p:extLst>
      <p:ext uri="{BB962C8B-B14F-4D97-AF65-F5344CB8AC3E}">
        <p14:creationId xmlns:p14="http://schemas.microsoft.com/office/powerpoint/2010/main" val="3015261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5DA729-94A1-46C9-A4DB-D3C146DE2EDF}"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29B934A-7766-4EE7-BAE4-2C78A7A4D3A0}" type="slidenum">
              <a:rPr lang="en-IN" smtClean="0"/>
              <a:t>‹#›</a:t>
            </a:fld>
            <a:endParaRPr lang="en-IN"/>
          </a:p>
        </p:txBody>
      </p:sp>
    </p:spTree>
    <p:extLst>
      <p:ext uri="{BB962C8B-B14F-4D97-AF65-F5344CB8AC3E}">
        <p14:creationId xmlns:p14="http://schemas.microsoft.com/office/powerpoint/2010/main" val="1287127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5DA729-94A1-46C9-A4DB-D3C146DE2EDF}"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29B934A-7766-4EE7-BAE4-2C78A7A4D3A0}" type="slidenum">
              <a:rPr lang="en-IN" smtClean="0"/>
              <a:t>‹#›</a:t>
            </a:fld>
            <a:endParaRPr lang="en-IN"/>
          </a:p>
        </p:txBody>
      </p:sp>
    </p:spTree>
    <p:extLst>
      <p:ext uri="{BB962C8B-B14F-4D97-AF65-F5344CB8AC3E}">
        <p14:creationId xmlns:p14="http://schemas.microsoft.com/office/powerpoint/2010/main" val="116732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5DA729-94A1-46C9-A4DB-D3C146DE2EDF}"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29B934A-7766-4EE7-BAE4-2C78A7A4D3A0}" type="slidenum">
              <a:rPr lang="en-IN" smtClean="0"/>
              <a:t>‹#›</a:t>
            </a:fld>
            <a:endParaRPr lang="en-IN"/>
          </a:p>
        </p:txBody>
      </p:sp>
    </p:spTree>
    <p:extLst>
      <p:ext uri="{BB962C8B-B14F-4D97-AF65-F5344CB8AC3E}">
        <p14:creationId xmlns:p14="http://schemas.microsoft.com/office/powerpoint/2010/main" val="347085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5DA729-94A1-46C9-A4DB-D3C146DE2EDF}"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29B934A-7766-4EE7-BAE4-2C78A7A4D3A0}" type="slidenum">
              <a:rPr lang="en-IN" smtClean="0"/>
              <a:t>‹#›</a:t>
            </a:fld>
            <a:endParaRPr lang="en-IN"/>
          </a:p>
        </p:txBody>
      </p:sp>
    </p:spTree>
    <p:extLst>
      <p:ext uri="{BB962C8B-B14F-4D97-AF65-F5344CB8AC3E}">
        <p14:creationId xmlns:p14="http://schemas.microsoft.com/office/powerpoint/2010/main" val="390884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DA729-94A1-46C9-A4DB-D3C146DE2EDF}" type="datetimeFigureOut">
              <a:rPr lang="en-IN" smtClean="0"/>
              <a:t>30-09-2023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29B934A-7766-4EE7-BAE4-2C78A7A4D3A0}" type="slidenum">
              <a:rPr lang="en-IN" smtClean="0"/>
              <a:t>‹#›</a:t>
            </a:fld>
            <a:endParaRPr lang="en-IN"/>
          </a:p>
        </p:txBody>
      </p:sp>
    </p:spTree>
    <p:extLst>
      <p:ext uri="{BB962C8B-B14F-4D97-AF65-F5344CB8AC3E}">
        <p14:creationId xmlns:p14="http://schemas.microsoft.com/office/powerpoint/2010/main" val="284787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5DA729-94A1-46C9-A4DB-D3C146DE2EDF}"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29B934A-7766-4EE7-BAE4-2C78A7A4D3A0}" type="slidenum">
              <a:rPr lang="en-IN" smtClean="0"/>
              <a:t>‹#›</a:t>
            </a:fld>
            <a:endParaRPr lang="en-IN"/>
          </a:p>
        </p:txBody>
      </p:sp>
    </p:spTree>
    <p:extLst>
      <p:ext uri="{BB962C8B-B14F-4D97-AF65-F5344CB8AC3E}">
        <p14:creationId xmlns:p14="http://schemas.microsoft.com/office/powerpoint/2010/main" val="38041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5DA729-94A1-46C9-A4DB-D3C146DE2EDF}"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29B934A-7766-4EE7-BAE4-2C78A7A4D3A0}" type="slidenum">
              <a:rPr lang="en-IN" smtClean="0"/>
              <a:t>‹#›</a:t>
            </a:fld>
            <a:endParaRPr lang="en-IN"/>
          </a:p>
        </p:txBody>
      </p:sp>
    </p:spTree>
    <p:extLst>
      <p:ext uri="{BB962C8B-B14F-4D97-AF65-F5344CB8AC3E}">
        <p14:creationId xmlns:p14="http://schemas.microsoft.com/office/powerpoint/2010/main" val="115855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F5DA729-94A1-46C9-A4DB-D3C146DE2EDF}" type="datetimeFigureOut">
              <a:rPr lang="en-IN" smtClean="0"/>
              <a:t>30-09-2023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29B934A-7766-4EE7-BAE4-2C78A7A4D3A0}" type="slidenum">
              <a:rPr lang="en-IN" smtClean="0"/>
              <a:t>‹#›</a:t>
            </a:fld>
            <a:endParaRPr lang="en-IN"/>
          </a:p>
        </p:txBody>
      </p:sp>
    </p:spTree>
    <p:extLst>
      <p:ext uri="{BB962C8B-B14F-4D97-AF65-F5344CB8AC3E}">
        <p14:creationId xmlns:p14="http://schemas.microsoft.com/office/powerpoint/2010/main" val="3546372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75B856A-DA29-4386-9CFE-F2EE8741FD17}"/>
              </a:ext>
            </a:extLst>
          </p:cNvPr>
          <p:cNvSpPr>
            <a:spLocks noGrp="1"/>
          </p:cNvSpPr>
          <p:nvPr>
            <p:ph type="body" idx="1"/>
          </p:nvPr>
        </p:nvSpPr>
        <p:spPr>
          <a:xfrm>
            <a:off x="933450" y="1476375"/>
            <a:ext cx="10571161" cy="923925"/>
          </a:xfrm>
        </p:spPr>
        <p:txBody>
          <a:bodyPr>
            <a:normAutofit fontScale="92500" lnSpcReduction="10000"/>
          </a:bodyPr>
          <a:lstStyle/>
          <a:p>
            <a:r>
              <a:rPr lang="en-I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“WHEN FAKE NEWS IS REPLACED, IT BECOMES DIFFICULT FOR THE PUBLIC TO DISCERN WHAT’S REAL”.</a:t>
            </a:r>
          </a:p>
        </p:txBody>
      </p:sp>
      <p:sp>
        <p:nvSpPr>
          <p:cNvPr id="7" name="Rectangle 6">
            <a:extLst>
              <a:ext uri="{FF2B5EF4-FFF2-40B4-BE49-F238E27FC236}">
                <a16:creationId xmlns:a16="http://schemas.microsoft.com/office/drawing/2014/main" id="{E6C8E92D-1D5B-424D-80B6-AB8E3B630A27}"/>
              </a:ext>
            </a:extLst>
          </p:cNvPr>
          <p:cNvSpPr/>
          <p:nvPr/>
        </p:nvSpPr>
        <p:spPr>
          <a:xfrm>
            <a:off x="121447" y="243185"/>
            <a:ext cx="1194910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5400" b="1" dirty="0">
                <a:ln/>
                <a:solidFill>
                  <a:schemeClr val="accent4"/>
                </a:solidFill>
              </a:rPr>
              <a:t>  FAKE NEWS DETECTION USING NPL </a:t>
            </a:r>
          </a:p>
        </p:txBody>
      </p:sp>
      <p:sp>
        <p:nvSpPr>
          <p:cNvPr id="8" name="TextBox 7">
            <a:extLst>
              <a:ext uri="{FF2B5EF4-FFF2-40B4-BE49-F238E27FC236}">
                <a16:creationId xmlns:a16="http://schemas.microsoft.com/office/drawing/2014/main" id="{B2C94048-53B3-49A7-89E9-2539340AC6C6}"/>
              </a:ext>
            </a:extLst>
          </p:cNvPr>
          <p:cNvSpPr txBox="1"/>
          <p:nvPr/>
        </p:nvSpPr>
        <p:spPr>
          <a:xfrm>
            <a:off x="1409699" y="2867025"/>
            <a:ext cx="10782301" cy="4062651"/>
          </a:xfrm>
          <a:prstGeom prst="rect">
            <a:avLst/>
          </a:prstGeom>
          <a:noFill/>
        </p:spPr>
        <p:txBody>
          <a:bodyPr wrap="square" rtlCol="0">
            <a:spAutoFit/>
          </a:bodyPr>
          <a:lstStyle/>
          <a:p>
            <a:endParaRPr lang="en-IN" dirty="0"/>
          </a:p>
          <a:p>
            <a:r>
              <a:rPr lang="en-IN" dirty="0"/>
              <a:t>    </a:t>
            </a:r>
          </a:p>
          <a:p>
            <a:endParaRPr lang="en-IN" b="1" dirty="0"/>
          </a:p>
          <a:p>
            <a:pPr marL="45720" indent="0">
              <a:buNone/>
            </a:pPr>
            <a:endParaRPr lang="en-US" dirty="0"/>
          </a:p>
          <a:p>
            <a:pPr marL="285750" indent="-285750">
              <a:buFont typeface="Wingdings" panose="05000000000000000000" pitchFamily="2" charset="2"/>
              <a:buChar char="Ø"/>
            </a:pPr>
            <a:r>
              <a:rPr lang="en-US" sz="2400" dirty="0">
                <a:ln w="0"/>
                <a:solidFill>
                  <a:srgbClr val="0070C0"/>
                </a:solidFill>
                <a:effectLst>
                  <a:outerShdw blurRad="38100" dist="25400" dir="5400000" algn="ctr" rotWithShape="0">
                    <a:srgbClr val="6E747A">
                      <a:alpha val="43000"/>
                    </a:srgbClr>
                  </a:outerShdw>
                </a:effectLst>
              </a:rPr>
              <a:t> We consume news through several mediums throughout the day in our daily routines, but sometimes it becomes different to decide which one is fake and which one is authentic.</a:t>
            </a:r>
          </a:p>
          <a:p>
            <a:pPr marL="285750" indent="-285750">
              <a:buFont typeface="Wingdings" panose="05000000000000000000" pitchFamily="2" charset="2"/>
              <a:buChar char="Ø"/>
            </a:pPr>
            <a:r>
              <a:rPr lang="en-US" sz="2400" dirty="0">
                <a:ln w="0"/>
                <a:solidFill>
                  <a:srgbClr val="0070C0"/>
                </a:solidFill>
                <a:effectLst>
                  <a:outerShdw blurRad="38100" dist="25400" dir="5400000" algn="ctr" rotWithShape="0">
                    <a:srgbClr val="6E747A">
                      <a:alpha val="43000"/>
                    </a:srgbClr>
                  </a:outerShdw>
                </a:effectLst>
              </a:rPr>
              <a:t> Due to the exponential growth of information online, it is becoming impossible to decipher the true from the false.  </a:t>
            </a:r>
          </a:p>
          <a:p>
            <a:pPr>
              <a:buFont typeface="Wingdings" pitchFamily="2" charset="2"/>
              <a:buChar char="Ø"/>
            </a:pPr>
            <a:r>
              <a:rPr lang="en-US" sz="2400" dirty="0">
                <a:ln w="0"/>
                <a:solidFill>
                  <a:srgbClr val="0070C0"/>
                </a:solidFill>
                <a:effectLst>
                  <a:outerShdw blurRad="38100" dist="25400" dir="5400000" algn="ctr" rotWithShape="0">
                    <a:srgbClr val="6E747A">
                      <a:alpha val="43000"/>
                    </a:srgbClr>
                  </a:outerShdw>
                </a:effectLst>
              </a:rPr>
              <a:t> Fake news is the deliberate spread of misinformation via traditional</a:t>
            </a:r>
          </a:p>
          <a:p>
            <a:r>
              <a:rPr lang="en-US" sz="2400" dirty="0">
                <a:ln w="0"/>
                <a:solidFill>
                  <a:srgbClr val="0070C0"/>
                </a:solidFill>
                <a:effectLst>
                  <a:outerShdw blurRad="38100" dist="25400" dir="5400000" algn="ctr" rotWithShape="0">
                    <a:srgbClr val="6E747A">
                      <a:alpha val="43000"/>
                    </a:srgbClr>
                  </a:outerShdw>
                </a:effectLst>
              </a:rPr>
              <a:t>    news media or via social media false news spreads extraordinary fast. </a:t>
            </a:r>
          </a:p>
          <a:p>
            <a:pPr>
              <a:buFont typeface="Wingdings" pitchFamily="2" charset="2"/>
              <a:buChar char="Ø"/>
            </a:pPr>
            <a:endParaRPr lang="en-IN" dirty="0"/>
          </a:p>
        </p:txBody>
      </p:sp>
      <p:sp>
        <p:nvSpPr>
          <p:cNvPr id="11" name="Rectangle 10">
            <a:extLst>
              <a:ext uri="{FF2B5EF4-FFF2-40B4-BE49-F238E27FC236}">
                <a16:creationId xmlns:a16="http://schemas.microsoft.com/office/drawing/2014/main" id="{D9AA93DD-BEFA-491C-95C0-076CCA859560}"/>
              </a:ext>
            </a:extLst>
          </p:cNvPr>
          <p:cNvSpPr/>
          <p:nvPr/>
        </p:nvSpPr>
        <p:spPr>
          <a:xfrm>
            <a:off x="1571625" y="2967335"/>
            <a:ext cx="2971800" cy="523220"/>
          </a:xfrm>
          <a:prstGeom prst="rect">
            <a:avLst/>
          </a:prstGeom>
          <a:noFill/>
        </p:spPr>
        <p:txBody>
          <a:bodyPr wrap="square" lIns="91440" tIns="45720" rIns="91440" bIns="45720">
            <a:spAutoFit/>
          </a:bodyPr>
          <a:lstStyle/>
          <a:p>
            <a:pPr algn="ctr"/>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INTRODUCTION:</a:t>
            </a:r>
          </a:p>
        </p:txBody>
      </p:sp>
    </p:spTree>
    <p:extLst>
      <p:ext uri="{BB962C8B-B14F-4D97-AF65-F5344CB8AC3E}">
        <p14:creationId xmlns:p14="http://schemas.microsoft.com/office/powerpoint/2010/main" val="287502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E48DBD5-163C-4868-9039-74AE073E946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586" b="11586"/>
          <a:stretch>
            <a:fillRect/>
          </a:stretch>
        </p:blipFill>
        <p:spPr>
          <a:xfrm>
            <a:off x="2076450" y="171451"/>
            <a:ext cx="9094787" cy="4448174"/>
          </a:xfrm>
        </p:spPr>
      </p:pic>
      <p:sp>
        <p:nvSpPr>
          <p:cNvPr id="2" name="Rectangle 1">
            <a:extLst>
              <a:ext uri="{FF2B5EF4-FFF2-40B4-BE49-F238E27FC236}">
                <a16:creationId xmlns:a16="http://schemas.microsoft.com/office/drawing/2014/main" id="{307C66C9-70CD-468F-969E-D06543D047D7}"/>
              </a:ext>
            </a:extLst>
          </p:cNvPr>
          <p:cNvSpPr/>
          <p:nvPr/>
        </p:nvSpPr>
        <p:spPr>
          <a:xfrm>
            <a:off x="1600199" y="5114188"/>
            <a:ext cx="9978887"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3600" b="1" cap="none" spc="0" dirty="0">
                <a:ln/>
                <a:solidFill>
                  <a:schemeClr val="accent3"/>
                </a:solidFill>
                <a:effectLst/>
              </a:rPr>
              <a:t>MICHELLE NEVER DELETED CLINTON TWIITER ACCOUNT</a:t>
            </a:r>
          </a:p>
        </p:txBody>
      </p:sp>
    </p:spTree>
    <p:extLst>
      <p:ext uri="{BB962C8B-B14F-4D97-AF65-F5344CB8AC3E}">
        <p14:creationId xmlns:p14="http://schemas.microsoft.com/office/powerpoint/2010/main" val="8871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E66FAF-230B-4F39-B2D9-BD271009E094}"/>
              </a:ext>
            </a:extLst>
          </p:cNvPr>
          <p:cNvSpPr txBox="1"/>
          <p:nvPr/>
        </p:nvSpPr>
        <p:spPr>
          <a:xfrm>
            <a:off x="1762125" y="895350"/>
            <a:ext cx="10325100" cy="5262979"/>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solidFill>
                  <a:srgbClr val="0070C0"/>
                </a:solidFill>
              </a:rPr>
              <a:t>People are spreading more and more time interacting on social media, as the wide adoption of smartphones makes their access available almost anytime and anywhere, which is not the case with traditional media.</a:t>
            </a:r>
          </a:p>
          <a:p>
            <a:pPr marL="342900" indent="-342900">
              <a:buFont typeface="Wingdings" panose="05000000000000000000" pitchFamily="2" charset="2"/>
              <a:buChar char="Ø"/>
            </a:pPr>
            <a:r>
              <a:rPr lang="en-IN" sz="2400" dirty="0">
                <a:solidFill>
                  <a:srgbClr val="0070C0"/>
                </a:solidFill>
              </a:rPr>
              <a:t>It has many similarities with spam messages since they share common features such as grammatical mistakes and false information.</a:t>
            </a:r>
          </a:p>
          <a:p>
            <a:pPr marL="342900" indent="-342900">
              <a:buFont typeface="Wingdings" panose="05000000000000000000" pitchFamily="2" charset="2"/>
              <a:buChar char="Ø"/>
            </a:pPr>
            <a:r>
              <a:rPr lang="en-IN" sz="2400" dirty="0">
                <a:solidFill>
                  <a:srgbClr val="0070C0"/>
                </a:solidFill>
              </a:rPr>
              <a:t>A sort of sensationalist reporting, counterfeit news embodies bits of information that might be lies and is, for the most part, spread and other online medias. </a:t>
            </a:r>
          </a:p>
          <a:p>
            <a:pPr marL="342900" indent="-342900">
              <a:buFont typeface="Wingdings" panose="05000000000000000000" pitchFamily="2" charset="2"/>
              <a:buChar char="Ø"/>
            </a:pPr>
            <a:r>
              <a:rPr lang="en-IN" sz="2400" dirty="0">
                <a:solidFill>
                  <a:srgbClr val="0070C0"/>
                </a:solidFill>
              </a:rPr>
              <a:t>Such fake news things contain bogus and additionally misrepresented cases and may wind up being virtualized by calculation , and clients may wind </a:t>
            </a:r>
            <a:r>
              <a:rPr lang="en-IN" sz="2400" dirty="0" err="1">
                <a:solidFill>
                  <a:srgbClr val="0070C0"/>
                </a:solidFill>
              </a:rPr>
              <a:t>uo</a:t>
            </a:r>
            <a:r>
              <a:rPr lang="en-IN" sz="2400" dirty="0">
                <a:solidFill>
                  <a:srgbClr val="0070C0"/>
                </a:solidFill>
              </a:rPr>
              <a:t> in a channel. </a:t>
            </a:r>
          </a:p>
          <a:p>
            <a:endParaRPr lang="en-IN" sz="2400" dirty="0"/>
          </a:p>
        </p:txBody>
      </p:sp>
    </p:spTree>
    <p:extLst>
      <p:ext uri="{BB962C8B-B14F-4D97-AF65-F5344CB8AC3E}">
        <p14:creationId xmlns:p14="http://schemas.microsoft.com/office/powerpoint/2010/main" val="344113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1B06B4-D120-46FC-BD86-8925E012751A}"/>
              </a:ext>
            </a:extLst>
          </p:cNvPr>
          <p:cNvSpPr txBox="1"/>
          <p:nvPr/>
        </p:nvSpPr>
        <p:spPr>
          <a:xfrm>
            <a:off x="1600200" y="610671"/>
            <a:ext cx="10363200" cy="5847755"/>
          </a:xfrm>
          <a:prstGeom prst="rect">
            <a:avLst/>
          </a:prstGeom>
          <a:noFill/>
        </p:spPr>
        <p:txBody>
          <a:bodyPr wrap="square" rtlCol="0">
            <a:spAutoFit/>
          </a:bodyPr>
          <a:lstStyle/>
          <a:p>
            <a:pPr algn="just"/>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CHALLENGES</a:t>
            </a:r>
            <a:r>
              <a:rPr lang="en-US"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IN"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just"/>
            <a:endParaRPr lang="en-US" sz="2000" dirty="0"/>
          </a:p>
          <a:p>
            <a:pPr algn="just"/>
            <a:endParaRPr lang="en-US" sz="2000" dirty="0"/>
          </a:p>
          <a:p>
            <a:pPr marL="342900" indent="-342900" algn="just">
              <a:buFont typeface="Wingdings" panose="05000000000000000000" pitchFamily="2" charset="2"/>
              <a:buChar char="Ø"/>
            </a:pPr>
            <a:r>
              <a:rPr lang="en-US" sz="2400" dirty="0">
                <a:solidFill>
                  <a:srgbClr val="7030A0"/>
                </a:solidFill>
              </a:rPr>
              <a:t>Every news that we consume is not real. If you listen to fake news it means you are collecting the wrong information from the world which  can affect society because a person’s view or thoughts can change after consuming fake news which the user perceives to be true.</a:t>
            </a:r>
          </a:p>
          <a:p>
            <a:pPr marL="342900" indent="-342900" algn="just">
              <a:buFont typeface="Wingdings" panose="05000000000000000000" pitchFamily="2" charset="2"/>
              <a:buChar char="Ø"/>
            </a:pPr>
            <a:r>
              <a:rPr lang="en-US" sz="2400" dirty="0">
                <a:solidFill>
                  <a:srgbClr val="7030A0"/>
                </a:solidFill>
              </a:rPr>
              <a:t>People can download articles from sites, share the information, re-share the information from others and by the  end of the day the false information has gone so far from its original site that it becomes indistinguishable from real news.</a:t>
            </a:r>
          </a:p>
          <a:p>
            <a:pPr marL="342900" indent="-342900" algn="just">
              <a:buFont typeface="Wingdings" panose="05000000000000000000" pitchFamily="2" charset="2"/>
              <a:buChar char="Ø"/>
            </a:pPr>
            <a:r>
              <a:rPr lang="en-US" sz="2400" dirty="0">
                <a:solidFill>
                  <a:srgbClr val="7030A0"/>
                </a:solidFill>
              </a:rPr>
              <a:t>Fake news presents strong, often prejudiced opinions, as fact. It can also direct these opinions to those most likely to agree to reinforce them.</a:t>
            </a:r>
          </a:p>
          <a:p>
            <a:endParaRPr lang="en-IN" dirty="0"/>
          </a:p>
        </p:txBody>
      </p:sp>
    </p:spTree>
    <p:extLst>
      <p:ext uri="{BB962C8B-B14F-4D97-AF65-F5344CB8AC3E}">
        <p14:creationId xmlns:p14="http://schemas.microsoft.com/office/powerpoint/2010/main" val="261207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FF22DB-635D-4F62-8A9C-5C469FCF4B99}"/>
              </a:ext>
            </a:extLst>
          </p:cNvPr>
          <p:cNvSpPr txBox="1"/>
          <p:nvPr/>
        </p:nvSpPr>
        <p:spPr>
          <a:xfrm>
            <a:off x="1752600" y="1133475"/>
            <a:ext cx="10439400" cy="6463308"/>
          </a:xfrm>
          <a:prstGeom prst="rect">
            <a:avLst/>
          </a:prstGeom>
          <a:noFill/>
        </p:spPr>
        <p:txBody>
          <a:bodyPr wrap="square" rtlCol="0">
            <a:spAutoFit/>
          </a:bodyPr>
          <a:lstStyle/>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r>
              <a:rPr lang="en-US" sz="2400" dirty="0">
                <a:solidFill>
                  <a:srgbClr val="00B050"/>
                </a:solidFill>
              </a:rPr>
              <a:t> Since all the news we encounter in our day-to-day life is not authentic, how do we  categorize if the news is fake or real ? In this project, we will focus on text-based news and try to build a model that will help us to identify if a piece of given news is fake or real.</a:t>
            </a:r>
          </a:p>
          <a:p>
            <a:pPr>
              <a:buFont typeface="Wingdings" pitchFamily="2" charset="2"/>
              <a:buChar char="Ø"/>
            </a:pPr>
            <a:r>
              <a:rPr lang="en-US" sz="2400" dirty="0">
                <a:solidFill>
                  <a:srgbClr val="00B050"/>
                </a:solidFill>
              </a:rPr>
              <a:t> It is vital to recognize and differentiate between false and accurate news online. One news information includes various unstructured format data(such as documents, videos and audio), but we will concentrate on the text format news here.</a:t>
            </a:r>
          </a:p>
          <a:p>
            <a:pPr>
              <a:buFont typeface="Wingdings" pitchFamily="2" charset="2"/>
              <a:buChar char="Ø"/>
            </a:pPr>
            <a:r>
              <a:rPr lang="en-US" sz="2400" dirty="0">
                <a:solidFill>
                  <a:srgbClr val="00B050"/>
                </a:solidFill>
              </a:rPr>
              <a:t> With the progress of machine learning and natural language processing, we can now recognize the misleading and false character of on article or statement</a:t>
            </a:r>
          </a:p>
          <a:p>
            <a:pPr>
              <a:buFont typeface="Wingdings" pitchFamily="2" charset="2"/>
              <a:buChar char="Ø"/>
            </a:pPr>
            <a:endParaRPr lang="en-US" sz="2400" dirty="0">
              <a:solidFill>
                <a:srgbClr val="0070C0"/>
              </a:solidFill>
            </a:endParaRPr>
          </a:p>
          <a:p>
            <a:endParaRPr lang="en-US" sz="2400" dirty="0">
              <a:solidFill>
                <a:srgbClr val="0070C0"/>
              </a:solidFill>
            </a:endParaRPr>
          </a:p>
          <a:p>
            <a:endParaRPr lang="en-US" sz="2400" dirty="0">
              <a:solidFill>
                <a:srgbClr val="0070C0"/>
              </a:solidFill>
            </a:endParaRPr>
          </a:p>
          <a:p>
            <a:endParaRPr lang="en-US" sz="2400" dirty="0">
              <a:solidFill>
                <a:srgbClr val="0070C0"/>
              </a:solidFill>
            </a:endParaRPr>
          </a:p>
          <a:p>
            <a:endParaRPr lang="en-IN" dirty="0"/>
          </a:p>
        </p:txBody>
      </p:sp>
      <p:sp>
        <p:nvSpPr>
          <p:cNvPr id="4" name="Rectangle 3">
            <a:extLst>
              <a:ext uri="{FF2B5EF4-FFF2-40B4-BE49-F238E27FC236}">
                <a16:creationId xmlns:a16="http://schemas.microsoft.com/office/drawing/2014/main" id="{7B858ED0-70A9-43CD-9E0A-64C31659D337}"/>
              </a:ext>
            </a:extLst>
          </p:cNvPr>
          <p:cNvSpPr/>
          <p:nvPr/>
        </p:nvSpPr>
        <p:spPr>
          <a:xfrm>
            <a:off x="1752600" y="843290"/>
            <a:ext cx="2171700" cy="523220"/>
          </a:xfrm>
          <a:prstGeom prst="rect">
            <a:avLst/>
          </a:prstGeom>
        </p:spPr>
        <p:txBody>
          <a:bodyPr wrap="square">
            <a:spAutoFit/>
          </a:bodyPr>
          <a:lstStyle/>
          <a:p>
            <a:pPr algn="ctr"/>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SOLUTION:</a:t>
            </a:r>
          </a:p>
        </p:txBody>
      </p:sp>
      <p:sp>
        <p:nvSpPr>
          <p:cNvPr id="3" name="Rectangle 2">
            <a:extLst>
              <a:ext uri="{FF2B5EF4-FFF2-40B4-BE49-F238E27FC236}">
                <a16:creationId xmlns:a16="http://schemas.microsoft.com/office/drawing/2014/main" id="{C4CF3094-AF0E-4ADC-856F-F77A6B2296FF}"/>
              </a:ext>
            </a:extLst>
          </p:cNvPr>
          <p:cNvSpPr/>
          <p:nvPr/>
        </p:nvSpPr>
        <p:spPr>
          <a:xfrm>
            <a:off x="0" y="6139130"/>
            <a:ext cx="8362950" cy="523220"/>
          </a:xfrm>
          <a:prstGeom prst="rect">
            <a:avLst/>
          </a:prstGeom>
          <a:noFill/>
        </p:spPr>
        <p:txBody>
          <a:bodyPr wrap="square" lIns="91440" tIns="45720" rIns="91440" bIns="45720">
            <a:spAutoFit/>
          </a:bodyPr>
          <a:lstStyle/>
          <a:p>
            <a:pPr algn="ctr"/>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OVERVIEW OF </a:t>
            </a:r>
            <a:r>
              <a:rPr lang="en-US"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STEPS TO BE FOLLOWED:</a:t>
            </a:r>
            <a:endParaRPr lang="en-IN"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15799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B996F4-052C-49A4-82D9-5B0F7ADAB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450" y="0"/>
            <a:ext cx="6686550" cy="6858000"/>
          </a:xfrm>
          <a:prstGeom prst="rect">
            <a:avLst/>
          </a:prstGeom>
        </p:spPr>
      </p:pic>
    </p:spTree>
    <p:extLst>
      <p:ext uri="{BB962C8B-B14F-4D97-AF65-F5344CB8AC3E}">
        <p14:creationId xmlns:p14="http://schemas.microsoft.com/office/powerpoint/2010/main" val="25354052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101</TotalTime>
  <Words>486</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NPL</dc:title>
  <dc:creator>admin</dc:creator>
  <cp:lastModifiedBy>admin</cp:lastModifiedBy>
  <cp:revision>17</cp:revision>
  <dcterms:created xsi:type="dcterms:W3CDTF">2023-09-29T12:13:01Z</dcterms:created>
  <dcterms:modified xsi:type="dcterms:W3CDTF">2023-09-30T04:02:00Z</dcterms:modified>
</cp:coreProperties>
</file>