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handoutMasterIdLst>
    <p:handoutMasterId r:id="rId16"/>
  </p:handoutMasterIdLst>
  <p:sldIdLst>
    <p:sldId id="257" r:id="rId2"/>
    <p:sldId id="294" r:id="rId3"/>
    <p:sldId id="260" r:id="rId4"/>
    <p:sldId id="278" r:id="rId5"/>
    <p:sldId id="286" r:id="rId6"/>
    <p:sldId id="296" r:id="rId7"/>
    <p:sldId id="297" r:id="rId8"/>
    <p:sldId id="285" r:id="rId9"/>
    <p:sldId id="288" r:id="rId10"/>
    <p:sldId id="299" r:id="rId11"/>
    <p:sldId id="281" r:id="rId12"/>
    <p:sldId id="298" r:id="rId13"/>
    <p:sldId id="272"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470" autoAdjust="0"/>
  </p:normalViewPr>
  <p:slideViewPr>
    <p:cSldViewPr showGuides="1">
      <p:cViewPr varScale="1">
        <p:scale>
          <a:sx n="86" d="100"/>
          <a:sy n="86" d="100"/>
        </p:scale>
        <p:origin x="514" y="67"/>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7/6/2022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7/6/2022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1"/>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0FA9E5-6744-4841-888F-9E7CC0C2B7EC}" type="datetimeFigureOut">
              <a:rPr lang="en-US" smtClean="0"/>
              <a:t>7/6/2022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56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FA9E5-6744-4841-888F-9E7CC0C2B7EC}" type="datetimeFigureOut">
              <a:rPr lang="en-US" smtClean="0"/>
              <a:t>7/6/2022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435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2302"/>
            <a:ext cx="262821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2302"/>
            <a:ext cx="7732286"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FA9E5-6744-4841-888F-9E7CC0C2B7EC}" type="datetimeFigureOut">
              <a:rPr lang="en-US" smtClean="0"/>
              <a:t>7/6/2022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17050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FA9E5-6744-4841-888F-9E7CC0C2B7EC}" type="datetimeFigureOut">
              <a:rPr lang="en-US" smtClean="0"/>
              <a:t>7/6/2022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6315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FA9E5-6744-4841-888F-9E7CC0C2B7EC}" type="datetimeFigureOut">
              <a:rPr lang="en-US" smtClean="0"/>
              <a:t>7/6/2022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51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2" y="1845735"/>
            <a:ext cx="4936474"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0FA9E5-6744-4841-888F-9E7CC0C2B7EC}" type="datetimeFigureOut">
              <a:rPr lang="en-US" smtClean="0"/>
              <a:t>7/6/2022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8673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lumMod val="9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lumMod val="9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0FA9E5-6744-4841-888F-9E7CC0C2B7EC}" type="datetimeFigureOut">
              <a:rPr lang="en-US" smtClean="0"/>
              <a:t>7/6/2022</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664605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0FA9E5-6744-4841-888F-9E7CC0C2B7EC}" type="datetimeFigureOut">
              <a:rPr lang="en-US" smtClean="0"/>
              <a:t>7/6/2022</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983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E0FA9E5-6744-4841-888F-9E7CC0C2B7EC}" type="datetimeFigureOut">
              <a:rPr lang="en-US" smtClean="0"/>
              <a:t>7/6/2022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Add a footer</a:t>
            </a:r>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425227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 y="0"/>
            <a:ext cx="40497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3E0FA9E5-6744-4841-888F-9E7CC0C2B7EC}" type="datetimeFigureOut">
              <a:rPr lang="en-US" smtClean="0"/>
              <a:t>7/6/2022</a:t>
            </a:fld>
            <a:endParaRPr lang="en-US" dirty="0"/>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AEAE4A8-A6E5-453E-B946-FB774B73F48C}" type="slidenum">
              <a:rPr lang="en-US" smtClean="0"/>
              <a:t>‹#›</a:t>
            </a:fld>
            <a:endParaRPr lang="en-US" dirty="0"/>
          </a:p>
        </p:txBody>
      </p:sp>
    </p:spTree>
    <p:extLst>
      <p:ext uri="{BB962C8B-B14F-4D97-AF65-F5344CB8AC3E}">
        <p14:creationId xmlns:p14="http://schemas.microsoft.com/office/powerpoint/2010/main" val="143962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5" y="5074920"/>
            <a:ext cx="10111011" cy="822960"/>
          </a:xfrm>
        </p:spPr>
        <p:txBody>
          <a:bodyPr tIns="0" bIns="0" anchor="b">
            <a:noAutofit/>
          </a:bodyPr>
          <a:lstStyle>
            <a:lvl1pPr>
              <a:defRPr sz="3599"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solidFill>
            <a:schemeClr val="bg1">
              <a:lumMod val="50000"/>
              <a:lumOff val="50000"/>
            </a:schemeClr>
          </a:solidFill>
        </p:spPr>
        <p:txBody>
          <a:bodyPr lIns="457200" tIns="45720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4"/>
            <a:ext cx="10110630"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C9CAD897-D46E-4AD2-BD9B-49DD3E640873}" type="datetimeFigureOut">
              <a:rPr lang="en-US" smtClean="0"/>
              <a:t>7/6/2022</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95337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8882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3E0FA9E5-6744-4841-888F-9E7CC0C2B7EC}" type="datetimeFigureOut">
              <a:rPr lang="en-US" smtClean="0"/>
              <a:pPr/>
              <a:t>7/6/2022</a:t>
            </a:fld>
            <a:endParaRPr lang="en-US"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Add a footer</a:t>
            </a:r>
            <a:endParaRPr lang="en-US"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AAEAE4A8-A6E5-453E-B946-FB774B73F48C}" type="slidenum">
              <a:rPr lang="en-US" smtClean="0"/>
              <a:pPr/>
              <a:t>‹#›</a:t>
            </a:fld>
            <a:endParaRPr lang="en-US" dirty="0"/>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33501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3"/>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1412" y="2133600"/>
            <a:ext cx="8610600" cy="2057401"/>
          </a:xfrm>
        </p:spPr>
        <p:txBody>
          <a:bodyPr>
            <a:noAutofit/>
          </a:bodyPr>
          <a:lstStyle/>
          <a:p>
            <a:r>
              <a:rPr lang="en-US" sz="4800" b="1" dirty="0">
                <a:latin typeface="Adobe Caslon Pro Bold" panose="0205070206050A020403" pitchFamily="18" charset="0"/>
              </a:rPr>
              <a:t>AUTOMATED NEWS CATEGORIZATION SYSTEM</a:t>
            </a:r>
          </a:p>
        </p:txBody>
      </p:sp>
      <p:sp>
        <p:nvSpPr>
          <p:cNvPr id="5" name="Subtitle 2"/>
          <p:cNvSpPr txBox="1">
            <a:spLocks/>
          </p:cNvSpPr>
          <p:nvPr/>
        </p:nvSpPr>
        <p:spPr>
          <a:xfrm>
            <a:off x="8990012" y="4876800"/>
            <a:ext cx="2514600" cy="1066800"/>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0"/>
              </a:spcBef>
              <a:buSzPct val="100000"/>
              <a:buFont typeface="Arial" pitchFamily="34" charset="0"/>
              <a:buNone/>
              <a:defRPr sz="2400" kern="1200">
                <a:solidFill>
                  <a:schemeClr val="tx1">
                    <a:tint val="75000"/>
                  </a:schemeClr>
                </a:solidFill>
                <a:latin typeface="+mn-lt"/>
                <a:ea typeface="+mn-ea"/>
                <a:cs typeface="+mn-cs"/>
              </a:defRPr>
            </a:lvl1pPr>
            <a:lvl2pPr marL="457200" indent="0" algn="ctr" defTabSz="914400" rtl="0" eaLnBrk="1" latinLnBrk="0" hangingPunct="1">
              <a:lnSpc>
                <a:spcPct val="90000"/>
              </a:lnSpc>
              <a:spcBef>
                <a:spcPts val="600"/>
              </a:spcBef>
              <a:buSzPct val="100000"/>
              <a:buFont typeface="Consolas" pitchFamily="49"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SzPct val="10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SzPct val="100000"/>
              <a:buFont typeface="Consolas" pitchFamily="49"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SzPct val="100000"/>
              <a:buFont typeface="Consolas" pitchFamily="49" charset="0"/>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SzPct val="100000"/>
              <a:buFont typeface="Consolas" pitchFamily="49" charset="0"/>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9pPr>
          </a:lstStyle>
          <a:p>
            <a:pPr algn="just"/>
            <a:r>
              <a:rPr lang="en-US" dirty="0">
                <a:solidFill>
                  <a:schemeClr val="tx1">
                    <a:lumMod val="95000"/>
                    <a:lumOff val="5000"/>
                  </a:schemeClr>
                </a:solidFill>
                <a:latin typeface="Times New Roman" panose="02020603050405020304" pitchFamily="18" charset="0"/>
                <a:cs typeface="Times New Roman" panose="02020603050405020304" pitchFamily="18" charset="0"/>
              </a:rPr>
              <a:t>Gayathry S Kumar</a:t>
            </a:r>
          </a:p>
          <a:p>
            <a:pPr algn="just"/>
            <a:r>
              <a:rPr lang="en-US" dirty="0">
                <a:solidFill>
                  <a:schemeClr val="tx1">
                    <a:lumMod val="95000"/>
                    <a:lumOff val="5000"/>
                  </a:schemeClr>
                </a:solidFill>
                <a:latin typeface="Times New Roman" panose="02020603050405020304" pitchFamily="18" charset="0"/>
                <a:cs typeface="Times New Roman" panose="02020603050405020304" pitchFamily="18" charset="0"/>
              </a:rPr>
              <a:t>MCA S3-A </a:t>
            </a:r>
          </a:p>
          <a:p>
            <a:pPr algn="just"/>
            <a:r>
              <a:rPr lang="en-US" dirty="0">
                <a:solidFill>
                  <a:schemeClr val="tx1">
                    <a:lumMod val="95000"/>
                    <a:lumOff val="5000"/>
                  </a:schemeClr>
                </a:solidFill>
                <a:latin typeface="Times New Roman" panose="02020603050405020304" pitchFamily="18" charset="0"/>
                <a:cs typeface="Times New Roman" panose="02020603050405020304" pitchFamily="18" charset="0"/>
              </a:rPr>
              <a:t>Roll No:51</a:t>
            </a:r>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16103-EE34-B6D0-B111-EE76A69882D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FADB547-207B-A1E9-D5AB-C983945984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8470" y="1846263"/>
            <a:ext cx="8152210" cy="4022725"/>
          </a:xfrm>
        </p:spPr>
      </p:pic>
    </p:spTree>
    <p:extLst>
      <p:ext uri="{BB962C8B-B14F-4D97-AF65-F5344CB8AC3E}">
        <p14:creationId xmlns:p14="http://schemas.microsoft.com/office/powerpoint/2010/main" val="9559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76200"/>
            <a:ext cx="10055781" cy="1450757"/>
          </a:xfrm>
        </p:spPr>
        <p:txBody>
          <a:bodyPr>
            <a:normAutofit/>
          </a:bodyPr>
          <a:lstStyle/>
          <a:p>
            <a:r>
              <a:rPr lang="en-US" sz="3600" b="1" dirty="0"/>
              <a:t>3. Guest User Activities</a:t>
            </a:r>
            <a:br>
              <a:rPr lang="en-US" sz="3600" b="1" dirty="0"/>
            </a:br>
            <a:r>
              <a:rPr lang="en-US" sz="3600" b="1" dirty="0"/>
              <a:t>     - Add reviews</a:t>
            </a:r>
          </a:p>
        </p:txBody>
      </p:sp>
      <p:pic>
        <p:nvPicPr>
          <p:cNvPr id="6" name="Content Placeholder 5">
            <a:extLst>
              <a:ext uri="{FF2B5EF4-FFF2-40B4-BE49-F238E27FC236}">
                <a16:creationId xmlns:a16="http://schemas.microsoft.com/office/drawing/2014/main" id="{AA4BB517-C979-0A3F-8E19-EDB4ADEEC6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5589" y="1846263"/>
            <a:ext cx="8177973" cy="4022725"/>
          </a:xfrm>
        </p:spPr>
      </p:pic>
    </p:spTree>
    <p:extLst>
      <p:ext uri="{BB962C8B-B14F-4D97-AF65-F5344CB8AC3E}">
        <p14:creationId xmlns:p14="http://schemas.microsoft.com/office/powerpoint/2010/main" val="425149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3030-E5A0-38A5-0B3B-6D8BB864D54F}"/>
              </a:ext>
            </a:extLst>
          </p:cNvPr>
          <p:cNvSpPr>
            <a:spLocks noGrp="1"/>
          </p:cNvSpPr>
          <p:nvPr>
            <p:ph type="title"/>
          </p:nvPr>
        </p:nvSpPr>
        <p:spPr>
          <a:xfrm>
            <a:off x="227012" y="286604"/>
            <a:ext cx="10925763" cy="1084995"/>
          </a:xfrm>
        </p:spPr>
        <p:txBody>
          <a:bodyPr>
            <a:normAutofit/>
          </a:bodyPr>
          <a:lstStyle/>
          <a:p>
            <a:r>
              <a:rPr lang="en-US" sz="3600" b="1" dirty="0"/>
              <a:t>3. Guest User Activities</a:t>
            </a:r>
            <a:br>
              <a:rPr lang="en-US" sz="3600" b="1" dirty="0"/>
            </a:br>
            <a:r>
              <a:rPr lang="en-US" sz="3600" b="1" dirty="0"/>
              <a:t>     - Predict the sentiment analysis</a:t>
            </a:r>
            <a:endParaRPr lang="en-IN" sz="3600" dirty="0"/>
          </a:p>
        </p:txBody>
      </p:sp>
      <p:pic>
        <p:nvPicPr>
          <p:cNvPr id="5" name="Content Placeholder 4">
            <a:extLst>
              <a:ext uri="{FF2B5EF4-FFF2-40B4-BE49-F238E27FC236}">
                <a16:creationId xmlns:a16="http://schemas.microsoft.com/office/drawing/2014/main" id="{8276B5F3-7500-CB62-9116-C54301D557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9151" y="1846263"/>
            <a:ext cx="8230849" cy="4022725"/>
          </a:xfrm>
        </p:spPr>
      </p:pic>
    </p:spTree>
    <p:extLst>
      <p:ext uri="{BB962C8B-B14F-4D97-AF65-F5344CB8AC3E}">
        <p14:creationId xmlns:p14="http://schemas.microsoft.com/office/powerpoint/2010/main" val="327642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2895600"/>
            <a:ext cx="8686801" cy="1066800"/>
          </a:xfrm>
        </p:spPr>
        <p:txBody>
          <a:bodyPr/>
          <a:lstStyle/>
          <a:p>
            <a:r>
              <a:rPr lang="en-US" b="1" dirty="0"/>
              <a:t>Thank You!!!</a:t>
            </a:r>
          </a:p>
        </p:txBody>
      </p:sp>
    </p:spTree>
    <p:extLst>
      <p:ext uri="{BB962C8B-B14F-4D97-AF65-F5344CB8AC3E}">
        <p14:creationId xmlns:p14="http://schemas.microsoft.com/office/powerpoint/2010/main" val="345326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sz="2400" dirty="0"/>
              <a:t> Sentiment analysis is a process that studies the sentiments. The influence of sentiment analysis has penetrated business and even social media nowadays. Due to rapid development of social media, everyone can express their opinions on the internet. Hence the sentiment analysis plays a vital role in understanding what reviewers think.</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News is one of the integral part of our social domain. The existing system  consists of news gathered from different sources. It is quite difficult to categorize the news, with respective of the headline that it denotes. The proposed system classifies the news content into the categories and the model uses machine learning algorithms to categorize the news. The categorized news are stored and generate keyword</a:t>
            </a:r>
            <a:r>
              <a:rPr lang="en-US" sz="2400" dirty="0"/>
              <a:t>.</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400" dirty="0"/>
          </a:p>
        </p:txBody>
      </p:sp>
    </p:spTree>
    <p:extLst>
      <p:ext uri="{BB962C8B-B14F-4D97-AF65-F5344CB8AC3E}">
        <p14:creationId xmlns:p14="http://schemas.microsoft.com/office/powerpoint/2010/main" val="83153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994" y="152400"/>
            <a:ext cx="10055781" cy="1450757"/>
          </a:xfrm>
        </p:spPr>
        <p:txBody>
          <a:bodyPr/>
          <a:lstStyle/>
          <a:p>
            <a:r>
              <a:rPr lang="en-US" dirty="0"/>
              <a:t>Objective of study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800" dirty="0"/>
              <a:t> </a:t>
            </a:r>
            <a:r>
              <a:rPr lang="en-US" sz="2400" dirty="0">
                <a:latin typeface="Times New Roman" panose="02020603050405020304" pitchFamily="18" charset="0"/>
                <a:cs typeface="Times New Roman" panose="02020603050405020304" pitchFamily="18" charset="0"/>
              </a:rPr>
              <a:t>The main objective is to create a model to predict the sentimental reviews according to the reports</a:t>
            </a:r>
            <a:r>
              <a:rPr lang="en-US" sz="2400" dirty="0"/>
              <a:t>.</a:t>
            </a:r>
          </a:p>
          <a:p>
            <a:pPr>
              <a:buFont typeface="Wingdings" panose="05000000000000000000" pitchFamily="2" charset="2"/>
              <a:buChar char="§"/>
            </a:pPr>
            <a:r>
              <a:rPr lang="en-US" sz="2400" dirty="0"/>
              <a:t> To determine whether the sentimental reviews is positive or negative.</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To generate keywords according to the headlines description using deep learning. In this case, </a:t>
            </a:r>
            <a:r>
              <a:rPr lang="en-US" sz="2400" dirty="0" err="1">
                <a:latin typeface="Times New Roman" panose="02020603050405020304" pitchFamily="18" charset="0"/>
                <a:cs typeface="Times New Roman" panose="02020603050405020304" pitchFamily="18" charset="0"/>
              </a:rPr>
              <a:t>stopwords</a:t>
            </a:r>
            <a:r>
              <a:rPr lang="en-US" sz="2400" dirty="0">
                <a:latin typeface="Times New Roman" panose="02020603050405020304" pitchFamily="18" charset="0"/>
                <a:cs typeface="Times New Roman" panose="02020603050405020304" pitchFamily="18" charset="0"/>
              </a:rPr>
              <a:t>(is, was, on etc.) are removed.</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994" y="259971"/>
            <a:ext cx="10055781" cy="1237395"/>
          </a:xfrm>
        </p:spPr>
        <p:txBody>
          <a:bodyPr/>
          <a:lstStyle/>
          <a:p>
            <a:r>
              <a:rPr lang="en-US" b="1" dirty="0"/>
              <a:t>Modules</a:t>
            </a:r>
          </a:p>
        </p:txBody>
      </p:sp>
      <p:sp>
        <p:nvSpPr>
          <p:cNvPr id="3" name="Content Placeholder 2"/>
          <p:cNvSpPr>
            <a:spLocks noGrp="1"/>
          </p:cNvSpPr>
          <p:nvPr>
            <p:ph idx="1"/>
          </p:nvPr>
        </p:nvSpPr>
        <p:spPr>
          <a:xfrm>
            <a:off x="1096994" y="1981200"/>
            <a:ext cx="10055781" cy="4191000"/>
          </a:xfrm>
        </p:spPr>
        <p:txBody>
          <a:bodyPr>
            <a:normAutofit fontScale="77500" lnSpcReduction="20000"/>
          </a:bodyPr>
          <a:lstStyle/>
          <a:p>
            <a:pPr marL="45720" indent="0">
              <a:buNone/>
            </a:pPr>
            <a:r>
              <a:rPr lang="en-US" sz="2600" b="1" dirty="0"/>
              <a:t>1. Admin Activities</a:t>
            </a:r>
          </a:p>
          <a:p>
            <a:pPr marL="388620" indent="-342900">
              <a:buFont typeface="Wingdings" panose="05000000000000000000" pitchFamily="2" charset="2"/>
              <a:buChar char="§"/>
            </a:pPr>
            <a:r>
              <a:rPr lang="en-US" sz="2400" dirty="0"/>
              <a:t>Add datasets</a:t>
            </a:r>
          </a:p>
          <a:p>
            <a:pPr marL="388620" indent="-342900">
              <a:buFont typeface="Wingdings" panose="05000000000000000000" pitchFamily="2" charset="2"/>
              <a:buChar char="§"/>
            </a:pPr>
            <a:r>
              <a:rPr lang="en-US" sz="2400" dirty="0"/>
              <a:t>View user details</a:t>
            </a:r>
          </a:p>
          <a:p>
            <a:pPr marL="388620" indent="-342900">
              <a:buFont typeface="Wingdings" panose="05000000000000000000" pitchFamily="2" charset="2"/>
              <a:buChar char="§"/>
            </a:pPr>
            <a:r>
              <a:rPr lang="en-US" sz="2400" dirty="0"/>
              <a:t>View posts and reviews</a:t>
            </a:r>
          </a:p>
          <a:p>
            <a:pPr marL="45720" indent="0">
              <a:buNone/>
            </a:pPr>
            <a:r>
              <a:rPr lang="en-US" sz="2600" b="1" dirty="0"/>
              <a:t>2. Reporter Activities</a:t>
            </a:r>
          </a:p>
          <a:p>
            <a:pPr marL="388620" indent="-342900">
              <a:buFont typeface="Wingdings" panose="05000000000000000000" pitchFamily="2" charset="2"/>
              <a:buChar char="§"/>
            </a:pPr>
            <a:r>
              <a:rPr lang="en-US" sz="2400" dirty="0"/>
              <a:t>Add user details</a:t>
            </a:r>
          </a:p>
          <a:p>
            <a:pPr marL="388620" indent="-342900">
              <a:buFont typeface="Wingdings" panose="05000000000000000000" pitchFamily="2" charset="2"/>
              <a:buChar char="§"/>
            </a:pPr>
            <a:r>
              <a:rPr lang="en-US" sz="2400" dirty="0"/>
              <a:t>Add reports</a:t>
            </a:r>
          </a:p>
          <a:p>
            <a:pPr marL="45720" indent="0">
              <a:buNone/>
            </a:pPr>
            <a:r>
              <a:rPr lang="en-US" sz="2600" b="1" dirty="0"/>
              <a:t>3. Guest User Activities</a:t>
            </a:r>
          </a:p>
          <a:p>
            <a:pPr marL="388620" indent="-342900">
              <a:buFont typeface="Wingdings" panose="05000000000000000000" pitchFamily="2" charset="2"/>
              <a:buChar char="§"/>
            </a:pPr>
            <a:r>
              <a:rPr lang="en-US" sz="2400" dirty="0"/>
              <a:t>View posts</a:t>
            </a:r>
          </a:p>
          <a:p>
            <a:pPr marL="388620" indent="-342900">
              <a:buFont typeface="Wingdings" panose="05000000000000000000" pitchFamily="2" charset="2"/>
              <a:buChar char="§"/>
            </a:pPr>
            <a:r>
              <a:rPr lang="en-US" sz="2400" dirty="0"/>
              <a:t>Add reviews</a:t>
            </a:r>
          </a:p>
          <a:p>
            <a:pPr marL="388620" indent="-342900">
              <a:buFont typeface="Wingdings" panose="05000000000000000000" pitchFamily="2" charset="2"/>
              <a:buChar char="§"/>
            </a:pPr>
            <a:r>
              <a:rPr lang="en-US" sz="2400" dirty="0"/>
              <a:t>Predict the sentiment analysis</a:t>
            </a:r>
          </a:p>
          <a:p>
            <a:pPr marL="388620" indent="-342900">
              <a:buFont typeface="Wingdings" panose="05000000000000000000" pitchFamily="2" charset="2"/>
              <a:buChar char="§"/>
            </a:pPr>
            <a:endParaRPr lang="en-US" sz="2400" dirty="0"/>
          </a:p>
          <a:p>
            <a:pPr marL="388620" indent="-342900">
              <a:buFont typeface="Wingdings" panose="05000000000000000000" pitchFamily="2" charset="2"/>
              <a:buChar char="§"/>
            </a:pPr>
            <a:endParaRPr lang="en-US" sz="2400" dirty="0"/>
          </a:p>
          <a:p>
            <a:pPr marL="388620" indent="-342900">
              <a:buFont typeface="Wingdings" panose="05000000000000000000" pitchFamily="2" charset="2"/>
              <a:buChar char="§"/>
            </a:pPr>
            <a:endParaRPr lang="en-US" sz="2400" dirty="0"/>
          </a:p>
          <a:p>
            <a:pPr marL="388620" indent="-342900">
              <a:buFont typeface="Wingdings" panose="05000000000000000000" pitchFamily="2" charset="2"/>
              <a:buChar char="§"/>
            </a:pPr>
            <a:endParaRPr lang="en-US" sz="2400" dirty="0"/>
          </a:p>
          <a:p>
            <a:pPr marL="38862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121620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76201"/>
            <a:ext cx="10208181" cy="1219200"/>
          </a:xfrm>
        </p:spPr>
        <p:txBody>
          <a:bodyPr>
            <a:normAutofit/>
          </a:bodyPr>
          <a:lstStyle/>
          <a:p>
            <a:r>
              <a:rPr lang="en-US" sz="3600" b="1" dirty="0"/>
              <a:t>1.  Admin Activities</a:t>
            </a:r>
            <a:br>
              <a:rPr lang="en-US" sz="3600" b="1" dirty="0"/>
            </a:br>
            <a:r>
              <a:rPr lang="en-US" sz="3600" b="1" dirty="0"/>
              <a:t>                 - Add dataset</a:t>
            </a:r>
          </a:p>
        </p:txBody>
      </p:sp>
      <p:pic>
        <p:nvPicPr>
          <p:cNvPr id="6" name="Picture 5">
            <a:extLst>
              <a:ext uri="{FF2B5EF4-FFF2-40B4-BE49-F238E27FC236}">
                <a16:creationId xmlns:a16="http://schemas.microsoft.com/office/drawing/2014/main" id="{A5B91BB5-5B2B-B176-AB50-FC606521E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905000"/>
            <a:ext cx="9829800" cy="4267200"/>
          </a:xfrm>
          <a:prstGeom prst="rect">
            <a:avLst/>
          </a:prstGeom>
        </p:spPr>
      </p:pic>
    </p:spTree>
    <p:extLst>
      <p:ext uri="{BB962C8B-B14F-4D97-AF65-F5344CB8AC3E}">
        <p14:creationId xmlns:p14="http://schemas.microsoft.com/office/powerpoint/2010/main" val="167744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0"/>
            <a:ext cx="10055781" cy="1450757"/>
          </a:xfrm>
        </p:spPr>
        <p:txBody>
          <a:bodyPr>
            <a:normAutofit/>
          </a:bodyPr>
          <a:lstStyle/>
          <a:p>
            <a:r>
              <a:rPr lang="en-US" sz="3600" b="1" dirty="0"/>
              <a:t>1. Admin Activities</a:t>
            </a:r>
            <a:br>
              <a:rPr lang="en-US" sz="3600" b="1" dirty="0"/>
            </a:br>
            <a:r>
              <a:rPr lang="en-US" sz="3600" b="1" dirty="0"/>
              <a:t>              - View user details</a:t>
            </a:r>
          </a:p>
        </p:txBody>
      </p:sp>
      <p:pic>
        <p:nvPicPr>
          <p:cNvPr id="7" name="Content Placeholder 6">
            <a:extLst>
              <a:ext uri="{FF2B5EF4-FFF2-40B4-BE49-F238E27FC236}">
                <a16:creationId xmlns:a16="http://schemas.microsoft.com/office/drawing/2014/main" id="{B676CCB2-CBEF-BB43-484F-0C460F5BDF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6893" y="1846263"/>
            <a:ext cx="8235364" cy="4022725"/>
          </a:xfrm>
        </p:spPr>
      </p:pic>
    </p:spTree>
    <p:extLst>
      <p:ext uri="{BB962C8B-B14F-4D97-AF65-F5344CB8AC3E}">
        <p14:creationId xmlns:p14="http://schemas.microsoft.com/office/powerpoint/2010/main" val="61786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0"/>
            <a:ext cx="10055781" cy="1450757"/>
          </a:xfrm>
        </p:spPr>
        <p:txBody>
          <a:bodyPr>
            <a:normAutofit/>
          </a:bodyPr>
          <a:lstStyle/>
          <a:p>
            <a:r>
              <a:rPr lang="en-US" sz="3600" b="1" dirty="0"/>
              <a:t>1. Admin Activities</a:t>
            </a:r>
            <a:br>
              <a:rPr lang="en-US" sz="3600" b="1" dirty="0"/>
            </a:br>
            <a:r>
              <a:rPr lang="en-US" sz="3600" b="1" dirty="0"/>
              <a:t>                 - View posts and reviews </a:t>
            </a:r>
            <a:endParaRPr lang="en-US" sz="3600" dirty="0"/>
          </a:p>
        </p:txBody>
      </p:sp>
      <p:pic>
        <p:nvPicPr>
          <p:cNvPr id="4" name="Picture 3">
            <a:extLst>
              <a:ext uri="{FF2B5EF4-FFF2-40B4-BE49-F238E27FC236}">
                <a16:creationId xmlns:a16="http://schemas.microsoft.com/office/drawing/2014/main" id="{51149151-E103-C8A7-3882-F4FE25C5F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1" y="1828800"/>
            <a:ext cx="10055781" cy="4343400"/>
          </a:xfrm>
          <a:prstGeom prst="rect">
            <a:avLst/>
          </a:prstGeom>
        </p:spPr>
      </p:pic>
    </p:spTree>
    <p:extLst>
      <p:ext uri="{BB962C8B-B14F-4D97-AF65-F5344CB8AC3E}">
        <p14:creationId xmlns:p14="http://schemas.microsoft.com/office/powerpoint/2010/main" val="62193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29671"/>
            <a:ext cx="10055781" cy="1450757"/>
          </a:xfrm>
        </p:spPr>
        <p:txBody>
          <a:bodyPr>
            <a:normAutofit/>
          </a:bodyPr>
          <a:lstStyle/>
          <a:p>
            <a:r>
              <a:rPr lang="en-US" sz="3600" b="1" dirty="0"/>
              <a:t>2. Reporter Activities</a:t>
            </a:r>
            <a:br>
              <a:rPr lang="en-US" sz="3600" b="1" dirty="0"/>
            </a:br>
            <a:r>
              <a:rPr lang="en-US" sz="3600" b="1" dirty="0"/>
              <a:t>     - Add user details</a:t>
            </a:r>
          </a:p>
        </p:txBody>
      </p:sp>
      <p:pic>
        <p:nvPicPr>
          <p:cNvPr id="6" name="Content Placeholder 5">
            <a:extLst>
              <a:ext uri="{FF2B5EF4-FFF2-40B4-BE49-F238E27FC236}">
                <a16:creationId xmlns:a16="http://schemas.microsoft.com/office/drawing/2014/main" id="{07BAED1C-4F47-36B6-FC2A-903155C932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6452" y="1846263"/>
            <a:ext cx="8256247" cy="4022725"/>
          </a:xfrm>
        </p:spPr>
      </p:pic>
    </p:spTree>
    <p:extLst>
      <p:ext uri="{BB962C8B-B14F-4D97-AF65-F5344CB8AC3E}">
        <p14:creationId xmlns:p14="http://schemas.microsoft.com/office/powerpoint/2010/main" val="531565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76200"/>
            <a:ext cx="10055781" cy="1450757"/>
          </a:xfrm>
        </p:spPr>
        <p:txBody>
          <a:bodyPr>
            <a:normAutofit/>
          </a:bodyPr>
          <a:lstStyle/>
          <a:p>
            <a:r>
              <a:rPr lang="en-US" sz="3600" b="1" dirty="0"/>
              <a:t>2. Reporter Activities</a:t>
            </a:r>
            <a:br>
              <a:rPr lang="en-US" sz="3600" b="1" dirty="0"/>
            </a:br>
            <a:r>
              <a:rPr lang="en-US" sz="3600" b="1" dirty="0"/>
              <a:t>   - Add reports</a:t>
            </a:r>
          </a:p>
        </p:txBody>
      </p:sp>
      <p:pic>
        <p:nvPicPr>
          <p:cNvPr id="6" name="Content Placeholder 5">
            <a:extLst>
              <a:ext uri="{FF2B5EF4-FFF2-40B4-BE49-F238E27FC236}">
                <a16:creationId xmlns:a16="http://schemas.microsoft.com/office/drawing/2014/main" id="{A8E4E94C-A368-112E-0153-42D581A952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8919" y="1846263"/>
            <a:ext cx="8131313" cy="4022725"/>
          </a:xfrm>
        </p:spPr>
      </p:pic>
    </p:spTree>
    <p:extLst>
      <p:ext uri="{BB962C8B-B14F-4D97-AF65-F5344CB8AC3E}">
        <p14:creationId xmlns:p14="http://schemas.microsoft.com/office/powerpoint/2010/main" val="238666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7354</TotalTime>
  <Words>317</Words>
  <Application>Microsoft Office PowerPoint</Application>
  <PresentationFormat>Custom</PresentationFormat>
  <Paragraphs>35</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Caslon Pro Bold</vt:lpstr>
      <vt:lpstr>Arial</vt:lpstr>
      <vt:lpstr>Calibri</vt:lpstr>
      <vt:lpstr>Calibri Light</vt:lpstr>
      <vt:lpstr>Palatino Linotype</vt:lpstr>
      <vt:lpstr>Times New Roman</vt:lpstr>
      <vt:lpstr>Wingdings</vt:lpstr>
      <vt:lpstr>Retrospect</vt:lpstr>
      <vt:lpstr>AUTOMATED NEWS CATEGORIZATION SYSTEM</vt:lpstr>
      <vt:lpstr>Description</vt:lpstr>
      <vt:lpstr>Objective of study</vt:lpstr>
      <vt:lpstr>Modules</vt:lpstr>
      <vt:lpstr>1.  Admin Activities                  - Add dataset</vt:lpstr>
      <vt:lpstr>1. Admin Activities               - View user details</vt:lpstr>
      <vt:lpstr>1. Admin Activities                  - View posts and reviews </vt:lpstr>
      <vt:lpstr>2. Reporter Activities      - Add user details</vt:lpstr>
      <vt:lpstr>2. Reporter Activities    - Add reports</vt:lpstr>
      <vt:lpstr>PowerPoint Presentation</vt:lpstr>
      <vt:lpstr>3. Guest User Activities      - Add reviews</vt:lpstr>
      <vt:lpstr>3. Guest User Activities      - Predict the sentiment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Auction Bidding for Tenders:</dc:title>
  <dc:creator>Windows User</dc:creator>
  <cp:lastModifiedBy>Gayathry S Kumar</cp:lastModifiedBy>
  <cp:revision>46</cp:revision>
  <dcterms:created xsi:type="dcterms:W3CDTF">2022-05-16T05:39:53Z</dcterms:created>
  <dcterms:modified xsi:type="dcterms:W3CDTF">2022-07-06T03:53:23Z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