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3" r:id="rId3"/>
    <p:sldId id="259" r:id="rId4"/>
    <p:sldId id="258" r:id="rId5"/>
    <p:sldId id="274" r:id="rId6"/>
    <p:sldId id="275" r:id="rId7"/>
    <p:sldId id="269" r:id="rId8"/>
    <p:sldId id="276" r:id="rId9"/>
    <p:sldId id="277" r:id="rId10"/>
    <p:sldId id="278"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6/13/2022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6/13/2022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Machine_learning" TargetMode="External"/><Relationship Id="rId3" Type="http://schemas.openxmlformats.org/officeDocument/2006/relationships/hyperlink" Target="https://en.wikipedia.org/wiki/Automatic_image_annotation" TargetMode="External"/><Relationship Id="rId7" Type="http://schemas.openxmlformats.org/officeDocument/2006/relationships/hyperlink" Target="https://en.wikipedia.org/wiki/Natural_language_processing" TargetMode="External"/><Relationship Id="rId12" Type="http://schemas.openxmlformats.org/officeDocument/2006/relationships/hyperlink" Target="https://en.wikipedia.org/wiki/Regression_analysis" TargetMode="External"/><Relationship Id="rId2" Type="http://schemas.openxmlformats.org/officeDocument/2006/relationships/hyperlink" Target="https://en.wikipedia.org/wiki/Metadata_(computing)" TargetMode="External"/><Relationship Id="rId1" Type="http://schemas.openxmlformats.org/officeDocument/2006/relationships/slideLayout" Target="../slideLayouts/slideLayout11.xml"/><Relationship Id="rId6" Type="http://schemas.openxmlformats.org/officeDocument/2006/relationships/hyperlink" Target="https://en.wikipedia.org/wiki/Information_retrieval" TargetMode="External"/><Relationship Id="rId11" Type="http://schemas.openxmlformats.org/officeDocument/2006/relationships/hyperlink" Target="https://en.wikipedia.org/wiki/Statistical_classification" TargetMode="External"/><Relationship Id="rId5" Type="http://schemas.openxmlformats.org/officeDocument/2006/relationships/hyperlink" Target="https://en.wikipedia.org/wiki/Information_extraction" TargetMode="External"/><Relationship Id="rId10" Type="http://schemas.openxmlformats.org/officeDocument/2006/relationships/hyperlink" Target="https://en.wikipedia.org/wiki/Algorithm" TargetMode="External"/><Relationship Id="rId4" Type="http://schemas.openxmlformats.org/officeDocument/2006/relationships/hyperlink" Target="https://en.wikipedia.org/wiki/Text_mining" TargetMode="External"/><Relationship Id="rId9" Type="http://schemas.openxmlformats.org/officeDocument/2006/relationships/hyperlink" Target="https://en.wikipedia.org/wiki/Supervised_learn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09E5B-173B-4C1C-81E0-F2D67F6054EE}"/>
              </a:ext>
            </a:extLst>
          </p:cNvPr>
          <p:cNvSpPr>
            <a:spLocks noGrp="1"/>
          </p:cNvSpPr>
          <p:nvPr>
            <p:ph type="ctrTitle"/>
          </p:nvPr>
        </p:nvSpPr>
        <p:spPr/>
        <p:txBody>
          <a:bodyPr/>
          <a:lstStyle/>
          <a:p>
            <a:r>
              <a:rPr lang="en-US" dirty="0">
                <a:latin typeface="Algerian" panose="04020705040A02060702" pitchFamily="82" charset="0"/>
              </a:rPr>
              <a:t>Automated news categorization system</a:t>
            </a:r>
            <a:endParaRPr lang="en-IN" dirty="0">
              <a:latin typeface="Algerian" panose="04020705040A02060702" pitchFamily="82" charset="0"/>
            </a:endParaRPr>
          </a:p>
        </p:txBody>
      </p:sp>
      <p:sp>
        <p:nvSpPr>
          <p:cNvPr id="3" name="Subtitle 2">
            <a:extLst>
              <a:ext uri="{FF2B5EF4-FFF2-40B4-BE49-F238E27FC236}">
                <a16:creationId xmlns:a16="http://schemas.microsoft.com/office/drawing/2014/main" id="{B4BB23C2-97DB-41FF-B04B-540AE1C4F13B}"/>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Gayathry S Kumar</a:t>
            </a:r>
          </a:p>
          <a:p>
            <a:r>
              <a:rPr lang="en-US" dirty="0">
                <a:latin typeface="Times New Roman" panose="02020603050405020304" pitchFamily="18" charset="0"/>
                <a:cs typeface="Times New Roman" panose="02020603050405020304" pitchFamily="18" charset="0"/>
              </a:rPr>
              <a:t>Mca-s4 a</a:t>
            </a:r>
          </a:p>
          <a:p>
            <a:r>
              <a:rPr lang="en-US" dirty="0">
                <a:latin typeface="Times New Roman" panose="02020603050405020304" pitchFamily="18" charset="0"/>
                <a:cs typeface="Times New Roman" panose="02020603050405020304" pitchFamily="18" charset="0"/>
              </a:rPr>
              <a:t>Roll:no:51</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1939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71B7A6-28E1-2FB3-7454-EC360A2A51E4}"/>
              </a:ext>
            </a:extLst>
          </p:cNvPr>
          <p:cNvSpPr>
            <a:spLocks noGrp="1"/>
          </p:cNvSpPr>
          <p:nvPr>
            <p:ph idx="1"/>
          </p:nvPr>
        </p:nvSpPr>
        <p:spPr>
          <a:xfrm>
            <a:off x="685801" y="310718"/>
            <a:ext cx="10131425" cy="5480483"/>
          </a:xfrm>
        </p:spPr>
        <p:txBody>
          <a:bodyPr>
            <a:normAutofit/>
          </a:bodyPr>
          <a:lstStyle/>
          <a:p>
            <a:r>
              <a:rPr lang="en-IN" sz="2400" dirty="0">
                <a:latin typeface="Times New Roman" panose="02020603050405020304" pitchFamily="18" charset="0"/>
                <a:cs typeface="Times New Roman" panose="02020603050405020304" pitchFamily="18" charset="0"/>
              </a:rPr>
              <a:t>Front End : HTML, CSS</a:t>
            </a:r>
          </a:p>
          <a:p>
            <a:r>
              <a:rPr lang="en-IN" sz="2400" dirty="0">
                <a:latin typeface="Times New Roman" panose="02020603050405020304" pitchFamily="18" charset="0"/>
                <a:cs typeface="Times New Roman" panose="02020603050405020304" pitchFamily="18" charset="0"/>
              </a:rPr>
              <a:t>Back End : Python - Django</a:t>
            </a:r>
          </a:p>
        </p:txBody>
      </p:sp>
    </p:spTree>
    <p:extLst>
      <p:ext uri="{BB962C8B-B14F-4D97-AF65-F5344CB8AC3E}">
        <p14:creationId xmlns:p14="http://schemas.microsoft.com/office/powerpoint/2010/main" val="2771077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338661-40BD-421A-A0BA-4B32FD8FF231}"/>
              </a:ext>
            </a:extLst>
          </p:cNvPr>
          <p:cNvSpPr txBox="1"/>
          <p:nvPr/>
        </p:nvSpPr>
        <p:spPr>
          <a:xfrm>
            <a:off x="3047260" y="3246553"/>
            <a:ext cx="6094520" cy="1200329"/>
          </a:xfrm>
          <a:prstGeom prst="rect">
            <a:avLst/>
          </a:prstGeom>
          <a:noFill/>
        </p:spPr>
        <p:txBody>
          <a:bodyPr wrap="square">
            <a:spAutoFit/>
          </a:bodyPr>
          <a:lstStyle/>
          <a:p>
            <a:r>
              <a:rPr lang="en-IN" sz="7200" dirty="0">
                <a:latin typeface="Algerian" panose="04020705040A02060702" pitchFamily="82" charset="0"/>
              </a:rPr>
              <a:t>THANK YOU !</a:t>
            </a:r>
          </a:p>
        </p:txBody>
      </p:sp>
    </p:spTree>
    <p:extLst>
      <p:ext uri="{BB962C8B-B14F-4D97-AF65-F5344CB8AC3E}">
        <p14:creationId xmlns:p14="http://schemas.microsoft.com/office/powerpoint/2010/main" val="2472495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BA348-1E32-2BC6-687B-5435BB81AF18}"/>
              </a:ext>
            </a:extLst>
          </p:cNvPr>
          <p:cNvSpPr>
            <a:spLocks noGrp="1"/>
          </p:cNvSpPr>
          <p:nvPr>
            <p:ph type="title"/>
          </p:nvPr>
        </p:nvSpPr>
        <p:spPr>
          <a:xfrm>
            <a:off x="685801" y="609602"/>
            <a:ext cx="9630051" cy="1396751"/>
          </a:xfrm>
        </p:spPr>
        <p:txBody>
          <a:bodyPr>
            <a:normAutofit fontScale="90000"/>
          </a:bodyPr>
          <a:lstStyle/>
          <a:p>
            <a:br>
              <a:rPr lang="en-IN" sz="2500" u="sng" dirty="0">
                <a:latin typeface="Agency FB" panose="020B0503020202020204" pitchFamily="34" charset="0"/>
              </a:rPr>
            </a:br>
            <a:br>
              <a:rPr lang="en-IN" sz="2500" u="sng" dirty="0">
                <a:latin typeface="Agency FB" panose="020B0503020202020204" pitchFamily="34" charset="0"/>
              </a:rPr>
            </a:br>
            <a:r>
              <a:rPr lang="en-IN" sz="2500" u="sng" dirty="0">
                <a:latin typeface="Agency FB" panose="020B0503020202020204" pitchFamily="34" charset="0"/>
              </a:rPr>
              <a:t>      </a:t>
            </a:r>
            <a:br>
              <a:rPr lang="en-IN" sz="2500" u="sng" dirty="0">
                <a:latin typeface="Agency FB" panose="020B0503020202020204" pitchFamily="34" charset="0"/>
              </a:rPr>
            </a:br>
            <a:r>
              <a:rPr lang="en-IN" dirty="0">
                <a:latin typeface="Agency FB" panose="020B0503020202020204" pitchFamily="34" charset="0"/>
              </a:rPr>
              <a:t>     </a:t>
            </a:r>
            <a:r>
              <a:rPr lang="en-IN" u="sng" dirty="0">
                <a:latin typeface="Agency FB" panose="020B0503020202020204" pitchFamily="34" charset="0"/>
              </a:rPr>
              <a:t>RELEVANCE OF THE TOPIC :</a:t>
            </a:r>
          </a:p>
        </p:txBody>
      </p:sp>
      <p:sp>
        <p:nvSpPr>
          <p:cNvPr id="3" name="Text Placeholder 2">
            <a:extLst>
              <a:ext uri="{FF2B5EF4-FFF2-40B4-BE49-F238E27FC236}">
                <a16:creationId xmlns:a16="http://schemas.microsoft.com/office/drawing/2014/main" id="{D330E770-DFA4-BE6B-98B7-F2EFD3AE9D82}"/>
              </a:ext>
            </a:extLst>
          </p:cNvPr>
          <p:cNvSpPr>
            <a:spLocks noGrp="1"/>
          </p:cNvSpPr>
          <p:nvPr>
            <p:ph type="body" idx="1"/>
          </p:nvPr>
        </p:nvSpPr>
        <p:spPr>
          <a:xfrm>
            <a:off x="703557" y="2139519"/>
            <a:ext cx="9727705" cy="3829236"/>
          </a:xfrm>
        </p:spPr>
        <p:txBody>
          <a:bodyPr>
            <a:norm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To categorize the data reduces the access time. Nowadays, Internet is one of the biggest data resources. However, most of the data in Internet is written by natural language. To use the Internet more efficiently. It needs to be categorized. The amount of data and increment rate is so high that this process can not be done by hand. Hence. the necessity of automatic text categorization systems is increasing. On the contrary of other languages, there is not much Study on Turkish texts. In this study, a system is developed for Automatic Tent Categorization of News Articles. The articles are classified into 5 different classes and 76% SYEC~SI ratio is achieved.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6601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0213-125B-47D3-9140-D387B99BE32F}"/>
              </a:ext>
            </a:extLst>
          </p:cNvPr>
          <p:cNvSpPr>
            <a:spLocks noGrp="1"/>
          </p:cNvSpPr>
          <p:nvPr>
            <p:ph type="title"/>
          </p:nvPr>
        </p:nvSpPr>
        <p:spPr/>
        <p:txBody>
          <a:bodyPr>
            <a:normAutofit fontScale="90000"/>
          </a:bodyPr>
          <a:lstStyle/>
          <a:p>
            <a:r>
              <a:rPr lang="en-US" dirty="0"/>
              <a:t> </a:t>
            </a:r>
            <a:br>
              <a:rPr lang="en-US" dirty="0"/>
            </a:br>
            <a:r>
              <a:rPr lang="en-US" dirty="0"/>
              <a:t>  </a:t>
            </a:r>
            <a:br>
              <a:rPr lang="en-US" dirty="0"/>
            </a:br>
            <a:r>
              <a:rPr lang="en-US" dirty="0"/>
              <a:t>   </a:t>
            </a:r>
            <a:r>
              <a:rPr lang="en-US" u="sng" dirty="0">
                <a:latin typeface="Agency FB" panose="020B0503020202020204" pitchFamily="34" charset="0"/>
              </a:rPr>
              <a:t>Description of the topic :</a:t>
            </a:r>
            <a:endParaRPr lang="en-IN" u="sng" dirty="0">
              <a:latin typeface="Agency FB" panose="020B0503020202020204" pitchFamily="34" charset="0"/>
            </a:endParaRPr>
          </a:p>
        </p:txBody>
      </p:sp>
      <p:sp>
        <p:nvSpPr>
          <p:cNvPr id="3" name="Content Placeholder 2">
            <a:extLst>
              <a:ext uri="{FF2B5EF4-FFF2-40B4-BE49-F238E27FC236}">
                <a16:creationId xmlns:a16="http://schemas.microsoft.com/office/drawing/2014/main" id="{EB5247C6-64A4-4261-9836-2020E30F518E}"/>
              </a:ext>
            </a:extLst>
          </p:cNvPr>
          <p:cNvSpPr>
            <a:spLocks noGrp="1"/>
          </p:cNvSpPr>
          <p:nvPr>
            <p:ph idx="1"/>
          </p:nvPr>
        </p:nvSpPr>
        <p:spPr>
          <a:xfrm>
            <a:off x="685801" y="1313895"/>
            <a:ext cx="10131425" cy="4477305"/>
          </a:xfrm>
        </p:spPr>
        <p:txBody>
          <a:bodyPr>
            <a:norm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News is one of the integral part of our social domain. The existing system consists of news gathered from different sources. It is quite difficult to categorize the news, with respective of the headline that it denotes. The proposed system classifies the news content into the categories namely, sports, politics, entertainment etc. The model uses machine learning algorithms to categorize the news. The categorized news are stored and generate keyword</a:t>
            </a:r>
            <a:r>
              <a:rPr lang="en-US"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3814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4886F-5B19-427B-81D5-48DD6B2A28E6}"/>
              </a:ext>
            </a:extLst>
          </p:cNvPr>
          <p:cNvSpPr>
            <a:spLocks noGrp="1"/>
          </p:cNvSpPr>
          <p:nvPr>
            <p:ph type="title"/>
          </p:nvPr>
        </p:nvSpPr>
        <p:spPr>
          <a:xfrm>
            <a:off x="685801" y="609600"/>
            <a:ext cx="10131425" cy="1139301"/>
          </a:xfrm>
        </p:spPr>
        <p:txBody>
          <a:bodyPr>
            <a:normAutofit fontScale="90000"/>
          </a:bodyPr>
          <a:lstStyle/>
          <a:p>
            <a:br>
              <a:rPr lang="en-US" sz="2800" u="sng" dirty="0">
                <a:latin typeface="Agency FB" panose="020B0503020202020204" pitchFamily="34" charset="0"/>
              </a:rPr>
            </a:br>
            <a:br>
              <a:rPr lang="en-US" sz="2800" u="sng" dirty="0">
                <a:latin typeface="Agency FB" panose="020B0503020202020204" pitchFamily="34" charset="0"/>
              </a:rPr>
            </a:br>
            <a:r>
              <a:rPr lang="en-IN" sz="2800" dirty="0">
                <a:latin typeface="Agency FB" panose="020B0503020202020204" pitchFamily="34" charset="0"/>
              </a:rPr>
              <a:t>    </a:t>
            </a:r>
            <a:br>
              <a:rPr lang="en-IN" sz="2800" dirty="0">
                <a:latin typeface="Agency FB" panose="020B0503020202020204" pitchFamily="34" charset="0"/>
              </a:rPr>
            </a:br>
            <a:br>
              <a:rPr lang="en-IN" sz="2800" dirty="0">
                <a:latin typeface="Agency FB" panose="020B0503020202020204" pitchFamily="34" charset="0"/>
              </a:rPr>
            </a:br>
            <a:r>
              <a:rPr lang="en-IN" sz="2800" dirty="0">
                <a:latin typeface="Agency FB" panose="020B0503020202020204" pitchFamily="34" charset="0"/>
              </a:rPr>
              <a:t>   </a:t>
            </a:r>
            <a:r>
              <a:rPr lang="en-IN" sz="2800" u="sng" dirty="0">
                <a:latin typeface="Agency FB" panose="020B0503020202020204" pitchFamily="34" charset="0"/>
              </a:rPr>
              <a:t> </a:t>
            </a:r>
            <a:r>
              <a:rPr lang="en-IN" u="sng" dirty="0">
                <a:latin typeface="Agency FB" panose="020B0503020202020204" pitchFamily="34" charset="0"/>
              </a:rPr>
              <a:t>objective of study :</a:t>
            </a:r>
          </a:p>
        </p:txBody>
      </p:sp>
      <p:sp>
        <p:nvSpPr>
          <p:cNvPr id="3" name="Content Placeholder 2">
            <a:extLst>
              <a:ext uri="{FF2B5EF4-FFF2-40B4-BE49-F238E27FC236}">
                <a16:creationId xmlns:a16="http://schemas.microsoft.com/office/drawing/2014/main" id="{64EC043E-6B21-497D-9644-CB3B655A584C}"/>
              </a:ext>
            </a:extLst>
          </p:cNvPr>
          <p:cNvSpPr>
            <a:spLocks noGrp="1"/>
          </p:cNvSpPr>
          <p:nvPr>
            <p:ph idx="1"/>
          </p:nvPr>
        </p:nvSpPr>
        <p:spPr>
          <a:xfrm>
            <a:off x="543758" y="248575"/>
            <a:ext cx="10131425" cy="5906610"/>
          </a:xfrm>
        </p:spPr>
        <p:txBody>
          <a:bodyPr>
            <a:normAutofit/>
          </a:bodyPr>
          <a:lstStyle/>
          <a:p>
            <a:pPr marL="0" indent="0" algn="just">
              <a:buNone/>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categorize news according to the headlines using deep learning.</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perform filtering to remove offensive comments.</a:t>
            </a: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5018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09B4-FF4D-8895-BF2B-AAB17397F645}"/>
              </a:ext>
            </a:extLst>
          </p:cNvPr>
          <p:cNvSpPr>
            <a:spLocks noGrp="1"/>
          </p:cNvSpPr>
          <p:nvPr>
            <p:ph type="title"/>
          </p:nvPr>
        </p:nvSpPr>
        <p:spPr>
          <a:xfrm>
            <a:off x="685801" y="609601"/>
            <a:ext cx="10131427" cy="2408807"/>
          </a:xfrm>
        </p:spPr>
        <p:txBody>
          <a:bodyPr>
            <a:normAutofit/>
          </a:bodyPr>
          <a:lstStyle/>
          <a:p>
            <a:br>
              <a:rPr lang="en-IN" dirty="0"/>
            </a:br>
            <a:br>
              <a:rPr lang="en-IN" dirty="0"/>
            </a:br>
            <a:r>
              <a:rPr lang="en-IN" dirty="0"/>
              <a:t>   </a:t>
            </a:r>
            <a:r>
              <a:rPr lang="en-IN" u="sng" dirty="0">
                <a:latin typeface="Agency FB" panose="020B0503020202020204" pitchFamily="34" charset="0"/>
              </a:rPr>
              <a:t>EXISTING SYSTEM:</a:t>
            </a:r>
          </a:p>
        </p:txBody>
      </p:sp>
      <p:sp>
        <p:nvSpPr>
          <p:cNvPr id="3" name="Text Placeholder 2">
            <a:extLst>
              <a:ext uri="{FF2B5EF4-FFF2-40B4-BE49-F238E27FC236}">
                <a16:creationId xmlns:a16="http://schemas.microsoft.com/office/drawing/2014/main" id="{E364D016-2C38-59A6-A71D-6D50A8FB86E5}"/>
              </a:ext>
            </a:extLst>
          </p:cNvPr>
          <p:cNvSpPr>
            <a:spLocks noGrp="1"/>
          </p:cNvSpPr>
          <p:nvPr>
            <p:ph type="body" idx="1"/>
          </p:nvPr>
        </p:nvSpPr>
        <p:spPr>
          <a:xfrm>
            <a:off x="685800" y="878889"/>
            <a:ext cx="10131428" cy="4912311"/>
          </a:xfrm>
        </p:spPr>
        <p:txBody>
          <a:bodyPr>
            <a:norm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existing system consists of news gathered from different sources. It is quite difficult to categorize the news, with respective of the headline that it denotes.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7468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663F8-BA95-551A-00EE-1548BCCC23B2}"/>
              </a:ext>
            </a:extLst>
          </p:cNvPr>
          <p:cNvSpPr>
            <a:spLocks noGrp="1"/>
          </p:cNvSpPr>
          <p:nvPr>
            <p:ph type="title"/>
          </p:nvPr>
        </p:nvSpPr>
        <p:spPr>
          <a:xfrm>
            <a:off x="685801" y="609602"/>
            <a:ext cx="10131427" cy="2204620"/>
          </a:xfrm>
        </p:spPr>
        <p:txBody>
          <a:bodyPr/>
          <a:lstStyle/>
          <a:p>
            <a:br>
              <a:rPr lang="en-IN" dirty="0"/>
            </a:br>
            <a:r>
              <a:rPr lang="en-IN" dirty="0"/>
              <a:t>    </a:t>
            </a:r>
            <a:br>
              <a:rPr lang="en-IN" dirty="0"/>
            </a:br>
            <a:r>
              <a:rPr lang="en-IN" dirty="0"/>
              <a:t>   </a:t>
            </a:r>
            <a:r>
              <a:rPr lang="en-IN" u="sng" dirty="0">
                <a:latin typeface="Agency FB" panose="020B0503020202020204" pitchFamily="34" charset="0"/>
              </a:rPr>
              <a:t>PROPOSED SYSTEM :</a:t>
            </a:r>
          </a:p>
        </p:txBody>
      </p:sp>
      <p:sp>
        <p:nvSpPr>
          <p:cNvPr id="3" name="Text Placeholder 2">
            <a:extLst>
              <a:ext uri="{FF2B5EF4-FFF2-40B4-BE49-F238E27FC236}">
                <a16:creationId xmlns:a16="http://schemas.microsoft.com/office/drawing/2014/main" id="{8BC42A89-6636-3147-B132-F76AA6BA237D}"/>
              </a:ext>
            </a:extLst>
          </p:cNvPr>
          <p:cNvSpPr>
            <a:spLocks noGrp="1"/>
          </p:cNvSpPr>
          <p:nvPr>
            <p:ph type="body" idx="1"/>
          </p:nvPr>
        </p:nvSpPr>
        <p:spPr>
          <a:xfrm>
            <a:off x="685800" y="781235"/>
            <a:ext cx="10131428" cy="5009966"/>
          </a:xfrm>
        </p:spPr>
        <p:txBody>
          <a:bodyPr>
            <a:norm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proposed system classifies the news content into the categories namely, sports, politics, entertainment etc. So if we need to search about a particular topic, we can use a keyword related to the topic.</a:t>
            </a:r>
            <a:endParaRPr lang="en-IN" sz="2400" dirty="0"/>
          </a:p>
        </p:txBody>
      </p:sp>
    </p:spTree>
    <p:extLst>
      <p:ext uri="{BB962C8B-B14F-4D97-AF65-F5344CB8AC3E}">
        <p14:creationId xmlns:p14="http://schemas.microsoft.com/office/powerpoint/2010/main" val="696955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371FA-44F5-4BC8-8147-0CF104E8E8CC}"/>
              </a:ext>
            </a:extLst>
          </p:cNvPr>
          <p:cNvSpPr>
            <a:spLocks noGrp="1"/>
          </p:cNvSpPr>
          <p:nvPr>
            <p:ph type="title"/>
          </p:nvPr>
        </p:nvSpPr>
        <p:spPr>
          <a:xfrm>
            <a:off x="845599" y="565212"/>
            <a:ext cx="10131425" cy="1456267"/>
          </a:xfrm>
        </p:spPr>
        <p:txBody>
          <a:bodyPr>
            <a:normAutofit/>
          </a:bodyPr>
          <a:lstStyle/>
          <a:p>
            <a:r>
              <a:rPr lang="en-US" sz="3200" dirty="0">
                <a:latin typeface="Agency FB" panose="020B0503020202020204" pitchFamily="34" charset="0"/>
              </a:rPr>
              <a:t>  </a:t>
            </a:r>
            <a:r>
              <a:rPr lang="en-US" sz="3200" u="sng" dirty="0">
                <a:latin typeface="Agency FB" panose="020B0503020202020204" pitchFamily="34" charset="0"/>
              </a:rPr>
              <a:t> MODULES :</a:t>
            </a:r>
            <a:endParaRPr lang="en-IN" sz="3200" u="sng" dirty="0">
              <a:latin typeface="Agency FB" panose="020B0503020202020204" pitchFamily="34" charset="0"/>
            </a:endParaRPr>
          </a:p>
        </p:txBody>
      </p:sp>
      <p:sp>
        <p:nvSpPr>
          <p:cNvPr id="3" name="Content Placeholder 2">
            <a:extLst>
              <a:ext uri="{FF2B5EF4-FFF2-40B4-BE49-F238E27FC236}">
                <a16:creationId xmlns:a16="http://schemas.microsoft.com/office/drawing/2014/main" id="{1F48EBCA-9FCD-4375-9E4C-EDEE741E7868}"/>
              </a:ext>
            </a:extLst>
          </p:cNvPr>
          <p:cNvSpPr>
            <a:spLocks noGrp="1"/>
          </p:cNvSpPr>
          <p:nvPr>
            <p:ph idx="1"/>
          </p:nvPr>
        </p:nvSpPr>
        <p:spPr>
          <a:xfrm>
            <a:off x="685801" y="1633491"/>
            <a:ext cx="10131425" cy="4157709"/>
          </a:xfrm>
        </p:spPr>
        <p:txBody>
          <a:bodyPr>
            <a:normAutofit fontScale="92500" lnSpcReduction="20000"/>
          </a:bodyPr>
          <a:lstStyle/>
          <a:p>
            <a:r>
              <a:rPr lang="en-US" sz="2900" dirty="0">
                <a:latin typeface="Agency FB" panose="020B0503020202020204" pitchFamily="34" charset="0"/>
              </a:rPr>
              <a:t>Admin Activities: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Admin controls the overall functionality of the system. He/she can view registered reporters and users. And also approve or reject reporters based on their qualifications. The admin also has the privilege to remove guest users, incase if they support or mention abusive language. The admin uses comment filtering to remove such words.</a:t>
            </a:r>
          </a:p>
          <a:p>
            <a:pPr>
              <a:buFont typeface="Arial" panose="020B0604020202020204" pitchFamily="34" charset="0"/>
              <a:buChar char="•"/>
            </a:pPr>
            <a:r>
              <a:rPr lang="en-US" sz="2900" dirty="0">
                <a:latin typeface="Agency FB" panose="020B0503020202020204" pitchFamily="34" charset="0"/>
              </a:rPr>
              <a:t>Reporters Work:</a:t>
            </a:r>
          </a:p>
          <a:p>
            <a:pPr>
              <a:buFont typeface="Wingdings" panose="05000000000000000000" pitchFamily="2" charset="2"/>
              <a:buChar char="Ø"/>
            </a:pPr>
            <a:r>
              <a:rPr lang="en-US" dirty="0"/>
              <a:t> </a:t>
            </a:r>
            <a:r>
              <a:rPr lang="en-US" sz="2200" dirty="0">
                <a:latin typeface="Times New Roman" panose="02020603050405020304" pitchFamily="18" charset="0"/>
                <a:cs typeface="Times New Roman" panose="02020603050405020304" pitchFamily="18" charset="0"/>
              </a:rPr>
              <a:t>In the reporter module, the reporter can post reports or news articles with images and also can view reports of other reporters. Additionally, reporters can also view user’s comment or reviews. </a:t>
            </a:r>
          </a:p>
          <a:p>
            <a:pPr>
              <a:buFont typeface="Arial" panose="020B0604020202020204" pitchFamily="34" charset="0"/>
              <a:buChar char="•"/>
            </a:pPr>
            <a:r>
              <a:rPr lang="en-US" sz="2900" dirty="0">
                <a:latin typeface="Agency FB" panose="020B0503020202020204" pitchFamily="34" charset="0"/>
              </a:rPr>
              <a:t>Guest User Activities:</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Guest users can view news reports and view comments of other users. They can also search news or articles using keywords.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1656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E01CE-4AE8-20E0-7D95-320C4A8C2327}"/>
              </a:ext>
            </a:extLst>
          </p:cNvPr>
          <p:cNvSpPr>
            <a:spLocks noGrp="1"/>
          </p:cNvSpPr>
          <p:nvPr>
            <p:ph type="title"/>
          </p:nvPr>
        </p:nvSpPr>
        <p:spPr>
          <a:xfrm>
            <a:off x="685801" y="609603"/>
            <a:ext cx="10131427" cy="91733"/>
          </a:xfrm>
        </p:spPr>
        <p:txBody>
          <a:bodyPr>
            <a:noAutofit/>
          </a:bodyPr>
          <a:lstStyle/>
          <a:p>
            <a:r>
              <a:rPr lang="en-IN" u="sng" dirty="0">
                <a:latin typeface="Agency FB" panose="020B0503020202020204" pitchFamily="34" charset="0"/>
              </a:rPr>
              <a:t>ALGORITHM :</a:t>
            </a:r>
          </a:p>
        </p:txBody>
      </p:sp>
      <p:sp>
        <p:nvSpPr>
          <p:cNvPr id="3" name="Text Placeholder 2">
            <a:extLst>
              <a:ext uri="{FF2B5EF4-FFF2-40B4-BE49-F238E27FC236}">
                <a16:creationId xmlns:a16="http://schemas.microsoft.com/office/drawing/2014/main" id="{DDD0C38F-B9D2-6A4E-CA06-8608E5861001}"/>
              </a:ext>
            </a:extLst>
          </p:cNvPr>
          <p:cNvSpPr>
            <a:spLocks noGrp="1"/>
          </p:cNvSpPr>
          <p:nvPr>
            <p:ph type="body" idx="1"/>
          </p:nvPr>
        </p:nvSpPr>
        <p:spPr>
          <a:xfrm>
            <a:off x="685800" y="1012055"/>
            <a:ext cx="10131428" cy="5734975"/>
          </a:xfrm>
        </p:spPr>
        <p:txBody>
          <a:bodyPr>
            <a:normAutofit lnSpcReduction="10000"/>
          </a:bodyPr>
          <a:lstStyle/>
          <a:p>
            <a:pPr marL="342900" indent="-342900">
              <a:buFont typeface="Arial" panose="020B0604020202020204" pitchFamily="34" charset="0"/>
              <a:buChar char="•"/>
            </a:pPr>
            <a:r>
              <a:rPr lang="en-IN" sz="2500" dirty="0">
                <a:latin typeface="Agency FB" panose="020B0503020202020204" pitchFamily="34" charset="0"/>
              </a:rPr>
              <a:t>CBIR(Content Based Image Retrieval):</a:t>
            </a:r>
          </a:p>
          <a:p>
            <a:r>
              <a:rPr lang="en-US" sz="2200" b="0" i="0" dirty="0">
                <a:effectLst/>
                <a:latin typeface="Times New Roman" panose="02020603050405020304" pitchFamily="18" charset="0"/>
                <a:cs typeface="Times New Roman" panose="02020603050405020304" pitchFamily="18" charset="0"/>
              </a:rPr>
              <a:t>"Content-based" means that the search analyzes the contents of the image rather than the </a:t>
            </a:r>
            <a:r>
              <a:rPr lang="en-US" sz="2200" b="0" i="0" u="none" strike="noStrike" dirty="0">
                <a:effectLst/>
                <a:latin typeface="Times New Roman" panose="02020603050405020304" pitchFamily="18" charset="0"/>
                <a:cs typeface="Times New Roman" panose="02020603050405020304" pitchFamily="18" charset="0"/>
                <a:hlinkClick r:id="rId2" tooltip="Metadata (computing)">
                  <a:extLst>
                    <a:ext uri="{A12FA001-AC4F-418D-AE19-62706E023703}">
                      <ahyp:hlinkClr xmlns:ahyp="http://schemas.microsoft.com/office/drawing/2018/hyperlinkcolor" val="tx"/>
                    </a:ext>
                  </a:extLst>
                </a:hlinkClick>
              </a:rPr>
              <a:t>metadata</a:t>
            </a:r>
            <a:r>
              <a:rPr lang="en-US" sz="2200" b="0" i="0" dirty="0">
                <a:effectLst/>
                <a:latin typeface="Times New Roman" panose="02020603050405020304" pitchFamily="18" charset="0"/>
                <a:cs typeface="Times New Roman" panose="02020603050405020304" pitchFamily="18" charset="0"/>
              </a:rPr>
              <a:t> such as keywords, tags, or descriptions associated with the image. The term "content" in this context might refer to colors, shapes, textures, or any other information that can be derived from the image itself. CBIR is desirable because searches that rely purely on metadata are dependent on </a:t>
            </a:r>
            <a:r>
              <a:rPr lang="en-US" sz="2200" b="0" i="0" u="none" strike="noStrike" dirty="0">
                <a:effectLst/>
                <a:latin typeface="Times New Roman" panose="02020603050405020304" pitchFamily="18" charset="0"/>
                <a:cs typeface="Times New Roman" panose="02020603050405020304" pitchFamily="18" charset="0"/>
                <a:hlinkClick r:id="rId3" tooltip="Automatic image annotation">
                  <a:extLst>
                    <a:ext uri="{A12FA001-AC4F-418D-AE19-62706E023703}">
                      <ahyp:hlinkClr xmlns:ahyp="http://schemas.microsoft.com/office/drawing/2018/hyperlinkcolor" val="tx"/>
                    </a:ext>
                  </a:extLst>
                </a:hlinkClick>
              </a:rPr>
              <a:t>annotation</a:t>
            </a:r>
            <a:r>
              <a:rPr lang="en-US" sz="2200" b="0" i="0" dirty="0">
                <a:effectLst/>
                <a:latin typeface="Times New Roman" panose="02020603050405020304" pitchFamily="18" charset="0"/>
                <a:cs typeface="Times New Roman" panose="02020603050405020304" pitchFamily="18" charset="0"/>
              </a:rPr>
              <a:t> quality and completeness.</a:t>
            </a:r>
          </a:p>
          <a:p>
            <a:pPr marL="342900" indent="-342900">
              <a:buFont typeface="Arial" panose="020B0604020202020204" pitchFamily="34" charset="0"/>
              <a:buChar char="•"/>
            </a:pPr>
            <a:r>
              <a:rPr lang="en-US" sz="2500" dirty="0">
                <a:latin typeface="Agency FB" panose="020B0503020202020204" pitchFamily="34" charset="0"/>
              </a:rPr>
              <a:t>NLP(Natural Language Processing):</a:t>
            </a:r>
          </a:p>
          <a:p>
            <a:r>
              <a:rPr lang="en-US" sz="2200" b="0" i="1" dirty="0">
                <a:effectLst/>
                <a:latin typeface="Times New Roman" panose="02020603050405020304" pitchFamily="18" charset="0"/>
                <a:cs typeface="Times New Roman" panose="02020603050405020304" pitchFamily="18" charset="0"/>
              </a:rPr>
              <a:t>keywords</a:t>
            </a:r>
            <a:r>
              <a:rPr lang="en-US" sz="2200" b="0" i="0" dirty="0">
                <a:effectLst/>
                <a:latin typeface="Times New Roman" panose="02020603050405020304" pitchFamily="18" charset="0"/>
                <a:cs typeface="Times New Roman" panose="02020603050405020304" pitchFamily="18" charset="0"/>
              </a:rPr>
              <a:t> are the terminology which is used for defining the terms that represent the most relevant information contained in the document. The task of keyword extraction is an important problem in </a:t>
            </a:r>
            <a:r>
              <a:rPr lang="en-US" sz="2200" b="0" i="0" u="none" strike="noStrike" dirty="0">
                <a:effectLst/>
                <a:latin typeface="Times New Roman" panose="02020603050405020304" pitchFamily="18" charset="0"/>
                <a:cs typeface="Times New Roman" panose="02020603050405020304" pitchFamily="18" charset="0"/>
                <a:hlinkClick r:id="rId4" tooltip="Text mining">
                  <a:extLst>
                    <a:ext uri="{A12FA001-AC4F-418D-AE19-62706E023703}">
                      <ahyp:hlinkClr xmlns:ahyp="http://schemas.microsoft.com/office/drawing/2018/hyperlinkcolor" val="tx"/>
                    </a:ext>
                  </a:extLst>
                </a:hlinkClick>
              </a:rPr>
              <a:t>text mining</a:t>
            </a:r>
            <a:r>
              <a:rPr lang="en-US" sz="2200" b="0" i="0" dirty="0">
                <a:effectLst/>
                <a:latin typeface="Times New Roman" panose="02020603050405020304" pitchFamily="18" charset="0"/>
                <a:cs typeface="Times New Roman" panose="02020603050405020304" pitchFamily="18" charset="0"/>
              </a:rPr>
              <a:t>, </a:t>
            </a:r>
            <a:r>
              <a:rPr lang="en-US" sz="2200" b="0" i="0" u="none" strike="noStrike" dirty="0">
                <a:effectLst/>
                <a:latin typeface="Times New Roman" panose="02020603050405020304" pitchFamily="18" charset="0"/>
                <a:cs typeface="Times New Roman" panose="02020603050405020304" pitchFamily="18" charset="0"/>
                <a:hlinkClick r:id="rId5" tooltip="Information extraction">
                  <a:extLst>
                    <a:ext uri="{A12FA001-AC4F-418D-AE19-62706E023703}">
                      <ahyp:hlinkClr xmlns:ahyp="http://schemas.microsoft.com/office/drawing/2018/hyperlinkcolor" val="tx"/>
                    </a:ext>
                  </a:extLst>
                </a:hlinkClick>
              </a:rPr>
              <a:t>information extraction</a:t>
            </a:r>
            <a:r>
              <a:rPr lang="en-US" sz="2200" b="0" i="0" dirty="0">
                <a:effectLst/>
                <a:latin typeface="Times New Roman" panose="02020603050405020304" pitchFamily="18" charset="0"/>
                <a:cs typeface="Times New Roman" panose="02020603050405020304" pitchFamily="18" charset="0"/>
              </a:rPr>
              <a:t>, </a:t>
            </a:r>
            <a:r>
              <a:rPr lang="en-US" sz="2200" b="0" i="0" u="none" strike="noStrike" dirty="0">
                <a:effectLst/>
                <a:latin typeface="Times New Roman" panose="02020603050405020304" pitchFamily="18" charset="0"/>
                <a:cs typeface="Times New Roman" panose="02020603050405020304" pitchFamily="18" charset="0"/>
                <a:hlinkClick r:id="rId6" tooltip="Information retrieval">
                  <a:extLst>
                    <a:ext uri="{A12FA001-AC4F-418D-AE19-62706E023703}">
                      <ahyp:hlinkClr xmlns:ahyp="http://schemas.microsoft.com/office/drawing/2018/hyperlinkcolor" val="tx"/>
                    </a:ext>
                  </a:extLst>
                </a:hlinkClick>
              </a:rPr>
              <a:t>information retrieval</a:t>
            </a:r>
            <a:r>
              <a:rPr lang="en-US" sz="2200" b="0" i="0" dirty="0">
                <a:effectLst/>
                <a:latin typeface="Times New Roman" panose="02020603050405020304" pitchFamily="18" charset="0"/>
                <a:cs typeface="Times New Roman" panose="02020603050405020304" pitchFamily="18" charset="0"/>
              </a:rPr>
              <a:t> and </a:t>
            </a:r>
            <a:r>
              <a:rPr lang="en-US" sz="2200" b="0" i="0" u="none" strike="noStrike" dirty="0">
                <a:effectLst/>
                <a:latin typeface="Times New Roman" panose="02020603050405020304" pitchFamily="18" charset="0"/>
                <a:cs typeface="Times New Roman" panose="02020603050405020304" pitchFamily="18" charset="0"/>
                <a:hlinkClick r:id="rId7" tooltip="Natural language processing">
                  <a:extLst>
                    <a:ext uri="{A12FA001-AC4F-418D-AE19-62706E023703}">
                      <ahyp:hlinkClr xmlns:ahyp="http://schemas.microsoft.com/office/drawing/2018/hyperlinkcolor" val="tx"/>
                    </a:ext>
                  </a:extLst>
                </a:hlinkClick>
              </a:rPr>
              <a:t>natural language processing</a:t>
            </a:r>
            <a:r>
              <a:rPr lang="en-US" sz="2200" b="0" i="0" dirty="0">
                <a:effectLst/>
                <a:latin typeface="Times New Roman" panose="02020603050405020304" pitchFamily="18" charset="0"/>
                <a:cs typeface="Times New Roman" panose="02020603050405020304" pitchFamily="18" charset="0"/>
              </a:rPr>
              <a:t> (NLP).</a:t>
            </a:r>
          </a:p>
          <a:p>
            <a:pPr marL="342900" indent="-342900">
              <a:buFont typeface="Arial" panose="020B0604020202020204" pitchFamily="34" charset="0"/>
              <a:buChar char="•"/>
            </a:pPr>
            <a:r>
              <a:rPr lang="en-US" sz="2500" dirty="0">
                <a:latin typeface="Agency FB" panose="020B0503020202020204" pitchFamily="34" charset="0"/>
                <a:cs typeface="Times New Roman" panose="02020603050405020304" pitchFamily="18" charset="0"/>
              </a:rPr>
              <a:t>SVM(Support Vector Machine):</a:t>
            </a:r>
          </a:p>
          <a:p>
            <a:r>
              <a:rPr lang="en-US" sz="2200" b="0" i="0" dirty="0">
                <a:effectLst/>
                <a:latin typeface="Times New Roman" panose="02020603050405020304" pitchFamily="18" charset="0"/>
                <a:cs typeface="Times New Roman" panose="02020603050405020304" pitchFamily="18" charset="0"/>
              </a:rPr>
              <a:t>In </a:t>
            </a:r>
            <a:r>
              <a:rPr lang="en-US" sz="2200" b="0" i="0" u="none" strike="noStrike" dirty="0">
                <a:effectLst/>
                <a:latin typeface="Times New Roman" panose="02020603050405020304" pitchFamily="18" charset="0"/>
                <a:cs typeface="Times New Roman" panose="02020603050405020304" pitchFamily="18" charset="0"/>
                <a:hlinkClick r:id="rId8" tooltip="Machine learning">
                  <a:extLst>
                    <a:ext uri="{A12FA001-AC4F-418D-AE19-62706E023703}">
                      <ahyp:hlinkClr xmlns:ahyp="http://schemas.microsoft.com/office/drawing/2018/hyperlinkcolor" val="tx"/>
                    </a:ext>
                  </a:extLst>
                </a:hlinkClick>
              </a:rPr>
              <a:t>machine learning</a:t>
            </a:r>
            <a:r>
              <a:rPr lang="en-US" sz="2200" b="0" i="0" dirty="0">
                <a:effectLst/>
                <a:latin typeface="Times New Roman" panose="02020603050405020304" pitchFamily="18" charset="0"/>
                <a:cs typeface="Times New Roman" panose="02020603050405020304" pitchFamily="18" charset="0"/>
              </a:rPr>
              <a:t>, </a:t>
            </a:r>
            <a:r>
              <a:rPr lang="en-US" sz="2200" b="1" i="0" dirty="0">
                <a:effectLst/>
                <a:latin typeface="Times New Roman" panose="02020603050405020304" pitchFamily="18" charset="0"/>
                <a:cs typeface="Times New Roman" panose="02020603050405020304" pitchFamily="18" charset="0"/>
              </a:rPr>
              <a:t>support-vector machines</a:t>
            </a:r>
            <a:r>
              <a:rPr lang="en-US" sz="2200" b="0" i="0" dirty="0">
                <a:effectLst/>
                <a:latin typeface="Times New Roman" panose="02020603050405020304" pitchFamily="18" charset="0"/>
                <a:cs typeface="Times New Roman" panose="02020603050405020304" pitchFamily="18" charset="0"/>
              </a:rPr>
              <a:t> are </a:t>
            </a:r>
            <a:r>
              <a:rPr lang="en-US" sz="2200" b="0" i="0" u="none" strike="noStrike" dirty="0">
                <a:effectLst/>
                <a:latin typeface="Times New Roman" panose="02020603050405020304" pitchFamily="18" charset="0"/>
                <a:cs typeface="Times New Roman" panose="02020603050405020304" pitchFamily="18" charset="0"/>
                <a:hlinkClick r:id="rId9" tooltip="Supervised learning">
                  <a:extLst>
                    <a:ext uri="{A12FA001-AC4F-418D-AE19-62706E023703}">
                      <ahyp:hlinkClr xmlns:ahyp="http://schemas.microsoft.com/office/drawing/2018/hyperlinkcolor" val="tx"/>
                    </a:ext>
                  </a:extLst>
                </a:hlinkClick>
              </a:rPr>
              <a:t>supervised learning</a:t>
            </a:r>
            <a:r>
              <a:rPr lang="en-US" sz="2200" b="0" i="0" dirty="0">
                <a:effectLst/>
                <a:latin typeface="Times New Roman" panose="02020603050405020304" pitchFamily="18" charset="0"/>
                <a:cs typeface="Times New Roman" panose="02020603050405020304" pitchFamily="18" charset="0"/>
              </a:rPr>
              <a:t> models with associated learning </a:t>
            </a:r>
            <a:r>
              <a:rPr lang="en-US" sz="2200" b="0" i="0" u="none" strike="noStrike" dirty="0">
                <a:effectLst/>
                <a:latin typeface="Times New Roman" panose="02020603050405020304" pitchFamily="18" charset="0"/>
                <a:cs typeface="Times New Roman" panose="02020603050405020304" pitchFamily="18" charset="0"/>
                <a:hlinkClick r:id="rId10" tooltip="Algorithm">
                  <a:extLst>
                    <a:ext uri="{A12FA001-AC4F-418D-AE19-62706E023703}">
                      <ahyp:hlinkClr xmlns:ahyp="http://schemas.microsoft.com/office/drawing/2018/hyperlinkcolor" val="tx"/>
                    </a:ext>
                  </a:extLst>
                </a:hlinkClick>
              </a:rPr>
              <a:t>algorithms</a:t>
            </a:r>
            <a:r>
              <a:rPr lang="en-US" sz="2200" b="0" i="0" dirty="0">
                <a:effectLst/>
                <a:latin typeface="Times New Roman" panose="02020603050405020304" pitchFamily="18" charset="0"/>
                <a:cs typeface="Times New Roman" panose="02020603050405020304" pitchFamily="18" charset="0"/>
              </a:rPr>
              <a:t> that analyze data for </a:t>
            </a:r>
            <a:r>
              <a:rPr lang="en-US" sz="2200" b="0" i="0" u="none" strike="noStrike" dirty="0">
                <a:effectLst/>
                <a:latin typeface="Times New Roman" panose="02020603050405020304" pitchFamily="18" charset="0"/>
                <a:cs typeface="Times New Roman" panose="02020603050405020304" pitchFamily="18" charset="0"/>
                <a:hlinkClick r:id="rId11" tooltip="Statistical classification">
                  <a:extLst>
                    <a:ext uri="{A12FA001-AC4F-418D-AE19-62706E023703}">
                      <ahyp:hlinkClr xmlns:ahyp="http://schemas.microsoft.com/office/drawing/2018/hyperlinkcolor" val="tx"/>
                    </a:ext>
                  </a:extLst>
                </a:hlinkClick>
              </a:rPr>
              <a:t>classification</a:t>
            </a:r>
            <a:r>
              <a:rPr lang="en-US" sz="2200" b="0" i="0" dirty="0">
                <a:effectLst/>
                <a:latin typeface="Times New Roman" panose="02020603050405020304" pitchFamily="18" charset="0"/>
                <a:cs typeface="Times New Roman" panose="02020603050405020304" pitchFamily="18" charset="0"/>
              </a:rPr>
              <a:t> and </a:t>
            </a:r>
            <a:r>
              <a:rPr lang="en-US" sz="2200" b="0" i="0" u="none" strike="noStrike" dirty="0">
                <a:effectLst/>
                <a:latin typeface="Times New Roman" panose="02020603050405020304" pitchFamily="18" charset="0"/>
                <a:cs typeface="Times New Roman" panose="02020603050405020304" pitchFamily="18" charset="0"/>
                <a:hlinkClick r:id="rId12" tooltip="Regression analysis">
                  <a:extLst>
                    <a:ext uri="{A12FA001-AC4F-418D-AE19-62706E023703}">
                      <ahyp:hlinkClr xmlns:ahyp="http://schemas.microsoft.com/office/drawing/2018/hyperlinkcolor" val="tx"/>
                    </a:ext>
                  </a:extLst>
                </a:hlinkClick>
              </a:rPr>
              <a:t>regression analysis</a:t>
            </a:r>
            <a:r>
              <a:rPr lang="en-US" sz="2400" b="0" i="0" dirty="0">
                <a:solidFill>
                  <a:srgbClr val="202122"/>
                </a:solidFill>
                <a:effectLst/>
                <a:latin typeface="Arial" panose="020B0604020202020204" pitchFamily="34" charset="0"/>
              </a:rPr>
              <a:t>.</a:t>
            </a:r>
            <a:endParaRPr lang="en-US" sz="2500" dirty="0">
              <a:latin typeface="Agency FB" panose="020B0503020202020204" pitchFamily="34"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2946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FD144-F41C-85E7-7C07-41D875752204}"/>
              </a:ext>
            </a:extLst>
          </p:cNvPr>
          <p:cNvSpPr>
            <a:spLocks noGrp="1"/>
          </p:cNvSpPr>
          <p:nvPr>
            <p:ph type="title"/>
          </p:nvPr>
        </p:nvSpPr>
        <p:spPr>
          <a:xfrm>
            <a:off x="685801" y="1003177"/>
            <a:ext cx="10131427" cy="2425823"/>
          </a:xfrm>
        </p:spPr>
        <p:txBody>
          <a:bodyPr>
            <a:normAutofit/>
          </a:bodyPr>
          <a:lstStyle/>
          <a:p>
            <a:r>
              <a:rPr lang="en-IN" dirty="0">
                <a:latin typeface="Agency FB" panose="020B0503020202020204" pitchFamily="34" charset="0"/>
              </a:rPr>
              <a:t> </a:t>
            </a:r>
            <a:r>
              <a:rPr lang="en-IN" u="sng" dirty="0">
                <a:latin typeface="Agency FB" panose="020B0503020202020204" pitchFamily="34" charset="0"/>
              </a:rPr>
              <a:t> DATASET:</a:t>
            </a:r>
          </a:p>
        </p:txBody>
      </p:sp>
      <p:sp>
        <p:nvSpPr>
          <p:cNvPr id="3" name="Text Placeholder 2">
            <a:extLst>
              <a:ext uri="{FF2B5EF4-FFF2-40B4-BE49-F238E27FC236}">
                <a16:creationId xmlns:a16="http://schemas.microsoft.com/office/drawing/2014/main" id="{CF98422F-AA9C-A659-22D5-B80F9D139B4D}"/>
              </a:ext>
            </a:extLst>
          </p:cNvPr>
          <p:cNvSpPr>
            <a:spLocks noGrp="1"/>
          </p:cNvSpPr>
          <p:nvPr>
            <p:ph type="body" idx="1"/>
          </p:nvPr>
        </p:nvSpPr>
        <p:spPr>
          <a:xfrm>
            <a:off x="685800" y="843378"/>
            <a:ext cx="10131428" cy="5122415"/>
          </a:xfrm>
        </p:spPr>
        <p:txBody>
          <a:bodyPr>
            <a:normAutofit/>
          </a:bodyPr>
          <a:lstStyle/>
          <a:p>
            <a:pPr marL="342900" indent="-342900">
              <a:buFont typeface="Wingdings" panose="05000000000000000000" pitchFamily="2" charset="2"/>
              <a:buChar char="Ø"/>
            </a:pPr>
            <a:r>
              <a:rPr lang="en-IN" sz="2400" dirty="0" err="1">
                <a:latin typeface="Times New Roman" panose="02020603050405020304" pitchFamily="18" charset="0"/>
                <a:cs typeface="Times New Roman" panose="02020603050405020304" pitchFamily="18" charset="0"/>
              </a:rPr>
              <a:t>Amazon_small</a:t>
            </a:r>
            <a:r>
              <a:rPr lang="en-IN" sz="2400" dirty="0">
                <a:latin typeface="Times New Roman" panose="02020603050405020304" pitchFamily="18" charset="0"/>
                <a:cs typeface="Times New Roman" panose="02020603050405020304" pitchFamily="18" charset="0"/>
              </a:rPr>
              <a:t> dataset</a:t>
            </a:r>
          </a:p>
          <a:p>
            <a:r>
              <a:rPr lang="en-IN" sz="2400" dirty="0">
                <a:latin typeface="Times New Roman" panose="02020603050405020304" pitchFamily="18" charset="0"/>
                <a:cs typeface="Times New Roman" panose="02020603050405020304" pitchFamily="18" charset="0"/>
              </a:rPr>
              <a:t>This dataset consist of a few million amazon customer review and star ratings for learning how to train text for sentiment analysis.</a:t>
            </a:r>
          </a:p>
        </p:txBody>
      </p:sp>
    </p:spTree>
    <p:extLst>
      <p:ext uri="{BB962C8B-B14F-4D97-AF65-F5344CB8AC3E}">
        <p14:creationId xmlns:p14="http://schemas.microsoft.com/office/powerpoint/2010/main" val="24023287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3104</TotalTime>
  <Words>702</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Agency FB</vt:lpstr>
      <vt:lpstr>Algerian</vt:lpstr>
      <vt:lpstr>Arial</vt:lpstr>
      <vt:lpstr>Calibri</vt:lpstr>
      <vt:lpstr>Calibri Light</vt:lpstr>
      <vt:lpstr>Times New Roman</vt:lpstr>
      <vt:lpstr>Wingdings</vt:lpstr>
      <vt:lpstr>Celestial</vt:lpstr>
      <vt:lpstr>Automated news categorization system</vt:lpstr>
      <vt:lpstr>              RELEVANCE OF THE TOPIC :</vt:lpstr>
      <vt:lpstr>        Description of the topic :</vt:lpstr>
      <vt:lpstr>            objective of study :</vt:lpstr>
      <vt:lpstr>     EXISTING SYSTEM:</vt:lpstr>
      <vt:lpstr>         PROPOSED SYSTEM :</vt:lpstr>
      <vt:lpstr>   MODULES :</vt:lpstr>
      <vt:lpstr>ALGORITHM :</vt:lpstr>
      <vt:lpstr>  DATASET: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DETECTION ATTENDANCE SYSTEM</dc:title>
  <dc:creator>Gayathry S Kumar</dc:creator>
  <cp:lastModifiedBy>Gayathry S Kumar</cp:lastModifiedBy>
  <cp:revision>13</cp:revision>
  <dcterms:created xsi:type="dcterms:W3CDTF">2022-01-19T05:12:38Z</dcterms:created>
  <dcterms:modified xsi:type="dcterms:W3CDTF">2022-06-13T16:07:22Z</dcterms:modified>
</cp:coreProperties>
</file>