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2" autoAdjust="0"/>
  </p:normalViewPr>
  <p:slideViewPr>
    <p:cSldViewPr>
      <p:cViewPr varScale="1">
        <p:scale>
          <a:sx n="82" d="100"/>
          <a:sy n="82" d="100"/>
        </p:scale>
        <p:origin x="-802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2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8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0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41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1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98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8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1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9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15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F8A5-2F9D-4479-B2E3-92714F125C56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66823-B20D-4CA6-A03E-3320F3A36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92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848872" cy="256490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OCR with Bounding Box Visualization using </a:t>
            </a:r>
            <a:r>
              <a:rPr lang="en-US" sz="4000" b="1" dirty="0" err="1" smtClean="0"/>
              <a:t>Tesseract</a:t>
            </a:r>
            <a:r>
              <a:rPr lang="en-US" sz="4000" b="1" dirty="0" smtClean="0"/>
              <a:t> and </a:t>
            </a:r>
            <a:r>
              <a:rPr lang="en-US" sz="4000" b="1" dirty="0" err="1" smtClean="0"/>
              <a:t>Streamlit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636912"/>
            <a:ext cx="6696744" cy="3001888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</a:rPr>
              <a:t>By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P. Sri </a:t>
            </a:r>
            <a:r>
              <a:rPr lang="en-IN" sz="2400" dirty="0" err="1" smtClean="0">
                <a:solidFill>
                  <a:schemeClr val="tx1"/>
                </a:solidFill>
              </a:rPr>
              <a:t>Ramachandra</a:t>
            </a:r>
            <a:r>
              <a:rPr lang="en-IN" sz="2400" dirty="0" smtClean="0">
                <a:solidFill>
                  <a:schemeClr val="tx1"/>
                </a:solidFill>
              </a:rPr>
              <a:t> </a:t>
            </a:r>
            <a:r>
              <a:rPr lang="en-IN" sz="2400" dirty="0" err="1" smtClean="0">
                <a:solidFill>
                  <a:schemeClr val="tx1"/>
                </a:solidFill>
              </a:rPr>
              <a:t>Chowdary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dirty="0" err="1" smtClean="0">
                <a:solidFill>
                  <a:schemeClr val="tx1"/>
                </a:solidFill>
              </a:rPr>
              <a:t>Md</a:t>
            </a:r>
            <a:r>
              <a:rPr lang="en-IN" sz="2400" dirty="0" smtClean="0">
                <a:solidFill>
                  <a:schemeClr val="tx1"/>
                </a:solidFill>
              </a:rPr>
              <a:t> Mustafa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G. </a:t>
            </a:r>
            <a:r>
              <a:rPr lang="en-IN" sz="2400" dirty="0" err="1" smtClean="0">
                <a:solidFill>
                  <a:schemeClr val="tx1"/>
                </a:solidFill>
              </a:rPr>
              <a:t>Gayatri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Under the guidance of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M. Padma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14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764704"/>
            <a:ext cx="185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Future Scope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27584" y="1484784"/>
            <a:ext cx="7704856" cy="3373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Multilingual OCR Support :</a:t>
            </a:r>
            <a:r>
              <a:rPr lang="en-IN" dirty="0" smtClean="0"/>
              <a:t> </a:t>
            </a:r>
            <a:r>
              <a:rPr lang="en-US" dirty="0" smtClean="0"/>
              <a:t>Enable recognition of multiple languages by configuring </a:t>
            </a:r>
            <a:r>
              <a:rPr lang="en-US" dirty="0" err="1" smtClean="0"/>
              <a:t>Tesseract</a:t>
            </a:r>
            <a:r>
              <a:rPr lang="en-US" dirty="0" smtClean="0"/>
              <a:t> with additional language packs.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Support for More File Types :  </a:t>
            </a:r>
            <a:r>
              <a:rPr lang="en-US" dirty="0" smtClean="0"/>
              <a:t>Extend file upload options to include </a:t>
            </a:r>
            <a:r>
              <a:rPr lang="en-US" b="1" dirty="0" smtClean="0"/>
              <a:t>.jpg, .jpeg, .bmp, and .tiff</a:t>
            </a:r>
            <a:r>
              <a:rPr lang="en-US" dirty="0" smtClean="0"/>
              <a:t> formats.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Batch Upload and Processing : </a:t>
            </a:r>
            <a:r>
              <a:rPr lang="en-US" dirty="0" smtClean="0"/>
              <a:t>Allow users to upload and process multiple files at once to improve efficiency.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Mobile Compatibility : </a:t>
            </a:r>
            <a:r>
              <a:rPr lang="en-US" dirty="0" smtClean="0"/>
              <a:t>Optimize UI for mobile devices for broader accessibility.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86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92696"/>
            <a:ext cx="15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Conclusion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9592" y="1268760"/>
            <a:ext cx="7488832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Developed an end-to-end OCR application using Python, </a:t>
            </a:r>
            <a:r>
              <a:rPr lang="en-US" dirty="0" err="1" smtClean="0"/>
              <a:t>Tesseract</a:t>
            </a:r>
            <a:r>
              <a:rPr lang="en-US" dirty="0" smtClean="0"/>
              <a:t>, and </a:t>
            </a:r>
            <a:r>
              <a:rPr lang="en-US" dirty="0" err="1" smtClean="0"/>
              <a:t>Streamlit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Successfully implemented bounding box visualization to enhance text recognition transparency.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Supported both PNG and multi-page PDF inputs with interactive text extraction display.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Designed to be lightweight and fully compatible with CPU-only systems.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Modular structure ensures the application is easy to maintain and extend for future improvements.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practical, user-friendly tool for basic OCR tasks with clear visual feedback and scope for further innovation.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85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455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764704"/>
            <a:ext cx="3271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TABLE OF CONTENT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71600" y="1628800"/>
            <a:ext cx="4032448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Introduction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System Requirements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Implementation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Output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Limitations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/>
              <a:t>Conclusion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01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867" y="692696"/>
            <a:ext cx="1777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smtClean="0"/>
              <a:t>Introduction</a:t>
            </a:r>
            <a:endParaRPr lang="en-IN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609867" y="1412776"/>
            <a:ext cx="8066589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project aims to develop a streamlined OCR-based image processing application that leverages the </a:t>
            </a:r>
            <a:r>
              <a:rPr lang="en-US" dirty="0" err="1" smtClean="0"/>
              <a:t>Tesseract</a:t>
            </a:r>
            <a:r>
              <a:rPr lang="en-US" dirty="0" smtClean="0"/>
              <a:t> engine for text recognition and integrates a visual overlay using </a:t>
            </a:r>
            <a:r>
              <a:rPr lang="en-US" dirty="0" err="1" smtClean="0"/>
              <a:t>OpenCV</a:t>
            </a:r>
            <a:r>
              <a:rPr lang="en-US" dirty="0" smtClean="0"/>
              <a:t>. The system allows users to upload scanned images or PDF documents and accurately extract text content in real time.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By combining </a:t>
            </a:r>
            <a:r>
              <a:rPr lang="en-US" dirty="0" err="1" smtClean="0"/>
              <a:t>Tesseract's</a:t>
            </a:r>
            <a:r>
              <a:rPr lang="en-US" dirty="0" smtClean="0"/>
              <a:t> OCR capabilities with a user-friendly </a:t>
            </a:r>
            <a:r>
              <a:rPr lang="en-US" dirty="0" err="1" smtClean="0"/>
              <a:t>Streamlit</a:t>
            </a:r>
            <a:r>
              <a:rPr lang="en-US" dirty="0" smtClean="0"/>
              <a:t> interface, the application ensures efficient handling of structured and unstructured documents.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solution simplifies the process of digitizing printed content, offering a lightweight yet effective tool for converting image-based text into editable and searchable formats, thereby improving accessibility and document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117" y="692696"/>
            <a:ext cx="26673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Problem Statement</a:t>
            </a:r>
            <a:endParaRPr lang="en-IN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755576" y="1359928"/>
            <a:ext cx="7992888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Existing OCR solutions often struggle with providing a seamless and intuitive user experience, especially when dealing with varying input formats such as scanned images or PDF documents. Many lack real-time visualization and require complex setups or post-processing, making them less accessible for everyday users.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This project aims to develop a lightweight OCR application that leverages the </a:t>
            </a:r>
            <a:r>
              <a:rPr lang="en-US" dirty="0" err="1" smtClean="0"/>
              <a:t>Tesseract</a:t>
            </a:r>
            <a:r>
              <a:rPr lang="en-US" dirty="0" smtClean="0"/>
              <a:t> engine for text recognition and </a:t>
            </a:r>
            <a:r>
              <a:rPr lang="en-US" dirty="0" err="1" smtClean="0"/>
              <a:t>Streamlit</a:t>
            </a:r>
            <a:r>
              <a:rPr lang="en-US" dirty="0" smtClean="0"/>
              <a:t> for a simple, interactive interface. By providing accurate text extraction along with visual bounding box overlays, the system enhances interpretability and usability.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It offers a flexible and efficient approach to digitizing printed text, making it suitable for document processing tasks in both personal and professional contexts.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7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620688"/>
            <a:ext cx="29575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System Requirements</a:t>
            </a:r>
            <a:endParaRPr lang="en-IN" sz="2400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899592" y="1268760"/>
            <a:ext cx="784887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u="sng" dirty="0" smtClean="0"/>
              <a:t>Hardware</a:t>
            </a:r>
            <a:r>
              <a:rPr lang="en-IN" b="1" dirty="0" smtClean="0"/>
              <a:t>: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Processor                   :</a:t>
            </a:r>
            <a:r>
              <a:rPr lang="en-IN" dirty="0" smtClean="0"/>
              <a:t> Intel Core i3 or equivalent (CPU-only supported)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RAM                            :</a:t>
            </a:r>
            <a:r>
              <a:rPr lang="en-IN" dirty="0" smtClean="0"/>
              <a:t> Minimum 4 GB (8 GB recommended)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Storage                       :</a:t>
            </a:r>
            <a:r>
              <a:rPr lang="en-IN" dirty="0" smtClean="0"/>
              <a:t> Minimum 500 MB free disk space</a:t>
            </a:r>
          </a:p>
          <a:p>
            <a:pPr>
              <a:lnSpc>
                <a:spcPct val="150000"/>
              </a:lnSpc>
            </a:pPr>
            <a:r>
              <a:rPr lang="en-IN" b="1" u="sng" dirty="0" smtClean="0"/>
              <a:t>Software</a:t>
            </a:r>
            <a:r>
              <a:rPr lang="en-IN" b="1" dirty="0" smtClean="0"/>
              <a:t>:</a:t>
            </a: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Operating System     :</a:t>
            </a:r>
            <a:r>
              <a:rPr lang="en-IN" dirty="0" smtClean="0"/>
              <a:t> Windows 10/11, </a:t>
            </a:r>
            <a:r>
              <a:rPr lang="en-IN" dirty="0" err="1" smtClean="0"/>
              <a:t>macOS</a:t>
            </a:r>
            <a:r>
              <a:rPr lang="en-IN" dirty="0" smtClean="0"/>
              <a:t>, or Linux (Ubuntu recommended)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Python                        :</a:t>
            </a:r>
            <a:r>
              <a:rPr lang="en-IN" dirty="0" smtClean="0"/>
              <a:t> Version 3.7 or higher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IDE                               :</a:t>
            </a:r>
            <a:r>
              <a:rPr lang="en-IN" dirty="0" smtClean="0"/>
              <a:t> VS Code, </a:t>
            </a:r>
            <a:r>
              <a:rPr lang="en-IN" dirty="0" err="1" smtClean="0"/>
              <a:t>PyCharm</a:t>
            </a:r>
            <a:r>
              <a:rPr lang="en-IN" dirty="0" smtClean="0"/>
              <a:t>, or any preferred Python IDE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OCR Engine                :</a:t>
            </a:r>
            <a:r>
              <a:rPr lang="en-IN" dirty="0" smtClean="0"/>
              <a:t> </a:t>
            </a:r>
            <a:r>
              <a:rPr lang="en-IN" dirty="0" err="1" smtClean="0"/>
              <a:t>Tesseract</a:t>
            </a:r>
            <a:r>
              <a:rPr lang="en-IN" dirty="0" smtClean="0"/>
              <a:t>  OCR (v4.x or higher)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Python Libraries       </a:t>
            </a:r>
            <a:r>
              <a:rPr lang="en-IN" dirty="0" smtClean="0"/>
              <a:t>: </a:t>
            </a:r>
            <a:r>
              <a:rPr lang="en-IN" dirty="0" err="1" smtClean="0"/>
              <a:t>Streamlit</a:t>
            </a:r>
            <a:r>
              <a:rPr lang="en-IN" dirty="0" smtClean="0"/>
              <a:t>(for UI), </a:t>
            </a:r>
            <a:r>
              <a:rPr lang="en-IN" dirty="0" err="1" smtClean="0"/>
              <a:t>pytesseract</a:t>
            </a:r>
            <a:r>
              <a:rPr lang="en-IN" dirty="0" smtClean="0"/>
              <a:t>, </a:t>
            </a:r>
            <a:r>
              <a:rPr lang="en-IN" dirty="0" err="1" smtClean="0"/>
              <a:t>OpenCV</a:t>
            </a:r>
            <a:r>
              <a:rPr lang="en-IN" dirty="0" smtClean="0"/>
              <a:t>, </a:t>
            </a:r>
            <a:r>
              <a:rPr lang="en-IN" dirty="0" err="1" smtClean="0"/>
              <a:t>NumPy</a:t>
            </a:r>
            <a:r>
              <a:rPr lang="en-IN" dirty="0" smtClean="0"/>
              <a:t>, </a:t>
            </a:r>
            <a:r>
              <a:rPr lang="en-IN" dirty="0" err="1" smtClean="0"/>
              <a:t>PyMuPDF</a:t>
            </a:r>
            <a:r>
              <a:rPr lang="en-IN" dirty="0" smtClean="0"/>
              <a:t>,</a:t>
            </a:r>
          </a:p>
          <a:p>
            <a:pPr>
              <a:lnSpc>
                <a:spcPct val="150000"/>
              </a:lnSpc>
            </a:pPr>
            <a:r>
              <a:rPr lang="en-IN" dirty="0"/>
              <a:t> </a:t>
            </a:r>
            <a:r>
              <a:rPr lang="en-IN" dirty="0" smtClean="0"/>
              <a:t>                                     Pillow, Torch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1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92696"/>
            <a:ext cx="2246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Implementation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732995" y="1340768"/>
            <a:ext cx="792088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1</a:t>
            </a:r>
            <a:r>
              <a:rPr lang="en-US" b="1" dirty="0" smtClean="0"/>
              <a:t>. OCR Functionality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Function </a:t>
            </a:r>
            <a:r>
              <a:rPr lang="en-US" dirty="0" err="1" smtClean="0"/>
              <a:t>perform_ocr</a:t>
            </a:r>
            <a:r>
              <a:rPr lang="en-US" dirty="0" smtClean="0"/>
              <a:t>(image) processes images using </a:t>
            </a:r>
            <a:r>
              <a:rPr lang="en-US" dirty="0" err="1" smtClean="0"/>
              <a:t>pytesseract</a:t>
            </a:r>
            <a:r>
              <a:rPr lang="en-US" dirty="0" smtClean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Converts images to RGB format if necessary.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Extracts text and bounding box data for each character.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Draws green rectangles and labels around detected characters using </a:t>
            </a:r>
            <a:r>
              <a:rPr lang="en-US" dirty="0" err="1" smtClean="0"/>
              <a:t>OpenCV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b="1" dirty="0"/>
              <a:t>2</a:t>
            </a:r>
            <a:r>
              <a:rPr lang="en-IN" b="1" dirty="0" smtClean="0"/>
              <a:t>. PDF Processing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Function </a:t>
            </a:r>
            <a:r>
              <a:rPr lang="en-IN" dirty="0" err="1" smtClean="0"/>
              <a:t>process_pdf</a:t>
            </a:r>
            <a:r>
              <a:rPr lang="en-IN" dirty="0" smtClean="0"/>
              <a:t>(</a:t>
            </a:r>
            <a:r>
              <a:rPr lang="en-IN" dirty="0" err="1" smtClean="0"/>
              <a:t>pdf_path</a:t>
            </a:r>
            <a:r>
              <a:rPr lang="en-IN" dirty="0" smtClean="0"/>
              <a:t>) opens PDF using </a:t>
            </a:r>
            <a:r>
              <a:rPr lang="en-IN" dirty="0" err="1" smtClean="0"/>
              <a:t>PyMuPDF</a:t>
            </a:r>
            <a:r>
              <a:rPr lang="en-IN" dirty="0" smtClean="0"/>
              <a:t> (</a:t>
            </a:r>
            <a:r>
              <a:rPr lang="en-IN" dirty="0" err="1" smtClean="0"/>
              <a:t>fitz</a:t>
            </a:r>
            <a:r>
              <a:rPr lang="en-IN" dirty="0" smtClean="0"/>
              <a:t>).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Converts each PDF page into a high-resolution PIL image.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/>
              <a:t>Supports multi-page PDF handling by returning a list of images.</a:t>
            </a:r>
          </a:p>
        </p:txBody>
      </p:sp>
    </p:spTree>
    <p:extLst>
      <p:ext uri="{BB962C8B-B14F-4D97-AF65-F5344CB8AC3E}">
        <p14:creationId xmlns:p14="http://schemas.microsoft.com/office/powerpoint/2010/main" val="167345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057" y="126876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3</a:t>
            </a:r>
            <a:r>
              <a:rPr lang="en-US" b="1" dirty="0" smtClean="0"/>
              <a:t>. User Interface Setup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Built with </a:t>
            </a:r>
            <a:r>
              <a:rPr lang="en-US" dirty="0" err="1" smtClean="0"/>
              <a:t>Streamlit</a:t>
            </a:r>
            <a:r>
              <a:rPr lang="en-US" dirty="0" smtClean="0"/>
              <a:t> for an interactive frontend.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Supports uploading PNG and PDF files.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Displays original images and images with bounding boxes.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Shows extracted text below each image.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Handles multiple PDF pages with iterative display.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</a:t>
            </a:r>
            <a:r>
              <a:rPr lang="en-US" b="1" dirty="0" smtClean="0"/>
              <a:t>. Device Configuration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Explicit </a:t>
            </a:r>
            <a:r>
              <a:rPr lang="en-US" dirty="0" err="1" smtClean="0"/>
              <a:t>Tesseract</a:t>
            </a:r>
            <a:r>
              <a:rPr lang="en-US" dirty="0" smtClean="0"/>
              <a:t> path set for Windows compatibility.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CPU-only execution ensured by disabling CUDA (</a:t>
            </a:r>
            <a:r>
              <a:rPr lang="en-US" dirty="0" err="1" smtClean="0"/>
              <a:t>os.environ</a:t>
            </a:r>
            <a:r>
              <a:rPr lang="en-US" dirty="0" smtClean="0"/>
              <a:t>["CUDA_VISIBLE_DEVICES"] = "-1").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Torch configured to use CPU device.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1560" y="692696"/>
            <a:ext cx="22469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Implementation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936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620688"/>
            <a:ext cx="1103187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/>
              <a:t>Output</a:t>
            </a:r>
            <a:endParaRPr lang="en-IN" sz="24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827585" y="1412776"/>
            <a:ext cx="79928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Bounding Boxes Displayed 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Detected characters are highlighted with green rectangles on the uploaded image or PDF pages.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Extracted Text Displayed 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OCR output is shown as plain text below each processed image.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Multi-page PDF Support 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Each PDF page is converted to an image and processed individually. Users can scroll through page-by-page results.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Interactive Visualization </a:t>
            </a:r>
            <a:r>
              <a:rPr lang="en-IN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 Users can visually verify OCR results with bounding boxes aligned over detected text.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5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692696"/>
            <a:ext cx="1605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/>
              <a:t>Limitations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899593" y="1314448"/>
            <a:ext cx="78488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Language Support Limited </a:t>
            </a:r>
            <a:r>
              <a:rPr lang="en-IN" dirty="0" smtClean="0"/>
              <a:t>: </a:t>
            </a:r>
            <a:r>
              <a:rPr lang="en-US" dirty="0" smtClean="0"/>
              <a:t>Currently supports only English text; no multilingual OCR configuration implemented.</a:t>
            </a:r>
            <a:r>
              <a:rPr lang="en-IN" dirty="0" smtClean="0"/>
              <a:t>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File Format Restriction :</a:t>
            </a:r>
            <a:r>
              <a:rPr lang="en-IN" dirty="0"/>
              <a:t> </a:t>
            </a:r>
            <a:r>
              <a:rPr lang="en-US" dirty="0" smtClean="0"/>
              <a:t>Only accepts </a:t>
            </a:r>
            <a:r>
              <a:rPr lang="en-US" b="1" dirty="0" smtClean="0"/>
              <a:t>.</a:t>
            </a:r>
            <a:r>
              <a:rPr lang="en-US" b="1" dirty="0" err="1" smtClean="0"/>
              <a:t>png</a:t>
            </a:r>
            <a:r>
              <a:rPr lang="en-US" b="1" dirty="0" smtClean="0"/>
              <a:t> and .</a:t>
            </a:r>
            <a:r>
              <a:rPr lang="en-US" b="1" dirty="0" err="1" smtClean="0"/>
              <a:t>pdf</a:t>
            </a:r>
            <a:r>
              <a:rPr lang="en-US" dirty="0" smtClean="0"/>
              <a:t> formats. Other formats like .jpg or .</a:t>
            </a:r>
            <a:r>
              <a:rPr lang="en-US" dirty="0" err="1" smtClean="0"/>
              <a:t>docx</a:t>
            </a:r>
            <a:r>
              <a:rPr lang="en-US" dirty="0" smtClean="0"/>
              <a:t> are not supported.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/>
              <a:t>No Export Functionality : </a:t>
            </a:r>
            <a:r>
              <a:rPr lang="en-US" dirty="0" smtClean="0"/>
              <a:t>Extracted text cannot be saved directly to CSV or text files from the interface.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/>
              <a:t>Not Optimized for Large Files</a:t>
            </a:r>
            <a:r>
              <a:rPr lang="en-IN" b="1" dirty="0" smtClean="0"/>
              <a:t> :</a:t>
            </a:r>
            <a:r>
              <a:rPr lang="en-IN" b="1" dirty="0"/>
              <a:t> </a:t>
            </a:r>
            <a:r>
              <a:rPr lang="en-US" dirty="0" smtClean="0"/>
              <a:t>Processing large or high-resolution PDFs may slow down the app or cause timeouts on limited hardware.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12844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835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OCR with Bounding Box Visualization using Tesseract and Streamlit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OCR with Bounding Box Visualization using Tesseract and Streamlit</dc:title>
  <dc:creator>lenovo</dc:creator>
  <cp:lastModifiedBy>lenovo</cp:lastModifiedBy>
  <cp:revision>14</cp:revision>
  <dcterms:created xsi:type="dcterms:W3CDTF">2025-06-17T04:56:29Z</dcterms:created>
  <dcterms:modified xsi:type="dcterms:W3CDTF">2025-06-17T10:35:34Z</dcterms:modified>
</cp:coreProperties>
</file>