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rebuchet MS"/>
      </a:defRPr>
    </a:lvl1pPr>
    <a:lvl2pPr indent="228600" defTabSz="457200" latinLnBrk="0">
      <a:defRPr sz="1200">
        <a:latin typeface="+mj-lt"/>
        <a:ea typeface="+mj-ea"/>
        <a:cs typeface="+mj-cs"/>
        <a:sym typeface="Trebuchet MS"/>
      </a:defRPr>
    </a:lvl2pPr>
    <a:lvl3pPr indent="457200" defTabSz="457200" latinLnBrk="0">
      <a:defRPr sz="1200">
        <a:latin typeface="+mj-lt"/>
        <a:ea typeface="+mj-ea"/>
        <a:cs typeface="+mj-cs"/>
        <a:sym typeface="Trebuchet MS"/>
      </a:defRPr>
    </a:lvl3pPr>
    <a:lvl4pPr indent="685800" defTabSz="457200" latinLnBrk="0">
      <a:defRPr sz="1200">
        <a:latin typeface="+mj-lt"/>
        <a:ea typeface="+mj-ea"/>
        <a:cs typeface="+mj-cs"/>
        <a:sym typeface="Trebuchet MS"/>
      </a:defRPr>
    </a:lvl4pPr>
    <a:lvl5pPr indent="914400" defTabSz="457200" latinLnBrk="0">
      <a:defRPr sz="1200">
        <a:latin typeface="+mj-lt"/>
        <a:ea typeface="+mj-ea"/>
        <a:cs typeface="+mj-cs"/>
        <a:sym typeface="Trebuchet MS"/>
      </a:defRPr>
    </a:lvl5pPr>
    <a:lvl6pPr indent="1143000" defTabSz="457200" latinLnBrk="0">
      <a:defRPr sz="1200">
        <a:latin typeface="+mj-lt"/>
        <a:ea typeface="+mj-ea"/>
        <a:cs typeface="+mj-cs"/>
        <a:sym typeface="Trebuchet MS"/>
      </a:defRPr>
    </a:lvl6pPr>
    <a:lvl7pPr indent="1371600" defTabSz="457200" latinLnBrk="0">
      <a:defRPr sz="1200">
        <a:latin typeface="+mj-lt"/>
        <a:ea typeface="+mj-ea"/>
        <a:cs typeface="+mj-cs"/>
        <a:sym typeface="Trebuchet MS"/>
      </a:defRPr>
    </a:lvl7pPr>
    <a:lvl8pPr indent="1600200" defTabSz="457200" latinLnBrk="0">
      <a:defRPr sz="1200">
        <a:latin typeface="+mj-lt"/>
        <a:ea typeface="+mj-ea"/>
        <a:cs typeface="+mj-cs"/>
        <a:sym typeface="Trebuchet MS"/>
      </a:defRPr>
    </a:lvl8pPr>
    <a:lvl9pPr indent="1828800" defTabSz="457200" latinLnBrk="0">
      <a:defRPr sz="1200">
        <a:latin typeface="+mj-lt"/>
        <a:ea typeface="+mj-ea"/>
        <a:cs typeface="+mj-cs"/>
        <a:sym typeface="Trebuchet M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32" name="Group 6"/>
          <p:cNvGrpSpPr/>
          <p:nvPr/>
        </p:nvGrpSpPr>
        <p:grpSpPr>
          <a:xfrm>
            <a:off x="-3" y="-8469"/>
            <a:ext cx="12192006" cy="6866472"/>
            <a:chOff x="-1" y="0"/>
            <a:chExt cx="12192004" cy="6866470"/>
          </a:xfrm>
        </p:grpSpPr>
        <p:sp>
          <p:nvSpPr>
            <p:cNvPr id="22" name="Straight Connector 31"/>
            <p:cNvSpPr/>
            <p:nvPr/>
          </p:nvSpPr>
          <p:spPr>
            <a:xfrm>
              <a:off x="9371013" y="8466"/>
              <a:ext cx="1219202"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23" name="Straight Connector 20"/>
            <p:cNvSpPr/>
            <p:nvPr/>
          </p:nvSpPr>
          <p:spPr>
            <a:xfrm flipH="1">
              <a:off x="7425268" y="3689880"/>
              <a:ext cx="4763561" cy="3176589"/>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24" name="Rectangle 23"/>
            <p:cNvSpPr/>
            <p:nvPr/>
          </p:nvSpPr>
          <p:spPr>
            <a:xfrm>
              <a:off x="9181477" y="-1"/>
              <a:ext cx="3007352"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25" name="Rectangle 25"/>
            <p:cNvSpPr/>
            <p:nvPr/>
          </p:nvSpPr>
          <p:spPr>
            <a:xfrm>
              <a:off x="9603442" y="-1"/>
              <a:ext cx="2588562"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26" name="Isosceles Triangle 26"/>
            <p:cNvSpPr/>
            <p:nvPr/>
          </p:nvSpPr>
          <p:spPr>
            <a:xfrm>
              <a:off x="8932334"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27" name="Rectangle 27"/>
            <p:cNvSpPr/>
            <p:nvPr/>
          </p:nvSpPr>
          <p:spPr>
            <a:xfrm>
              <a:off x="9334501" y="-1"/>
              <a:ext cx="2854329"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28" name="Rectangle 28"/>
            <p:cNvSpPr/>
            <p:nvPr/>
          </p:nvSpPr>
          <p:spPr>
            <a:xfrm>
              <a:off x="10898732" y="-1"/>
              <a:ext cx="1290096"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29" name="Rectangle 29"/>
            <p:cNvSpPr/>
            <p:nvPr/>
          </p:nvSpPr>
          <p:spPr>
            <a:xfrm>
              <a:off x="10939001" y="-1"/>
              <a:ext cx="1249827"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30" name="Isosceles Triangle 30"/>
            <p:cNvSpPr/>
            <p:nvPr/>
          </p:nvSpPr>
          <p:spPr>
            <a:xfrm>
              <a:off x="10371667" y="3598334"/>
              <a:ext cx="1817162"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31" name="Isosceles Triangle 18"/>
            <p:cNvSpPr/>
            <p:nvPr/>
          </p:nvSpPr>
          <p:spPr>
            <a:xfrm rot="10800000">
              <a:off x="-2" y="8467"/>
              <a:ext cx="842599" cy="56661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33" name="Title Text"/>
          <p:cNvSpPr txBox="1"/>
          <p:nvPr>
            <p:ph type="title"/>
          </p:nvPr>
        </p:nvSpPr>
        <p:spPr>
          <a:xfrm>
            <a:off x="1507067" y="2404534"/>
            <a:ext cx="7766937" cy="1646304"/>
          </a:xfrm>
          <a:prstGeom prst="rect">
            <a:avLst/>
          </a:prstGeom>
        </p:spPr>
        <p:txBody>
          <a:bodyPr anchor="b"/>
          <a:lstStyle>
            <a:lvl1pPr algn="r">
              <a:defRPr sz="5400"/>
            </a:lvl1pPr>
          </a:lstStyle>
          <a:p>
            <a:pPr/>
            <a:r>
              <a:t>Title Text</a:t>
            </a:r>
          </a:p>
        </p:txBody>
      </p:sp>
      <p:sp>
        <p:nvSpPr>
          <p:cNvPr id="34" name="Body Level One…"/>
          <p:cNvSpPr txBox="1"/>
          <p:nvPr>
            <p:ph type="body" sz="quarter" idx="1"/>
          </p:nvPr>
        </p:nvSpPr>
        <p:spPr>
          <a:xfrm>
            <a:off x="1507067" y="4050831"/>
            <a:ext cx="7766937" cy="1096902"/>
          </a:xfrm>
          <a:prstGeom prst="rect">
            <a:avLst/>
          </a:prstGeom>
        </p:spPr>
        <p:txBody>
          <a:bodyPr/>
          <a:lstStyle>
            <a:lvl1pPr marL="0" indent="0" algn="r">
              <a:buClrTx/>
              <a:buSzTx/>
              <a:buFontTx/>
              <a:buNone/>
              <a:defRPr>
                <a:solidFill>
                  <a:srgbClr val="808080"/>
                </a:solidFill>
              </a:defRPr>
            </a:lvl1pPr>
            <a:lvl2pPr marL="0" indent="0" algn="r">
              <a:buClrTx/>
              <a:buSzTx/>
              <a:buFontTx/>
              <a:buNone/>
              <a:defRPr>
                <a:solidFill>
                  <a:srgbClr val="808080"/>
                </a:solidFill>
              </a:defRPr>
            </a:lvl2pPr>
            <a:lvl3pPr marL="0" indent="0" algn="r">
              <a:buClrTx/>
              <a:buSzTx/>
              <a:buFontTx/>
              <a:buNone/>
              <a:defRPr>
                <a:solidFill>
                  <a:srgbClr val="808080"/>
                </a:solidFill>
              </a:defRPr>
            </a:lvl3pPr>
            <a:lvl4pPr marL="0" indent="0" algn="r">
              <a:buClrTx/>
              <a:buSzTx/>
              <a:buFontTx/>
              <a:buNone/>
              <a:defRPr>
                <a:solidFill>
                  <a:srgbClr val="808080"/>
                </a:solidFill>
              </a:defRPr>
            </a:lvl4pPr>
            <a:lvl5pPr marL="0" indent="0" algn="r">
              <a:buClrTx/>
              <a:buSzTx/>
              <a:buFontTx/>
              <a:buNone/>
              <a:defRPr>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4" name="Title Text"/>
          <p:cNvSpPr txBox="1"/>
          <p:nvPr>
            <p:ph type="title"/>
          </p:nvPr>
        </p:nvSpPr>
        <p:spPr>
          <a:xfrm>
            <a:off x="677335" y="609600"/>
            <a:ext cx="8596670" cy="3403600"/>
          </a:xfrm>
          <a:prstGeom prst="rect">
            <a:avLst/>
          </a:prstGeom>
        </p:spPr>
        <p:txBody>
          <a:bodyPr anchor="ctr"/>
          <a:lstStyle>
            <a:lvl1pPr>
              <a:defRPr sz="4400"/>
            </a:lvl1pPr>
          </a:lstStyle>
          <a:p>
            <a:pPr/>
            <a:r>
              <a:t>Title Text</a:t>
            </a:r>
          </a:p>
        </p:txBody>
      </p:sp>
      <p:sp>
        <p:nvSpPr>
          <p:cNvPr id="115" name="Body Level One…"/>
          <p:cNvSpPr txBox="1"/>
          <p:nvPr>
            <p:ph type="body" sz="quarter" idx="1"/>
          </p:nvPr>
        </p:nvSpPr>
        <p:spPr>
          <a:xfrm>
            <a:off x="677335" y="4470400"/>
            <a:ext cx="8596670" cy="1570962"/>
          </a:xfrm>
          <a:prstGeom prst="rect">
            <a:avLst/>
          </a:prstGeom>
        </p:spPr>
        <p:txBody>
          <a:bodyPr anchor="ct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3"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24" name="Body Level One…"/>
          <p:cNvSpPr txBox="1"/>
          <p:nvPr>
            <p:ph type="body" sz="quarter" idx="1"/>
          </p:nvPr>
        </p:nvSpPr>
        <p:spPr>
          <a:xfrm>
            <a:off x="1366138" y="3632200"/>
            <a:ext cx="7224526" cy="381000"/>
          </a:xfrm>
          <a:prstGeom prst="rect">
            <a:avLst/>
          </a:prstGeom>
        </p:spPr>
        <p:txBody>
          <a:bodyPr anchor="ctr"/>
          <a:lstStyle>
            <a:lvl1pPr marL="0" indent="0">
              <a:buClrTx/>
              <a:buSzTx/>
              <a:buFontTx/>
              <a:buNone/>
              <a:defRPr sz="1600">
                <a:solidFill>
                  <a:srgbClr val="808080"/>
                </a:solidFill>
              </a:defRPr>
            </a:lvl1pPr>
            <a:lvl2pPr marL="0" indent="0">
              <a:buClrTx/>
              <a:buSzTx/>
              <a:buFontTx/>
              <a:buNone/>
              <a:defRPr sz="1600">
                <a:solidFill>
                  <a:srgbClr val="808080"/>
                </a:solidFill>
              </a:defRPr>
            </a:lvl2pPr>
            <a:lvl3pPr marL="0" indent="0">
              <a:buClrTx/>
              <a:buSzTx/>
              <a:buFontTx/>
              <a:buNone/>
              <a:defRPr sz="1600">
                <a:solidFill>
                  <a:srgbClr val="808080"/>
                </a:solidFill>
              </a:defRPr>
            </a:lvl3pPr>
            <a:lvl4pPr marL="0" indent="0">
              <a:buClrTx/>
              <a:buSzTx/>
              <a:buFontTx/>
              <a:buNone/>
              <a:defRPr sz="1600">
                <a:solidFill>
                  <a:srgbClr val="808080"/>
                </a:solidFill>
              </a:defRPr>
            </a:lvl4pPr>
            <a:lvl5pPr marL="0" indent="0">
              <a:buClrTx/>
              <a:buSzTx/>
              <a:buFontTx/>
              <a:buNone/>
              <a:defRPr sz="16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125" name="Text Placeholder 2"/>
          <p:cNvSpPr/>
          <p:nvPr>
            <p:ph type="body" sz="quarter" idx="21"/>
          </p:nvPr>
        </p:nvSpPr>
        <p:spPr>
          <a:xfrm>
            <a:off x="677334" y="4470398"/>
            <a:ext cx="8596670" cy="1570965"/>
          </a:xfrm>
          <a:prstGeom prst="rect">
            <a:avLst/>
          </a:prstGeom>
        </p:spPr>
        <p:txBody>
          <a:bodyPr anchor="ctr"/>
          <a:lstStyle/>
          <a:p>
            <a:pPr/>
          </a:p>
        </p:txBody>
      </p:sp>
      <p:sp>
        <p:nvSpPr>
          <p:cNvPr id="126" name="TextBox 19"/>
          <p:cNvSpPr txBox="1"/>
          <p:nvPr/>
        </p:nvSpPr>
        <p:spPr>
          <a:xfrm>
            <a:off x="587588" y="469466"/>
            <a:ext cx="51816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938730" y="2565644"/>
            <a:ext cx="51816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5" name="Title Text"/>
          <p:cNvSpPr txBox="1"/>
          <p:nvPr>
            <p:ph type="title"/>
          </p:nvPr>
        </p:nvSpPr>
        <p:spPr>
          <a:xfrm>
            <a:off x="677335" y="1931988"/>
            <a:ext cx="8596670" cy="2595462"/>
          </a:xfrm>
          <a:prstGeom prst="rect">
            <a:avLst/>
          </a:prstGeom>
        </p:spPr>
        <p:txBody>
          <a:bodyPr anchor="b"/>
          <a:lstStyle>
            <a:lvl1pPr>
              <a:defRPr sz="4400"/>
            </a:lvl1pPr>
          </a:lstStyle>
          <a:p>
            <a:pPr/>
            <a:r>
              <a:t>Title Text</a:t>
            </a:r>
          </a:p>
        </p:txBody>
      </p:sp>
      <p:sp>
        <p:nvSpPr>
          <p:cNvPr id="136" name="Body Level One…"/>
          <p:cNvSpPr txBox="1"/>
          <p:nvPr>
            <p:ph type="body" sz="quarter" idx="1"/>
          </p:nvPr>
        </p:nvSpPr>
        <p:spPr>
          <a:xfrm>
            <a:off x="677335" y="4527448"/>
            <a:ext cx="8596670" cy="1513916"/>
          </a:xfrm>
          <a:prstGeom prst="rect">
            <a:avLst/>
          </a:prstGeom>
        </p:spPr>
        <p:txBody>
          <a:bodyPr/>
          <a:lstStyle>
            <a:lvl1pPr marL="0" indent="0">
              <a:buClrTx/>
              <a:buSzTx/>
              <a:buFontTx/>
              <a:buNone/>
            </a:lvl1pPr>
            <a:lvl2pPr marL="0" indent="0">
              <a:buClrTx/>
              <a:buSzTx/>
              <a:buFontTx/>
              <a:buNone/>
            </a:lvl2pPr>
            <a:lvl3pPr marL="0" indent="0">
              <a:buClrTx/>
              <a:buSzTx/>
              <a:buFontTx/>
              <a:buNone/>
            </a:lvl3pPr>
            <a:lvl4pPr marL="0" indent="0">
              <a:buClrTx/>
              <a:buSzTx/>
              <a:buFontTx/>
              <a:buNone/>
            </a:lvl4pPr>
            <a:lvl5pPr marL="0" indent="0">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44"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45" name="Body Level One…"/>
          <p:cNvSpPr txBox="1"/>
          <p:nvPr>
            <p:ph type="body" sz="quarter" idx="1"/>
          </p:nvPr>
        </p:nvSpPr>
        <p:spPr>
          <a:xfrm>
            <a:off x="677332" y="4013200"/>
            <a:ext cx="8596670" cy="514249"/>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6" name="Text Placeholder 2"/>
          <p:cNvSpPr/>
          <p:nvPr>
            <p:ph type="body" sz="quarter" idx="21"/>
          </p:nvPr>
        </p:nvSpPr>
        <p:spPr>
          <a:xfrm>
            <a:off x="677334" y="4527448"/>
            <a:ext cx="8596670" cy="1513916"/>
          </a:xfrm>
          <a:prstGeom prst="rect">
            <a:avLst/>
          </a:prstGeom>
        </p:spPr>
        <p:txBody>
          <a:bodyPr/>
          <a:lstStyle/>
          <a:p>
            <a:pPr/>
          </a:p>
        </p:txBody>
      </p:sp>
      <p:sp>
        <p:nvSpPr>
          <p:cNvPr id="147" name="TextBox 23"/>
          <p:cNvSpPr txBox="1"/>
          <p:nvPr/>
        </p:nvSpPr>
        <p:spPr>
          <a:xfrm>
            <a:off x="587588" y="469466"/>
            <a:ext cx="51816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938730" y="2565644"/>
            <a:ext cx="518162" cy="1226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8000">
                <a:solidFill>
                  <a:srgbClr val="C0E474"/>
                </a:solidFill>
                <a:latin typeface="Arial"/>
                <a:ea typeface="Arial"/>
                <a:cs typeface="Arial"/>
                <a:sym typeface="Arial"/>
              </a:defRPr>
            </a:lvl1pPr>
          </a:lstStyle>
          <a:p>
            <a:pPr/>
            <a:r>
              <a:t>”</a:t>
            </a:r>
          </a:p>
        </p:txBody>
      </p:sp>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56" name="Title Text"/>
          <p:cNvSpPr txBox="1"/>
          <p:nvPr>
            <p:ph type="title"/>
          </p:nvPr>
        </p:nvSpPr>
        <p:spPr>
          <a:xfrm>
            <a:off x="685798" y="609600"/>
            <a:ext cx="8588204" cy="3022600"/>
          </a:xfrm>
          <a:prstGeom prst="rect">
            <a:avLst/>
          </a:prstGeom>
        </p:spPr>
        <p:txBody>
          <a:bodyPr anchor="ctr"/>
          <a:lstStyle>
            <a:lvl1pPr>
              <a:defRPr sz="4400"/>
            </a:lvl1pPr>
          </a:lstStyle>
          <a:p>
            <a:pPr/>
            <a:r>
              <a:t>Title Text</a:t>
            </a:r>
          </a:p>
        </p:txBody>
      </p:sp>
      <p:sp>
        <p:nvSpPr>
          <p:cNvPr id="157" name="Body Level One…"/>
          <p:cNvSpPr txBox="1"/>
          <p:nvPr>
            <p:ph type="body" sz="quarter" idx="1"/>
          </p:nvPr>
        </p:nvSpPr>
        <p:spPr>
          <a:xfrm>
            <a:off x="677332" y="4013200"/>
            <a:ext cx="8596670" cy="514249"/>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58" name="Text Placeholder 2"/>
          <p:cNvSpPr/>
          <p:nvPr>
            <p:ph type="body" sz="quarter" idx="21"/>
          </p:nvPr>
        </p:nvSpPr>
        <p:spPr>
          <a:xfrm>
            <a:off x="677334" y="4527448"/>
            <a:ext cx="8596670" cy="1513916"/>
          </a:xfrm>
          <a:prstGeom prst="rect">
            <a:avLst/>
          </a:prstGeom>
        </p:spPr>
        <p:txBody>
          <a:bodyPr/>
          <a:lstStyle/>
          <a:p>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sz="half" idx="1"/>
          </p:nvPr>
        </p:nvSpPr>
        <p:spPr>
          <a:xfrm>
            <a:off x="677332" y="2160589"/>
            <a:ext cx="8596671"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1" name="Title Text"/>
          <p:cNvSpPr txBox="1"/>
          <p:nvPr>
            <p:ph type="title"/>
          </p:nvPr>
        </p:nvSpPr>
        <p:spPr>
          <a:xfrm>
            <a:off x="677335" y="2700865"/>
            <a:ext cx="8596670" cy="1826583"/>
          </a:xfrm>
          <a:prstGeom prst="rect">
            <a:avLst/>
          </a:prstGeom>
        </p:spPr>
        <p:txBody>
          <a:bodyPr anchor="b"/>
          <a:lstStyle>
            <a:lvl1pPr>
              <a:defRPr sz="4000"/>
            </a:lvl1pPr>
          </a:lstStyle>
          <a:p>
            <a:pPr/>
            <a:r>
              <a:t>Title Text</a:t>
            </a:r>
          </a:p>
        </p:txBody>
      </p:sp>
      <p:sp>
        <p:nvSpPr>
          <p:cNvPr id="52" name="Body Level One…"/>
          <p:cNvSpPr txBox="1"/>
          <p:nvPr>
            <p:ph type="body" sz="quarter" idx="1"/>
          </p:nvPr>
        </p:nvSpPr>
        <p:spPr>
          <a:xfrm>
            <a:off x="677335" y="4527448"/>
            <a:ext cx="8596670" cy="860402"/>
          </a:xfrm>
          <a:prstGeom prst="rect">
            <a:avLst/>
          </a:prstGeom>
        </p:spPr>
        <p:txBody>
          <a:bodyPr/>
          <a:lstStyle>
            <a:lvl1pPr marL="0" indent="0">
              <a:buClrTx/>
              <a:buSzTx/>
              <a:buFontTx/>
              <a:buNone/>
              <a:defRPr sz="2000">
                <a:solidFill>
                  <a:srgbClr val="808080"/>
                </a:solidFill>
              </a:defRPr>
            </a:lvl1pPr>
            <a:lvl2pPr marL="0" indent="0">
              <a:buClrTx/>
              <a:buSzTx/>
              <a:buFontTx/>
              <a:buNone/>
              <a:defRPr sz="2000">
                <a:solidFill>
                  <a:srgbClr val="808080"/>
                </a:solidFill>
              </a:defRPr>
            </a:lvl2pPr>
            <a:lvl3pPr marL="0" indent="0">
              <a:buClrTx/>
              <a:buSzTx/>
              <a:buFontTx/>
              <a:buNone/>
              <a:defRPr sz="2000">
                <a:solidFill>
                  <a:srgbClr val="808080"/>
                </a:solidFill>
              </a:defRPr>
            </a:lvl3pPr>
            <a:lvl4pPr marL="0" indent="0">
              <a:buClrTx/>
              <a:buSzTx/>
              <a:buFontTx/>
              <a:buNone/>
              <a:defRPr sz="2000">
                <a:solidFill>
                  <a:srgbClr val="808080"/>
                </a:solidFill>
              </a:defRPr>
            </a:lvl4pPr>
            <a:lvl5pPr marL="0" indent="0">
              <a:buClrTx/>
              <a:buSzTx/>
              <a:buFontTx/>
              <a:buNone/>
              <a:defRPr sz="20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Body Level One…"/>
          <p:cNvSpPr txBox="1"/>
          <p:nvPr>
            <p:ph type="body" sz="quarter" idx="1"/>
          </p:nvPr>
        </p:nvSpPr>
        <p:spPr>
          <a:xfrm>
            <a:off x="677332" y="2160589"/>
            <a:ext cx="4184038"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9" name="Title Text"/>
          <p:cNvSpPr txBox="1"/>
          <p:nvPr>
            <p:ph type="title"/>
          </p:nvPr>
        </p:nvSpPr>
        <p:spPr>
          <a:prstGeom prst="rect">
            <a:avLst/>
          </a:prstGeom>
        </p:spPr>
        <p:txBody>
          <a:bodyPr/>
          <a:lstStyle/>
          <a:p>
            <a:pPr/>
            <a:r>
              <a:t>Title Text</a:t>
            </a:r>
          </a:p>
        </p:txBody>
      </p:sp>
      <p:sp>
        <p:nvSpPr>
          <p:cNvPr id="70" name="Body Level One…"/>
          <p:cNvSpPr txBox="1"/>
          <p:nvPr>
            <p:ph type="body" sz="quarter" idx="1"/>
          </p:nvPr>
        </p:nvSpPr>
        <p:spPr>
          <a:xfrm>
            <a:off x="675743" y="2160983"/>
            <a:ext cx="4185625" cy="576264"/>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71" name="Text Placeholder 4"/>
          <p:cNvSpPr/>
          <p:nvPr>
            <p:ph type="body" sz="quarter" idx="21"/>
          </p:nvPr>
        </p:nvSpPr>
        <p:spPr>
          <a:xfrm>
            <a:off x="5088382" y="2160983"/>
            <a:ext cx="4185620" cy="576264"/>
          </a:xfrm>
          <a:prstGeom prst="rect">
            <a:avLst/>
          </a:prstGeom>
        </p:spPr>
        <p:txBody>
          <a:bodyPr anchor="b"/>
          <a:lstStyle/>
          <a:p>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Title Text"/>
          <p:cNvSpPr txBox="1"/>
          <p:nvPr>
            <p:ph type="title"/>
          </p:nvPr>
        </p:nvSpPr>
        <p:spPr>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4" name="Title Text"/>
          <p:cNvSpPr txBox="1"/>
          <p:nvPr>
            <p:ph type="title"/>
          </p:nvPr>
        </p:nvSpPr>
        <p:spPr>
          <a:xfrm>
            <a:off x="677332" y="1498603"/>
            <a:ext cx="3854531" cy="1278468"/>
          </a:xfrm>
          <a:prstGeom prst="rect">
            <a:avLst/>
          </a:prstGeom>
        </p:spPr>
        <p:txBody>
          <a:bodyPr anchor="b"/>
          <a:lstStyle>
            <a:lvl1pPr>
              <a:defRPr sz="2000"/>
            </a:lvl1pPr>
          </a:lstStyle>
          <a:p>
            <a:pPr/>
            <a:r>
              <a:t>Title Text</a:t>
            </a:r>
          </a:p>
        </p:txBody>
      </p:sp>
      <p:sp>
        <p:nvSpPr>
          <p:cNvPr id="95" name="Body Level One…"/>
          <p:cNvSpPr txBox="1"/>
          <p:nvPr>
            <p:ph type="body" sz="half" idx="1"/>
          </p:nvPr>
        </p:nvSpPr>
        <p:spPr>
          <a:xfrm>
            <a:off x="4760459" y="514922"/>
            <a:ext cx="4513544" cy="552644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Text Placeholder 3"/>
          <p:cNvSpPr/>
          <p:nvPr>
            <p:ph type="body" sz="quarter" idx="21"/>
          </p:nvPr>
        </p:nvSpPr>
        <p:spPr>
          <a:xfrm>
            <a:off x="677334" y="2777069"/>
            <a:ext cx="3854528" cy="2584451"/>
          </a:xfrm>
          <a:prstGeom prst="rect">
            <a:avLst/>
          </a:prstGeom>
        </p:spPr>
        <p:txBody>
          <a:bodyPr/>
          <a:lstStyle/>
          <a:p>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4" name="Title Text"/>
          <p:cNvSpPr txBox="1"/>
          <p:nvPr>
            <p:ph type="title"/>
          </p:nvPr>
        </p:nvSpPr>
        <p:spPr>
          <a:xfrm>
            <a:off x="677332" y="4800600"/>
            <a:ext cx="8596670" cy="566738"/>
          </a:xfrm>
          <a:prstGeom prst="rect">
            <a:avLst/>
          </a:prstGeom>
        </p:spPr>
        <p:txBody>
          <a:bodyPr anchor="b"/>
          <a:lstStyle>
            <a:lvl1pPr>
              <a:defRPr sz="2400"/>
            </a:lvl1pPr>
          </a:lstStyle>
          <a:p>
            <a:pPr/>
            <a:r>
              <a:t>Title Text</a:t>
            </a:r>
          </a:p>
        </p:txBody>
      </p:sp>
      <p:sp>
        <p:nvSpPr>
          <p:cNvPr id="105" name="Picture Placeholder 2"/>
          <p:cNvSpPr/>
          <p:nvPr>
            <p:ph type="pic" sz="half" idx="21"/>
          </p:nvPr>
        </p:nvSpPr>
        <p:spPr>
          <a:xfrm>
            <a:off x="677332" y="609600"/>
            <a:ext cx="8596671" cy="3845718"/>
          </a:xfrm>
          <a:prstGeom prst="rect">
            <a:avLst/>
          </a:prstGeom>
        </p:spPr>
        <p:txBody>
          <a:bodyPr lIns="91439" tIns="45719" rIns="91439" bIns="45719">
            <a:noAutofit/>
          </a:bodyPr>
          <a:lstStyle/>
          <a:p>
            <a:pPr/>
          </a:p>
        </p:txBody>
      </p:sp>
      <p:sp>
        <p:nvSpPr>
          <p:cNvPr id="106" name="Body Level One…"/>
          <p:cNvSpPr txBox="1"/>
          <p:nvPr>
            <p:ph type="body" sz="quarter" idx="1"/>
          </p:nvPr>
        </p:nvSpPr>
        <p:spPr>
          <a:xfrm>
            <a:off x="677332" y="5367337"/>
            <a:ext cx="8596670" cy="674026"/>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2" y="-8469"/>
            <a:ext cx="12192005" cy="6866472"/>
            <a:chOff x="-1" y="0"/>
            <a:chExt cx="12192003" cy="6866470"/>
          </a:xfrm>
        </p:grpSpPr>
        <p:sp>
          <p:nvSpPr>
            <p:cNvPr id="2" name="Straight Connector 19"/>
            <p:cNvSpPr/>
            <p:nvPr/>
          </p:nvSpPr>
          <p:spPr>
            <a:xfrm>
              <a:off x="9371012" y="8466"/>
              <a:ext cx="1219202" cy="6858005"/>
            </a:xfrm>
            <a:prstGeom prst="line">
              <a:avLst/>
            </a:prstGeom>
            <a:noFill/>
            <a:ln w="9525" cap="rnd">
              <a:solidFill>
                <a:srgbClr val="BFBFBF"/>
              </a:solidFill>
              <a:prstDash val="solid"/>
              <a:round/>
            </a:ln>
            <a:effectLst/>
          </p:spPr>
          <p:txBody>
            <a:bodyPr wrap="square" lIns="45718" tIns="45718" rIns="45718" bIns="45718" numCol="1" anchor="t">
              <a:noAutofit/>
            </a:bodyPr>
            <a:lstStyle/>
            <a:p>
              <a:pPr/>
            </a:p>
          </p:txBody>
        </p:sp>
        <p:sp>
          <p:nvSpPr>
            <p:cNvPr id="3" name="Straight Connector 20"/>
            <p:cNvSpPr/>
            <p:nvPr/>
          </p:nvSpPr>
          <p:spPr>
            <a:xfrm flipH="1">
              <a:off x="7425268" y="3689880"/>
              <a:ext cx="4763560" cy="3176589"/>
            </a:xfrm>
            <a:prstGeom prst="line">
              <a:avLst/>
            </a:prstGeom>
            <a:noFill/>
            <a:ln w="9525" cap="rnd">
              <a:solidFill>
                <a:srgbClr val="D9D9D9"/>
              </a:solidFill>
              <a:prstDash val="solid"/>
              <a:round/>
            </a:ln>
            <a:effectLst/>
          </p:spPr>
          <p:txBody>
            <a:bodyPr wrap="square" lIns="45718" tIns="45718" rIns="45718" bIns="45718" numCol="1" anchor="t">
              <a:noAutofit/>
            </a:bodyPr>
            <a:lstStyle/>
            <a:p>
              <a:pPr/>
            </a:p>
          </p:txBody>
        </p:sp>
        <p:sp>
          <p:nvSpPr>
            <p:cNvPr id="4" name="Rectangle 23"/>
            <p:cNvSpPr/>
            <p:nvPr/>
          </p:nvSpPr>
          <p:spPr>
            <a:xfrm>
              <a:off x="9181476" y="-1"/>
              <a:ext cx="3007352"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8" tIns="45718" rIns="45718" bIns="45718" numCol="1" anchor="t">
              <a:noAutofit/>
            </a:bodyPr>
            <a:lstStyle/>
            <a:p>
              <a:pPr/>
            </a:p>
          </p:txBody>
        </p:sp>
        <p:sp>
          <p:nvSpPr>
            <p:cNvPr id="5" name="Rectangle 25"/>
            <p:cNvSpPr/>
            <p:nvPr/>
          </p:nvSpPr>
          <p:spPr>
            <a:xfrm>
              <a:off x="9603441" y="-1"/>
              <a:ext cx="2588562"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8" tIns="45718" rIns="45718" bIns="45718" numCol="1" anchor="t">
              <a:noAutofit/>
            </a:bodyPr>
            <a:lstStyle/>
            <a:p>
              <a:pPr/>
            </a:p>
          </p:txBody>
        </p:sp>
        <p:sp>
          <p:nvSpPr>
            <p:cNvPr id="6" name="Isosceles Triangle 23"/>
            <p:cNvSpPr/>
            <p:nvPr/>
          </p:nvSpPr>
          <p:spPr>
            <a:xfrm>
              <a:off x="8932333" y="3056466"/>
              <a:ext cx="3259670" cy="38100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8" tIns="45718" rIns="45718" bIns="45718" numCol="1" anchor="t">
              <a:noAutofit/>
            </a:bodyPr>
            <a:lstStyle/>
            <a:p>
              <a:pPr/>
            </a:p>
          </p:txBody>
        </p:sp>
        <p:sp>
          <p:nvSpPr>
            <p:cNvPr id="7" name="Rectangle 27"/>
            <p:cNvSpPr/>
            <p:nvPr/>
          </p:nvSpPr>
          <p:spPr>
            <a:xfrm>
              <a:off x="9334500" y="-1"/>
              <a:ext cx="2854329"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8" tIns="45718" rIns="45718" bIns="45718" numCol="1" anchor="t">
              <a:noAutofit/>
            </a:bodyPr>
            <a:lstStyle/>
            <a:p>
              <a:pPr/>
            </a:p>
          </p:txBody>
        </p:sp>
        <p:sp>
          <p:nvSpPr>
            <p:cNvPr id="8" name="Rectangle 28"/>
            <p:cNvSpPr/>
            <p:nvPr/>
          </p:nvSpPr>
          <p:spPr>
            <a:xfrm>
              <a:off x="10898730" y="-1"/>
              <a:ext cx="1290096"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8" tIns="45718" rIns="45718" bIns="45718" numCol="1" anchor="t">
              <a:noAutofit/>
            </a:bodyPr>
            <a:lstStyle/>
            <a:p>
              <a:pPr/>
            </a:p>
          </p:txBody>
        </p:sp>
        <p:sp>
          <p:nvSpPr>
            <p:cNvPr id="9" name="Rectangle 29"/>
            <p:cNvSpPr/>
            <p:nvPr/>
          </p:nvSpPr>
          <p:spPr>
            <a:xfrm>
              <a:off x="10938999" y="-1"/>
              <a:ext cx="1249828" cy="686647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8" tIns="45718" rIns="45718" bIns="45718" numCol="1" anchor="t">
              <a:noAutofit/>
            </a:bodyPr>
            <a:lstStyle/>
            <a:p>
              <a:pPr/>
            </a:p>
          </p:txBody>
        </p:sp>
        <p:sp>
          <p:nvSpPr>
            <p:cNvPr id="10" name="Isosceles Triangle 27"/>
            <p:cNvSpPr/>
            <p:nvPr/>
          </p:nvSpPr>
          <p:spPr>
            <a:xfrm>
              <a:off x="10371666" y="3598334"/>
              <a:ext cx="1817161" cy="32681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8" tIns="45718" rIns="45718" bIns="45718" numCol="1" anchor="t">
              <a:noAutofit/>
            </a:bodyPr>
            <a:lstStyle/>
            <a:p>
              <a:pPr/>
            </a:p>
          </p:txBody>
        </p:sp>
        <p:sp>
          <p:nvSpPr>
            <p:cNvPr id="11" name="Isosceles Triangle 28"/>
            <p:cNvSpPr/>
            <p:nvPr/>
          </p:nvSpPr>
          <p:spPr>
            <a:xfrm>
              <a:off x="-2" y="4021667"/>
              <a:ext cx="448735" cy="2844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8" tIns="45718" rIns="45718" bIns="45718" numCol="1" anchor="t">
              <a:noAutofit/>
            </a:bodyPr>
            <a:lstStyle/>
            <a:p>
              <a:pPr/>
            </a:p>
          </p:txBody>
        </p:sp>
      </p:grpSp>
      <p:sp>
        <p:nvSpPr>
          <p:cNvPr id="13" name="Title Text"/>
          <p:cNvSpPr txBox="1"/>
          <p:nvPr>
            <p:ph type="title"/>
          </p:nvPr>
        </p:nvSpPr>
        <p:spPr>
          <a:xfrm>
            <a:off x="677332" y="609600"/>
            <a:ext cx="8596671" cy="13208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Title Text</a:t>
            </a:r>
          </a:p>
        </p:txBody>
      </p:sp>
      <p:sp>
        <p:nvSpPr>
          <p:cNvPr id="1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9049983" y="6114705"/>
            <a:ext cx="224020" cy="218439"/>
          </a:xfrm>
          <a:prstGeom prst="rect">
            <a:avLst/>
          </a:prstGeom>
          <a:ln w="12700">
            <a:miter lim="400000"/>
          </a:ln>
        </p:spPr>
        <p:txBody>
          <a:bodyPr wrap="none" lIns="45718" tIns="45718" rIns="45718" bIns="45718" anchor="ctr">
            <a:spAutoFit/>
          </a:bodyPr>
          <a:lstStyle>
            <a:lvl1pPr algn="r">
              <a:defRPr sz="9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j-lt"/>
          <a:ea typeface="+mj-ea"/>
          <a:cs typeface="+mj-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1pPr>
      <a:lvl2pPr marL="778668" marR="0" indent="-321468"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2pPr>
      <a:lvl3pPr marL="1208314" marR="0" indent="-293914"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3pPr>
      <a:lvl4pPr marL="1714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4pPr>
      <a:lvl5pPr marL="21717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5pPr>
      <a:lvl6pPr marL="26289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6pPr>
      <a:lvl7pPr marL="30861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7pPr>
      <a:lvl8pPr marL="35433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8pPr>
      <a:lvl9pPr marL="4000500" marR="0" indent="-342900" algn="l" defTabSz="457200" rtl="0" latinLnBrk="0">
        <a:lnSpc>
          <a:spcPct val="100000"/>
        </a:lnSpc>
        <a:spcBef>
          <a:spcPts val="1000"/>
        </a:spcBef>
        <a:spcAft>
          <a:spcPts val="0"/>
        </a:spcAft>
        <a:buClr>
          <a:schemeClr val="accent1"/>
        </a:buClr>
        <a:buSzPct val="80000"/>
        <a:buFont typeface="Trebuchet MS"/>
        <a:buChar char="u"/>
        <a:tabLst/>
        <a:defRPr b="0" baseline="0" cap="none" i="0" spc="0" strike="noStrike" sz="1800" u="none">
          <a:solidFill>
            <a:srgbClr val="404040"/>
          </a:solidFill>
          <a:uFillTx/>
          <a:latin typeface="+mj-lt"/>
          <a:ea typeface="+mj-ea"/>
          <a:cs typeface="+mj-cs"/>
          <a:sym typeface="Trebuchet MS"/>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earchdatamanagement.techtarget.com/definition/relational-database"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ctrTitle"/>
          </p:nvPr>
        </p:nvSpPr>
        <p:spPr>
          <a:xfrm>
            <a:off x="1507067" y="506027"/>
            <a:ext cx="7766937" cy="1793290"/>
          </a:xfrm>
          <a:prstGeom prst="rect">
            <a:avLst/>
          </a:prstGeom>
        </p:spPr>
        <p:txBody>
          <a:bodyPr/>
          <a:lstStyle>
            <a:lvl1pPr defTabSz="379474">
              <a:defRPr sz="4400">
                <a:latin typeface="Canela Text Regular"/>
                <a:ea typeface="Canela Text Regular"/>
                <a:cs typeface="Canela Text Regular"/>
                <a:sym typeface="Canela Text Regular"/>
              </a:defRPr>
            </a:lvl1pPr>
          </a:lstStyle>
          <a:p>
            <a:pPr/>
            <a:r>
              <a:t>Driver Distraction &amp; Prediction</a:t>
            </a:r>
          </a:p>
        </p:txBody>
      </p:sp>
      <p:sp>
        <p:nvSpPr>
          <p:cNvPr id="169" name="Subtitle 2"/>
          <p:cNvSpPr txBox="1"/>
          <p:nvPr>
            <p:ph type="subTitle" sz="quarter" idx="1"/>
          </p:nvPr>
        </p:nvSpPr>
        <p:spPr>
          <a:xfrm>
            <a:off x="3701989" y="2494625"/>
            <a:ext cx="5572016" cy="2653109"/>
          </a:xfrm>
          <a:prstGeom prst="rect">
            <a:avLst/>
          </a:prstGeom>
        </p:spPr>
        <p:txBody>
          <a:bodyPr/>
          <a:lstStyle/>
          <a:p>
            <a:pPr defTabSz="370331">
              <a:spcBef>
                <a:spcPts val="800"/>
              </a:spcBef>
              <a:defRPr sz="1400">
                <a:latin typeface="Canela Text Regular"/>
                <a:ea typeface="Canela Text Regular"/>
                <a:cs typeface="Canela Text Regular"/>
                <a:sym typeface="Canela Text Regular"/>
              </a:defRPr>
            </a:pPr>
            <a:r>
              <a:t>Guided : Prof. Kavita Sawant</a:t>
            </a:r>
          </a:p>
          <a:p>
            <a:pPr defTabSz="370331">
              <a:spcBef>
                <a:spcPts val="800"/>
              </a:spcBef>
              <a:defRPr sz="1400">
                <a:latin typeface="Canela Text Regular"/>
                <a:ea typeface="Canela Text Regular"/>
                <a:cs typeface="Canela Text Regular"/>
                <a:sym typeface="Canela Text Regular"/>
              </a:defRPr>
            </a:pPr>
            <a:r>
              <a:t>Created By: Seema Jadhav(4215)</a:t>
            </a:r>
          </a:p>
          <a:p>
            <a:pPr defTabSz="370331">
              <a:spcBef>
                <a:spcPts val="800"/>
              </a:spcBef>
              <a:defRPr sz="1400">
                <a:latin typeface="Canela Text Regular"/>
                <a:ea typeface="Canela Text Regular"/>
                <a:cs typeface="Canela Text Regular"/>
                <a:sym typeface="Canela Text Regular"/>
              </a:defRPr>
            </a:pPr>
            <a:r>
              <a:t>Pratiksha Mesharm(4230)</a:t>
            </a:r>
          </a:p>
          <a:p>
            <a:pPr defTabSz="370331">
              <a:spcBef>
                <a:spcPts val="800"/>
              </a:spcBef>
              <a:defRPr sz="1400">
                <a:latin typeface="Canela Text Regular"/>
                <a:ea typeface="Canela Text Regular"/>
                <a:cs typeface="Canela Text Regular"/>
                <a:sym typeface="Canela Text Regular"/>
              </a:defRPr>
            </a:pPr>
            <a:r>
              <a:t>Gayatri Yadav(4258)</a:t>
            </a:r>
          </a:p>
          <a:p>
            <a:pPr defTabSz="370331">
              <a:spcBef>
                <a:spcPts val="800"/>
              </a:spcBef>
              <a:defRPr sz="1400">
                <a:latin typeface="Canela Text Regular"/>
                <a:ea typeface="Canela Text Regular"/>
                <a:cs typeface="Canela Text Regular"/>
                <a:sym typeface="Canela Text Regular"/>
              </a:defRPr>
            </a:pPr>
            <a:r>
              <a:t>		  			Samruddhi Renakale(4269)	</a:t>
            </a:r>
          </a:p>
          <a:p>
            <a:pPr defTabSz="370331">
              <a:spcBef>
                <a:spcPts val="800"/>
              </a:spcBef>
              <a:defRPr sz="1400">
                <a:latin typeface="Canela Text Regular"/>
                <a:ea typeface="Canela Text Regular"/>
                <a:cs typeface="Canela Text Regular"/>
                <a:sym typeface="Canela Text Regular"/>
              </a:defRPr>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Title 2"/>
          <p:cNvSpPr txBox="1"/>
          <p:nvPr>
            <p:ph type="title"/>
          </p:nvPr>
        </p:nvSpPr>
        <p:spPr>
          <a:xfrm>
            <a:off x="677333" y="205274"/>
            <a:ext cx="8596670" cy="611364"/>
          </a:xfrm>
          <a:prstGeom prst="rect">
            <a:avLst/>
          </a:prstGeom>
        </p:spPr>
        <p:txBody>
          <a:bodyPr/>
          <a:lstStyle>
            <a:lvl1pPr>
              <a:defRPr sz="3200"/>
            </a:lvl1pPr>
          </a:lstStyle>
          <a:p>
            <a:pPr/>
            <a:r>
              <a:t>Structure of the System</a:t>
            </a:r>
          </a:p>
        </p:txBody>
      </p:sp>
      <p:sp>
        <p:nvSpPr>
          <p:cNvPr id="263" name="Text Placeholder 3"/>
          <p:cNvSpPr txBox="1"/>
          <p:nvPr>
            <p:ph type="body" idx="1"/>
          </p:nvPr>
        </p:nvSpPr>
        <p:spPr>
          <a:xfrm>
            <a:off x="360092" y="1115560"/>
            <a:ext cx="8596670" cy="4744065"/>
          </a:xfrm>
          <a:prstGeom prst="rect">
            <a:avLst/>
          </a:prstGeom>
        </p:spPr>
        <p:txBody>
          <a:bodyPr/>
          <a:lstStyle/>
          <a:p>
            <a:pPr>
              <a:buFontTx/>
              <a:buChar char="➢"/>
              <a:defRPr>
                <a:solidFill>
                  <a:srgbClr val="000000"/>
                </a:solidFill>
                <a:latin typeface="Times New Roman"/>
                <a:ea typeface="Times New Roman"/>
                <a:cs typeface="Times New Roman"/>
                <a:sym typeface="Times New Roman"/>
              </a:defRPr>
            </a:pPr>
            <a:r>
              <a:t>To address distraction recognition in both daytime and nighttime, this work proposes using two recognition modes: an RGB mode and an NIR mode. </a:t>
            </a:r>
          </a:p>
          <a:p>
            <a:pPr>
              <a:buFontTx/>
              <a:buChar char="➢"/>
              <a:defRPr>
                <a:solidFill>
                  <a:srgbClr val="000000"/>
                </a:solidFill>
                <a:latin typeface="Times New Roman"/>
                <a:ea typeface="Times New Roman"/>
                <a:cs typeface="Times New Roman"/>
                <a:sym typeface="Times New Roman"/>
              </a:defRPr>
            </a:pPr>
            <a:r>
              <a:t>The RGB mode is activated in the daytime and uses images collected from an RGB camera to identify distraction. </a:t>
            </a:r>
          </a:p>
          <a:p>
            <a:pPr>
              <a:buFontTx/>
              <a:buChar char="➢"/>
              <a:defRPr>
                <a:solidFill>
                  <a:srgbClr val="000000"/>
                </a:solidFill>
                <a:latin typeface="Times New Roman"/>
                <a:ea typeface="Times New Roman"/>
                <a:cs typeface="Times New Roman"/>
                <a:sym typeface="Times New Roman"/>
              </a:defRPr>
            </a:pPr>
            <a:r>
              <a:t>The NIR mode, on the other hand, is activated in the nighttime and uses an NIR camera. In each mode, the system identifies distraction by a CNN image classifier. </a:t>
            </a:r>
          </a:p>
          <a:p>
            <a:pPr>
              <a:buFontTx/>
              <a:buChar char="➢"/>
              <a:defRPr>
                <a:solidFill>
                  <a:srgbClr val="000000"/>
                </a:solidFill>
                <a:latin typeface="Times New Roman"/>
                <a:ea typeface="Times New Roman"/>
                <a:cs typeface="Times New Roman"/>
                <a:sym typeface="Times New Roman"/>
              </a:defRPr>
            </a:pPr>
            <a:r>
              <a:t>To know which mode to activate at any given time, the system uses a light sensor to estimate the in vehicle luminance conditions.</a:t>
            </a:r>
          </a:p>
          <a:p>
            <a:pPr>
              <a:buFontTx/>
              <a:buChar char="➢"/>
              <a:defRPr>
                <a:solidFill>
                  <a:srgbClr val="000000"/>
                </a:solidFill>
                <a:latin typeface="Times New Roman"/>
                <a:ea typeface="Times New Roman"/>
                <a:cs typeface="Times New Roman"/>
                <a:sym typeface="Times New Roman"/>
              </a:defRPr>
            </a:pPr>
            <a:r>
              <a:t> If the luminance is above a certain threshold, the RGB mode is triggered, otherwise, the NIR mode is activated.</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5" name="Picture 3" descr="Picture 3"/>
          <p:cNvPicPr>
            <a:picLocks noChangeAspect="1"/>
          </p:cNvPicPr>
          <p:nvPr/>
        </p:nvPicPr>
        <p:blipFill>
          <a:blip r:embed="rId2">
            <a:extLst/>
          </a:blip>
          <a:stretch>
            <a:fillRect/>
          </a:stretch>
        </p:blipFill>
        <p:spPr>
          <a:xfrm>
            <a:off x="1119673" y="1026367"/>
            <a:ext cx="7529028" cy="3359578"/>
          </a:xfrm>
          <a:prstGeom prst="rect">
            <a:avLst/>
          </a:prstGeom>
          <a:ln w="12700">
            <a:miter lim="400000"/>
          </a:ln>
        </p:spPr>
      </p:pic>
      <p:sp>
        <p:nvSpPr>
          <p:cNvPr id="266" name="Title 4"/>
          <p:cNvSpPr txBox="1"/>
          <p:nvPr>
            <p:ph type="title"/>
          </p:nvPr>
        </p:nvSpPr>
        <p:spPr>
          <a:xfrm>
            <a:off x="817292" y="5386873"/>
            <a:ext cx="8596670" cy="1320801"/>
          </a:xfrm>
          <a:prstGeom prst="rect">
            <a:avLst/>
          </a:prstGeom>
        </p:spPr>
        <p:txBody>
          <a:bodyPr/>
          <a:lstStyle>
            <a:lvl1pPr>
              <a:defRPr sz="2000"/>
            </a:lvl1pPr>
          </a:lstStyle>
          <a:p>
            <a:pPr/>
            <a:r>
              <a:t>				A Schematic representation of the system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Title 1"/>
          <p:cNvSpPr txBox="1"/>
          <p:nvPr>
            <p:ph type="title"/>
          </p:nvPr>
        </p:nvSpPr>
        <p:spPr>
          <a:xfrm>
            <a:off x="579679" y="156237"/>
            <a:ext cx="8596670" cy="1320803"/>
          </a:xfrm>
          <a:prstGeom prst="rect">
            <a:avLst/>
          </a:prstGeom>
        </p:spPr>
        <p:txBody>
          <a:bodyPr/>
          <a:lstStyle/>
          <a:p>
            <a:pPr>
              <a:defRPr sz="3200">
                <a:solidFill>
                  <a:srgbClr val="000000"/>
                </a:solidFill>
                <a:latin typeface="Canela Text Regular"/>
                <a:ea typeface="Canela Text Regular"/>
                <a:cs typeface="Canela Text Regular"/>
                <a:sym typeface="Canela Text Regular"/>
              </a:defRPr>
            </a:pPr>
            <a:r>
              <a:t> 					</a:t>
            </a:r>
            <a:r>
              <a:rPr sz="4400">
                <a:solidFill>
                  <a:schemeClr val="accent1"/>
                </a:solidFill>
              </a:rPr>
              <a:t>Algorithms</a:t>
            </a:r>
          </a:p>
        </p:txBody>
      </p:sp>
      <p:sp>
        <p:nvSpPr>
          <p:cNvPr id="269" name="Content Placeholder 2"/>
          <p:cNvSpPr txBox="1"/>
          <p:nvPr>
            <p:ph type="body" idx="1"/>
          </p:nvPr>
        </p:nvSpPr>
        <p:spPr>
          <a:xfrm>
            <a:off x="295593" y="1358281"/>
            <a:ext cx="8596670" cy="4216898"/>
          </a:xfrm>
          <a:prstGeom prst="rect">
            <a:avLst/>
          </a:prstGeom>
        </p:spPr>
        <p:txBody>
          <a:bodyPr/>
          <a:lstStyle/>
          <a:p>
            <a:pPr marL="291464" indent="-291464" algn="just" defTabSz="388620">
              <a:spcBef>
                <a:spcPts val="800"/>
              </a:spcBef>
              <a:buFont typeface="Arial"/>
              <a:buChar char="•"/>
              <a:defRPr sz="2100">
                <a:solidFill>
                  <a:srgbClr val="000000"/>
                </a:solidFill>
                <a:latin typeface="Canela Text Regular"/>
                <a:ea typeface="Canela Text Regular"/>
                <a:cs typeface="Canela Text Regular"/>
                <a:sym typeface="Canela Text Regular"/>
              </a:defRPr>
            </a:pPr>
            <a:r>
              <a:t>Support Vector Machine Algorithm (SVM )</a:t>
            </a:r>
            <a:endParaRPr sz="1300"/>
          </a:p>
          <a:p>
            <a:pPr marL="291465" indent="-291465" algn="just" defTabSz="388620">
              <a:spcBef>
                <a:spcPts val="800"/>
              </a:spcBef>
              <a:buFontTx/>
              <a:buChar char="▪"/>
              <a:defRPr sz="1300">
                <a:solidFill>
                  <a:srgbClr val="000000"/>
                </a:solidFill>
                <a:latin typeface="Canela Text Regular"/>
                <a:ea typeface="Canela Text Regular"/>
                <a:cs typeface="Canela Text Regular"/>
                <a:sym typeface="Canela Text Regular"/>
              </a:defRPr>
            </a:pPr>
          </a:p>
          <a:p>
            <a:pPr lvl="1" marL="631506" indent="-242886" algn="just" defTabSz="388620">
              <a:spcBef>
                <a:spcPts val="800"/>
              </a:spcBef>
              <a:buFont typeface="Canela Text Regular"/>
              <a:defRPr sz="1500">
                <a:solidFill>
                  <a:srgbClr val="000000"/>
                </a:solidFill>
                <a:latin typeface="Canela Text Regular"/>
                <a:ea typeface="Canela Text Regular"/>
                <a:cs typeface="Canela Text Regular"/>
                <a:sym typeface="Canela Text Regular"/>
              </a:defRPr>
            </a:pPr>
            <a:r>
              <a:t>A support vector machine (SVM) is a supervised machine learning algorithm that can be used for both classification and regression purposes. SVM are mostly used in classification problems. </a:t>
            </a:r>
            <a:endParaRPr sz="1100"/>
          </a:p>
          <a:p>
            <a:pPr lvl="1" marL="631506" indent="-242886" algn="just" defTabSz="388620">
              <a:spcBef>
                <a:spcPts val="800"/>
              </a:spcBef>
              <a:buFont typeface="Canela Text Regular"/>
              <a:defRPr sz="1500">
                <a:solidFill>
                  <a:srgbClr val="000000"/>
                </a:solidFill>
                <a:latin typeface="Canela Text Regular"/>
                <a:ea typeface="Canela Text Regular"/>
                <a:cs typeface="Canela Text Regular"/>
                <a:sym typeface="Canela Text Regular"/>
              </a:defRPr>
            </a:pPr>
            <a:r>
              <a:t>SVM are founded on the idea of finding a hyperplane that best divides a dataset into two classes. </a:t>
            </a:r>
            <a:endParaRPr sz="1100"/>
          </a:p>
          <a:p>
            <a:pPr lvl="1" marL="631506" indent="-242886" algn="just" defTabSz="388620">
              <a:spcBef>
                <a:spcPts val="800"/>
              </a:spcBef>
              <a:buFont typeface="Canela Text Regular"/>
              <a:defRPr sz="1500">
                <a:solidFill>
                  <a:srgbClr val="000000"/>
                </a:solidFill>
                <a:latin typeface="Canela Text Regular"/>
                <a:ea typeface="Canela Text Regular"/>
                <a:cs typeface="Canela Text Regular"/>
                <a:sym typeface="Canela Text Regular"/>
              </a:defRPr>
            </a:pPr>
            <a:r>
              <a:t>Because of this, they can be considered the critical elements of a data set. </a:t>
            </a:r>
            <a:endParaRPr sz="1100"/>
          </a:p>
          <a:p>
            <a:pPr lvl="1" marL="631506" indent="-242886" algn="just" defTabSz="388620">
              <a:spcBef>
                <a:spcPts val="800"/>
              </a:spcBef>
              <a:buFont typeface="Canela Text Regular"/>
              <a:defRPr sz="1500">
                <a:solidFill>
                  <a:srgbClr val="000000"/>
                </a:solidFill>
                <a:latin typeface="Canela Text Regular"/>
                <a:ea typeface="Canela Text Regular"/>
                <a:cs typeface="Canela Text Regular"/>
                <a:sym typeface="Canela Text Regular"/>
              </a:defRPr>
            </a:pPr>
            <a:r>
              <a:t>The aim is to choose a hyperplane with the greatest possible margin between the hyperplane and any point within the training set, giving a higher chance of new data being classified correctly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Title 1"/>
          <p:cNvSpPr txBox="1"/>
          <p:nvPr>
            <p:ph type="title"/>
          </p:nvPr>
        </p:nvSpPr>
        <p:spPr>
          <a:xfrm>
            <a:off x="419881" y="245615"/>
            <a:ext cx="8596670" cy="704295"/>
          </a:xfrm>
          <a:prstGeom prst="rect">
            <a:avLst/>
          </a:prstGeom>
        </p:spPr>
        <p:txBody>
          <a:bodyPr/>
          <a:lstStyle>
            <a:lvl1pPr marL="571500" indent="-571500">
              <a:buSzPct val="100000"/>
              <a:buFont typeface="Arial"/>
              <a:buChar char="•"/>
              <a:defRPr sz="2800">
                <a:latin typeface="Canela Text Regular"/>
                <a:ea typeface="Canela Text Regular"/>
                <a:cs typeface="Canela Text Regular"/>
                <a:sym typeface="Canela Text Regular"/>
              </a:defRPr>
            </a:lvl1pPr>
          </a:lstStyle>
          <a:p>
            <a:pPr/>
            <a:r>
              <a:t> Convolutional Neural Network</a:t>
            </a:r>
          </a:p>
        </p:txBody>
      </p:sp>
      <p:sp>
        <p:nvSpPr>
          <p:cNvPr id="272" name="Content Placeholder 2"/>
          <p:cNvSpPr txBox="1"/>
          <p:nvPr>
            <p:ph type="body" idx="1"/>
          </p:nvPr>
        </p:nvSpPr>
        <p:spPr>
          <a:xfrm>
            <a:off x="677333" y="1455936"/>
            <a:ext cx="8596670" cy="4603183"/>
          </a:xfrm>
          <a:prstGeom prst="rect">
            <a:avLst/>
          </a:prstGeom>
        </p:spPr>
        <p:txBody>
          <a:bodyPr/>
          <a:lstStyle/>
          <a:p>
            <a:pPr>
              <a:buFont typeface="Canela Text Regular"/>
              <a:defRPr>
                <a:solidFill>
                  <a:srgbClr val="292929"/>
                </a:solidFill>
                <a:latin typeface="Canela Text Regular"/>
                <a:ea typeface="Canela Text Regular"/>
                <a:cs typeface="Canela Text Regular"/>
                <a:sym typeface="Canela Text Regular"/>
              </a:defRPr>
            </a:pPr>
            <a:r>
              <a:t>A Convolutional Neural Network (CNN) is a Deep Learning algorithm which can take in an input image, assign importance  to various aspects/objects in the image and be able to differentiate one from the other.</a:t>
            </a:r>
          </a:p>
          <a:p>
            <a:pPr>
              <a:buFont typeface="Canela Text Regular"/>
              <a:defRPr>
                <a:latin typeface="Canela Text Regular"/>
                <a:ea typeface="Canela Text Regular"/>
                <a:cs typeface="Canela Text Regular"/>
                <a:sym typeface="Canela Text Regular"/>
              </a:defRPr>
            </a:pPr>
            <a:r>
              <a:t>CNNs are used for image classification and recognition because of its high accuracy .</a:t>
            </a:r>
          </a:p>
          <a:p>
            <a:pPr>
              <a:buFont typeface="Canela Text Regular"/>
              <a:defRPr>
                <a:latin typeface="Canela Text Regular"/>
                <a:ea typeface="Canela Text Regular"/>
                <a:cs typeface="Canela Text Regular"/>
                <a:sym typeface="Canela Text Regular"/>
              </a:defRPr>
            </a:pPr>
            <a:r>
              <a:t> The CNN follows a hierarchical model which works on building a network, like a funnel, and finally gives out a fully-connected layer where all the neurons are connected to each other and the output is processed.</a:t>
            </a:r>
          </a:p>
          <a:p>
            <a:pPr>
              <a:buFont typeface="Canela Text Regular"/>
              <a:defRPr>
                <a:latin typeface="Canela Text Regular"/>
                <a:ea typeface="Canela Text Regular"/>
                <a:cs typeface="Canela Text Regular"/>
                <a:sym typeface="Canela Text Regular"/>
              </a:defRPr>
            </a:pPr>
            <a:r>
              <a:t>The best thing about CNN is there is no need for feature extraction. Now, convolutional neural networks can extract informative features from images, eliminating the need of traditional manual image processing methods.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Title 1"/>
          <p:cNvSpPr txBox="1"/>
          <p:nvPr>
            <p:ph type="title"/>
          </p:nvPr>
        </p:nvSpPr>
        <p:spPr>
          <a:xfrm>
            <a:off x="437637" y="275099"/>
            <a:ext cx="8596670" cy="606645"/>
          </a:xfrm>
          <a:prstGeom prst="rect">
            <a:avLst/>
          </a:prstGeom>
        </p:spPr>
        <p:txBody>
          <a:bodyPr/>
          <a:lstStyle>
            <a:lvl1pPr marL="452627" indent="-452627" defTabSz="452627">
              <a:buSzPct val="100000"/>
              <a:buFont typeface="Arial"/>
              <a:buChar char="•"/>
              <a:defRPr sz="2700">
                <a:latin typeface="Canela Text Regular"/>
                <a:ea typeface="Canela Text Regular"/>
                <a:cs typeface="Canela Text Regular"/>
                <a:sym typeface="Canela Text Regular"/>
              </a:defRPr>
            </a:lvl1pPr>
          </a:lstStyle>
          <a:p>
            <a:pPr/>
            <a:r>
              <a:t>Entity Relationship Diagrams </a:t>
            </a:r>
          </a:p>
        </p:txBody>
      </p:sp>
      <p:sp>
        <p:nvSpPr>
          <p:cNvPr id="275" name="Content Placeholder 2"/>
          <p:cNvSpPr txBox="1"/>
          <p:nvPr>
            <p:ph type="body" sz="half" idx="1"/>
          </p:nvPr>
        </p:nvSpPr>
        <p:spPr>
          <a:xfrm>
            <a:off x="677333" y="1358283"/>
            <a:ext cx="8596670" cy="3266983"/>
          </a:xfrm>
          <a:prstGeom prst="rect">
            <a:avLst/>
          </a:prstGeom>
        </p:spPr>
        <p:txBody>
          <a:bodyPr anchor="ctr"/>
          <a:lstStyle/>
          <a:p>
            <a:pPr marL="339470" indent="-339470" algn="just" defTabSz="452627">
              <a:spcBef>
                <a:spcPts val="900"/>
              </a:spcBef>
              <a:buFont typeface="Canela Text Regular"/>
              <a:defRPr sz="1700">
                <a:solidFill>
                  <a:srgbClr val="000000"/>
                </a:solidFill>
                <a:latin typeface="Canela Text Regular"/>
                <a:ea typeface="Canela Text Regular"/>
                <a:cs typeface="Canela Text Regular"/>
                <a:sym typeface="Canela Text Regular"/>
              </a:defRPr>
            </a:pPr>
            <a:r>
              <a:t>Entity relationship diagrams provide a visual starting point for database design that can also be used to help determine information system requirements throughout an organisation. After a </a:t>
            </a:r>
            <a:r>
              <a:rPr u="sng">
                <a:solidFill>
                  <a:srgbClr val="0000FF"/>
                </a:solidFill>
                <a:uFill>
                  <a:solidFill>
                    <a:srgbClr val="0000FF"/>
                  </a:solidFill>
                </a:uFill>
                <a:hlinkClick r:id="rId2" invalidUrl="" action="" tgtFrame="" tooltip="" history="1" highlightClick="0" endSnd="0"/>
              </a:rPr>
              <a:t>relational database</a:t>
            </a:r>
            <a:r>
              <a:t> is rolled out, an ERD can still serve as a reference point, should any debugging or business process re-engineering be needed later.</a:t>
            </a:r>
          </a:p>
          <a:p>
            <a:pPr marL="339470" indent="-339470" algn="just" defTabSz="452627">
              <a:spcBef>
                <a:spcPts val="900"/>
              </a:spcBef>
              <a:buFont typeface="Canela Text Regular"/>
              <a:defRPr sz="1700">
                <a:solidFill>
                  <a:srgbClr val="000000"/>
                </a:solidFill>
                <a:latin typeface="Canela Text Regular"/>
                <a:ea typeface="Canela Text Regular"/>
                <a:cs typeface="Canela Text Regular"/>
                <a:sym typeface="Canela Text Regular"/>
              </a:defRPr>
            </a:pPr>
            <a:r>
              <a:t>However, while an ERD can be useful for organising data that can be represented by a relational structure, it can't sufficiently represent semi-structured or unstructured data. It's also unlikely to be helpful on its own in integrating data into a pre-existing information system.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7" name="Picture 2" descr="Picture 2"/>
          <p:cNvPicPr>
            <a:picLocks noChangeAspect="1"/>
          </p:cNvPicPr>
          <p:nvPr/>
        </p:nvPicPr>
        <p:blipFill>
          <a:blip r:embed="rId2">
            <a:extLst/>
          </a:blip>
          <a:stretch>
            <a:fillRect/>
          </a:stretch>
        </p:blipFill>
        <p:spPr>
          <a:xfrm>
            <a:off x="2272682" y="1393793"/>
            <a:ext cx="5943603" cy="3298828"/>
          </a:xfrm>
          <a:prstGeom prst="rect">
            <a:avLst/>
          </a:prstGeom>
          <a:ln w="12700">
            <a:miter lim="400000"/>
          </a:ln>
        </p:spPr>
      </p:pic>
      <p:sp>
        <p:nvSpPr>
          <p:cNvPr id="278" name="Title 5"/>
          <p:cNvSpPr txBox="1"/>
          <p:nvPr>
            <p:ph type="title"/>
          </p:nvPr>
        </p:nvSpPr>
        <p:spPr>
          <a:xfrm>
            <a:off x="677333" y="5464204"/>
            <a:ext cx="8558108" cy="607414"/>
          </a:xfrm>
          <a:prstGeom prst="rect">
            <a:avLst/>
          </a:prstGeom>
        </p:spPr>
        <p:txBody>
          <a:bodyPr/>
          <a:lstStyle/>
          <a:p>
            <a:pPr defTabSz="452627">
              <a:defRPr sz="2700">
                <a:solidFill>
                  <a:srgbClr val="000000"/>
                </a:solidFill>
                <a:latin typeface="Canela Text Regular"/>
                <a:ea typeface="Canela Text Regular"/>
                <a:cs typeface="Canela Text Regular"/>
                <a:sym typeface="Canela Text Regular"/>
              </a:defRPr>
            </a:pPr>
            <a:r>
              <a:t>				</a:t>
            </a:r>
            <a:r>
              <a:rPr>
                <a:solidFill>
                  <a:schemeClr val="accent1"/>
                </a:solidFill>
              </a:rPr>
              <a:t>Entity relationship diagram</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Title 6"/>
          <p:cNvSpPr txBox="1"/>
          <p:nvPr>
            <p:ph type="title"/>
          </p:nvPr>
        </p:nvSpPr>
        <p:spPr>
          <a:xfrm>
            <a:off x="4115477" y="5336044"/>
            <a:ext cx="8596671" cy="676659"/>
          </a:xfrm>
          <a:prstGeom prst="rect">
            <a:avLst/>
          </a:prstGeom>
        </p:spPr>
        <p:txBody>
          <a:bodyPr/>
          <a:lstStyle>
            <a:lvl1pPr>
              <a:defRPr sz="2800">
                <a:latin typeface="Canela Text Regular"/>
                <a:ea typeface="Canela Text Regular"/>
                <a:cs typeface="Canela Text Regular"/>
                <a:sym typeface="Canela Text Regular"/>
              </a:defRPr>
            </a:lvl1pPr>
          </a:lstStyle>
          <a:p>
            <a:pPr/>
            <a:r>
              <a:t>UML Diagram</a:t>
            </a:r>
          </a:p>
        </p:txBody>
      </p:sp>
      <p:pic>
        <p:nvPicPr>
          <p:cNvPr id="281" name="Picture 3" descr="Picture 3"/>
          <p:cNvPicPr>
            <a:picLocks noChangeAspect="1"/>
          </p:cNvPicPr>
          <p:nvPr/>
        </p:nvPicPr>
        <p:blipFill>
          <a:blip r:embed="rId2">
            <a:extLst/>
          </a:blip>
          <a:stretch>
            <a:fillRect/>
          </a:stretch>
        </p:blipFill>
        <p:spPr>
          <a:xfrm>
            <a:off x="2470212" y="692806"/>
            <a:ext cx="5943602" cy="4175127"/>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Title 1"/>
          <p:cNvSpPr txBox="1"/>
          <p:nvPr>
            <p:ph type="title"/>
          </p:nvPr>
        </p:nvSpPr>
        <p:spPr>
          <a:xfrm>
            <a:off x="677333" y="609600"/>
            <a:ext cx="8596670" cy="1320800"/>
          </a:xfrm>
          <a:prstGeom prst="rect">
            <a:avLst/>
          </a:prstGeom>
        </p:spPr>
        <p:txBody>
          <a:bodyPr/>
          <a:lstStyle>
            <a:lvl1pPr>
              <a:defRPr>
                <a:latin typeface="Canela Text Regular"/>
                <a:ea typeface="Canela Text Regular"/>
                <a:cs typeface="Canela Text Regular"/>
                <a:sym typeface="Canela Text Regular"/>
              </a:defRPr>
            </a:lvl1pPr>
          </a:lstStyle>
          <a:p>
            <a:pPr/>
            <a:r>
              <a:t>PROJECT SCHEDULE</a:t>
            </a:r>
          </a:p>
        </p:txBody>
      </p:sp>
      <p:sp>
        <p:nvSpPr>
          <p:cNvPr id="284" name="Content Placeholder 2"/>
          <p:cNvSpPr txBox="1"/>
          <p:nvPr>
            <p:ph type="body" sz="half" idx="1"/>
          </p:nvPr>
        </p:nvSpPr>
        <p:spPr>
          <a:xfrm>
            <a:off x="677333" y="2160589"/>
            <a:ext cx="8596670" cy="3880773"/>
          </a:xfrm>
          <a:prstGeom prst="rect">
            <a:avLst/>
          </a:prstGeom>
        </p:spPr>
        <p:txBody>
          <a:bodyPr/>
          <a:lstStyle/>
          <a:p>
            <a:pPr>
              <a:buFont typeface="Canela Text Regular"/>
              <a:defRPr>
                <a:latin typeface="Canela Text Regular"/>
                <a:ea typeface="Canela Text Regular"/>
                <a:cs typeface="Canela Text Regular"/>
                <a:sym typeface="Canela Text Regular"/>
              </a:defRPr>
            </a:pPr>
            <a:r>
              <a:t>Requirement Analysis</a:t>
            </a:r>
          </a:p>
          <a:p>
            <a:pPr>
              <a:buFont typeface="Canela Text Regular"/>
              <a:defRPr>
                <a:latin typeface="Canela Text Regular"/>
                <a:ea typeface="Canela Text Regular"/>
                <a:cs typeface="Canela Text Regular"/>
                <a:sym typeface="Canela Text Regular"/>
              </a:defRPr>
            </a:pPr>
            <a:r>
              <a:t>Requirement Specification</a:t>
            </a:r>
          </a:p>
          <a:p>
            <a:pPr>
              <a:buFont typeface="Canela Text Regular"/>
              <a:defRPr>
                <a:latin typeface="Canela Text Regular"/>
                <a:ea typeface="Canela Text Regular"/>
                <a:cs typeface="Canela Text Regular"/>
                <a:sym typeface="Canela Text Regular"/>
              </a:defRPr>
            </a:pPr>
            <a:r>
              <a:t>System Design</a:t>
            </a:r>
          </a:p>
          <a:p>
            <a:pPr>
              <a:buFont typeface="Canela Text Regular"/>
              <a:defRPr>
                <a:latin typeface="Canela Text Regular"/>
                <a:ea typeface="Canela Text Regular"/>
                <a:cs typeface="Canela Text Regular"/>
                <a:sym typeface="Canela Text Regular"/>
              </a:defRPr>
            </a:pPr>
            <a:r>
              <a:t>Coding</a:t>
            </a:r>
          </a:p>
          <a:p>
            <a:pPr>
              <a:buFont typeface="Canela Text Regular"/>
              <a:defRPr>
                <a:latin typeface="Canela Text Regular"/>
                <a:ea typeface="Canela Text Regular"/>
                <a:cs typeface="Canela Text Regular"/>
                <a:sym typeface="Canela Text Regular"/>
              </a:defRPr>
            </a:pPr>
            <a:r>
              <a:t>Testing</a:t>
            </a:r>
          </a:p>
          <a:p>
            <a:pPr>
              <a:buFont typeface="Canela Text Regular"/>
              <a:defRPr>
                <a:latin typeface="Canela Text Regular"/>
                <a:ea typeface="Canela Text Regular"/>
                <a:cs typeface="Canela Text Regular"/>
                <a:sym typeface="Canela Text Regular"/>
              </a:defRPr>
            </a:pPr>
            <a:r>
              <a:t>Implementation</a:t>
            </a:r>
          </a:p>
          <a:p>
            <a:pPr>
              <a:buFont typeface="Canela Text Regular"/>
              <a:defRPr>
                <a:latin typeface="Canela Text Regular"/>
                <a:ea typeface="Canela Text Regular"/>
                <a:cs typeface="Canela Text Regular"/>
                <a:sym typeface="Canela Text Regular"/>
              </a:defRPr>
            </a:pPr>
            <a:r>
              <a:t>Maintanance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Title 1"/>
          <p:cNvSpPr txBox="1"/>
          <p:nvPr>
            <p:ph type="title"/>
          </p:nvPr>
        </p:nvSpPr>
        <p:spPr>
          <a:xfrm>
            <a:off x="677333" y="609600"/>
            <a:ext cx="8596670" cy="1320800"/>
          </a:xfrm>
          <a:prstGeom prst="rect">
            <a:avLst/>
          </a:prstGeom>
        </p:spPr>
        <p:txBody>
          <a:bodyPr/>
          <a:lstStyle>
            <a:lvl1pPr>
              <a:defRPr>
                <a:latin typeface="Canela Text Regular"/>
                <a:ea typeface="Canela Text Regular"/>
                <a:cs typeface="Canela Text Regular"/>
                <a:sym typeface="Canela Text Regular"/>
              </a:defRPr>
            </a:lvl1pPr>
          </a:lstStyle>
          <a:p>
            <a:pPr/>
            <a:r>
              <a:t>Project Plan</a:t>
            </a:r>
          </a:p>
        </p:txBody>
      </p:sp>
      <p:sp>
        <p:nvSpPr>
          <p:cNvPr id="287" name="TextBox 2"/>
          <p:cNvSpPr txBox="1"/>
          <p:nvPr/>
        </p:nvSpPr>
        <p:spPr>
          <a:xfrm>
            <a:off x="800321" y="1589103"/>
            <a:ext cx="9070317" cy="48897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Char char="-"/>
              <a:defRPr>
                <a:latin typeface="Canela Text Regular"/>
                <a:ea typeface="Canela Text Regular"/>
                <a:cs typeface="Canela Text Regular"/>
                <a:sym typeface="Canela Text Regular"/>
              </a:defRPr>
            </a:pPr>
            <a:r>
              <a:t>Project Finalisation</a:t>
            </a:r>
          </a:p>
          <a:p>
            <a:pPr>
              <a:defRPr>
                <a:latin typeface="Canela Text Regular"/>
                <a:ea typeface="Canela Text Regular"/>
                <a:cs typeface="Canela Text Regular"/>
                <a:sym typeface="Canela Text Regular"/>
              </a:defRPr>
            </a:pPr>
          </a:p>
          <a:p>
            <a:pPr marL="285750" indent="-285750">
              <a:buSzPct val="100000"/>
              <a:buChar char="-"/>
              <a:defRPr>
                <a:latin typeface="Canela Text Regular"/>
                <a:ea typeface="Canela Text Regular"/>
                <a:cs typeface="Canela Text Regular"/>
                <a:sym typeface="Canela Text Regular"/>
              </a:defRPr>
            </a:pPr>
            <a:r>
              <a:t>Study of Literature Survey</a:t>
            </a:r>
          </a:p>
          <a:p>
            <a:pPr>
              <a:defRPr>
                <a:latin typeface="Canela Text Regular"/>
                <a:ea typeface="Canela Text Regular"/>
                <a:cs typeface="Canela Text Regular"/>
                <a:sym typeface="Canela Text Regular"/>
              </a:defRPr>
            </a:pPr>
          </a:p>
          <a:p>
            <a:pPr marL="285750" indent="-285750">
              <a:buSzPct val="100000"/>
              <a:buChar char="-"/>
              <a:defRPr>
                <a:latin typeface="Canela Text Regular"/>
                <a:ea typeface="Canela Text Regular"/>
                <a:cs typeface="Canela Text Regular"/>
                <a:sym typeface="Canela Text Regular"/>
              </a:defRPr>
            </a:pPr>
            <a:r>
              <a:t>Architecture Design</a:t>
            </a:r>
          </a:p>
          <a:p>
            <a:pPr>
              <a:defRPr>
                <a:latin typeface="Canela Text Regular"/>
                <a:ea typeface="Canela Text Regular"/>
                <a:cs typeface="Canela Text Regular"/>
                <a:sym typeface="Canela Text Regular"/>
              </a:defRPr>
            </a:pPr>
          </a:p>
          <a:p>
            <a:pPr marL="285750" indent="-285750">
              <a:buSzPct val="100000"/>
              <a:buChar char="-"/>
              <a:defRPr>
                <a:latin typeface="Canela Text Regular"/>
                <a:ea typeface="Canela Text Regular"/>
                <a:cs typeface="Canela Text Regular"/>
                <a:sym typeface="Canela Text Regular"/>
              </a:defRPr>
            </a:pPr>
            <a:r>
              <a:t>Requirement Analysis</a:t>
            </a:r>
          </a:p>
          <a:p>
            <a:pPr>
              <a:defRPr>
                <a:latin typeface="Canela Text Regular"/>
                <a:ea typeface="Canela Text Regular"/>
                <a:cs typeface="Canela Text Regular"/>
                <a:sym typeface="Canela Text Regular"/>
              </a:defRPr>
            </a:pPr>
          </a:p>
          <a:p>
            <a:pPr marL="285750" indent="-285750">
              <a:buSzPct val="100000"/>
              <a:buChar char="-"/>
              <a:defRPr>
                <a:latin typeface="Canela Text Regular"/>
                <a:ea typeface="Canela Text Regular"/>
                <a:cs typeface="Canela Text Regular"/>
                <a:sym typeface="Canela Text Regular"/>
              </a:defRPr>
            </a:pPr>
            <a:r>
              <a:t>Flow Discussion</a:t>
            </a:r>
          </a:p>
          <a:p>
            <a:pPr>
              <a:defRPr>
                <a:latin typeface="Canela Text Regular"/>
                <a:ea typeface="Canela Text Regular"/>
                <a:cs typeface="Canela Text Regular"/>
                <a:sym typeface="Canela Text Regular"/>
              </a:defRPr>
            </a:pPr>
          </a:p>
          <a:p>
            <a:pPr marL="285750" indent="-285750">
              <a:buSzPct val="100000"/>
              <a:buChar char="-"/>
              <a:defRPr>
                <a:latin typeface="Canela Text Regular"/>
                <a:ea typeface="Canela Text Regular"/>
                <a:cs typeface="Canela Text Regular"/>
                <a:sym typeface="Canela Text Regular"/>
              </a:defRPr>
            </a:pPr>
            <a:r>
              <a:t>Project Implementation</a:t>
            </a:r>
          </a:p>
          <a:p>
            <a:pPr>
              <a:defRPr>
                <a:latin typeface="Canela Text Regular"/>
                <a:ea typeface="Canela Text Regular"/>
                <a:cs typeface="Canela Text Regular"/>
                <a:sym typeface="Canela Text Regular"/>
              </a:defRPr>
            </a:pPr>
            <a:r>
              <a:t>  </a:t>
            </a:r>
          </a:p>
          <a:p>
            <a:pPr marL="285750" indent="-285750">
              <a:buSzPct val="100000"/>
              <a:buChar char="-"/>
              <a:defRPr>
                <a:latin typeface="Canela Text Regular"/>
                <a:ea typeface="Canela Text Regular"/>
                <a:cs typeface="Canela Text Regular"/>
                <a:sym typeface="Canela Text Regular"/>
              </a:defRPr>
            </a:pPr>
            <a:r>
              <a:t>Documentation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Title 1"/>
          <p:cNvSpPr txBox="1"/>
          <p:nvPr>
            <p:ph type="title"/>
          </p:nvPr>
        </p:nvSpPr>
        <p:spPr>
          <a:xfrm>
            <a:off x="677333" y="609600"/>
            <a:ext cx="8596670" cy="1320800"/>
          </a:xfrm>
          <a:prstGeom prst="rect">
            <a:avLst/>
          </a:prstGeom>
        </p:spPr>
        <p:txBody>
          <a:bodyPr/>
          <a:lstStyle>
            <a:lvl1pPr>
              <a:defRPr>
                <a:latin typeface="Canela Text Regular"/>
                <a:ea typeface="Canela Text Regular"/>
                <a:cs typeface="Canela Text Regular"/>
                <a:sym typeface="Canela Text Regular"/>
              </a:defRPr>
            </a:lvl1pPr>
          </a:lstStyle>
          <a:p>
            <a:pPr/>
            <a:r>
              <a:t>ADVANTAGES</a:t>
            </a:r>
          </a:p>
        </p:txBody>
      </p:sp>
      <p:sp>
        <p:nvSpPr>
          <p:cNvPr id="290" name="Content Placeholder 2"/>
          <p:cNvSpPr txBox="1"/>
          <p:nvPr>
            <p:ph type="body" sz="half" idx="1"/>
          </p:nvPr>
        </p:nvSpPr>
        <p:spPr>
          <a:xfrm>
            <a:off x="677333" y="2160589"/>
            <a:ext cx="8596670" cy="3880773"/>
          </a:xfrm>
          <a:prstGeom prst="rect">
            <a:avLst/>
          </a:prstGeom>
        </p:spPr>
        <p:txBody>
          <a:bodyPr/>
          <a:lstStyle/>
          <a:p>
            <a:pPr>
              <a:buFont typeface="Canela Text Regular"/>
              <a:defRPr>
                <a:latin typeface="Canela Text Regular"/>
                <a:ea typeface="Canela Text Regular"/>
                <a:cs typeface="Canela Text Regular"/>
                <a:sym typeface="Canela Text Regular"/>
              </a:defRPr>
            </a:pPr>
            <a:r>
              <a:t>1. The areas will be prone to lesser accidents.</a:t>
            </a:r>
          </a:p>
          <a:p>
            <a:pPr>
              <a:buFont typeface="Canela Text Regular"/>
              <a:defRPr>
                <a:latin typeface="Canela Text Regular"/>
                <a:ea typeface="Canela Text Regular"/>
                <a:cs typeface="Canela Text Regular"/>
                <a:sym typeface="Canela Text Regular"/>
              </a:defRPr>
            </a:pPr>
            <a:r>
              <a:t>2.DRIVERS ND PASSENGERS WILL have a safer journey.</a:t>
            </a:r>
          </a:p>
          <a:p>
            <a:pPr>
              <a:buFont typeface="Canela Text Regular"/>
              <a:defRPr>
                <a:latin typeface="Canela Text Regular"/>
                <a:ea typeface="Canela Text Regular"/>
                <a:cs typeface="Canela Text Regular"/>
                <a:sym typeface="Canela Text Regular"/>
              </a:defRPr>
            </a:pPr>
            <a:r>
              <a:t>3.The driver will be alert while driving. </a:t>
            </a:r>
          </a:p>
          <a:p>
            <a:pPr>
              <a:buFont typeface="Canela Text Regular"/>
              <a:defRPr>
                <a:latin typeface="Canela Text Regular"/>
                <a:ea typeface="Canela Text Regular"/>
                <a:cs typeface="Canela Text Regular"/>
                <a:sym typeface="Canela Text Regular"/>
              </a:defRPr>
            </a:pPr>
            <a:r>
              <a:t>4.Extremely helpful for the current and future generations.</a:t>
            </a:r>
          </a:p>
          <a:p>
            <a:pPr>
              <a:buFont typeface="Canela Text Regular"/>
              <a:defRPr>
                <a:latin typeface="Canela Text Regular"/>
                <a:ea typeface="Canela Text Regular"/>
                <a:cs typeface="Canela Text Regular"/>
                <a:sym typeface="Canela Text Regular"/>
              </a:defRPr>
            </a:pPr>
            <a:r>
              <a:t>5.One of the best technologies for day to day application.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xfrm>
            <a:off x="677333" y="257452"/>
            <a:ext cx="8596670" cy="665826"/>
          </a:xfrm>
          <a:prstGeom prst="rect">
            <a:avLst/>
          </a:prstGeom>
        </p:spPr>
        <p:txBody>
          <a:bodyPr/>
          <a:lstStyle>
            <a:lvl1pPr defTabSz="384047">
              <a:defRPr sz="3000">
                <a:latin typeface="Canela Text Regular"/>
                <a:ea typeface="Canela Text Regular"/>
                <a:cs typeface="Canela Text Regular"/>
                <a:sym typeface="Canela Text Regular"/>
              </a:defRPr>
            </a:lvl1pPr>
          </a:lstStyle>
          <a:p>
            <a:pPr/>
            <a:r>
              <a:t>Contents</a:t>
            </a:r>
          </a:p>
        </p:txBody>
      </p:sp>
      <p:sp>
        <p:nvSpPr>
          <p:cNvPr id="172" name="Content Placeholder 2"/>
          <p:cNvSpPr txBox="1"/>
          <p:nvPr>
            <p:ph type="body" idx="1"/>
          </p:nvPr>
        </p:nvSpPr>
        <p:spPr>
          <a:xfrm>
            <a:off x="677333" y="1047565"/>
            <a:ext cx="8596670" cy="4993798"/>
          </a:xfrm>
          <a:prstGeom prst="rect">
            <a:avLst/>
          </a:prstGeom>
        </p:spPr>
        <p:txBody>
          <a:bodyPr/>
          <a:lstStyle/>
          <a:p>
            <a:pPr marL="291465" indent="-291465" defTabSz="388620">
              <a:lnSpc>
                <a:spcPct val="90000"/>
              </a:lnSpc>
              <a:spcBef>
                <a:spcPts val="800"/>
              </a:spcBef>
              <a:buFont typeface="Canela Text Regular"/>
              <a:defRPr sz="1500">
                <a:latin typeface="Canela Text Regular"/>
                <a:ea typeface="Canela Text Regular"/>
                <a:cs typeface="Canela Text Regular"/>
                <a:sym typeface="Canela Text Regular"/>
              </a:defRPr>
            </a:pPr>
            <a:r>
              <a:t>Problem Statement</a:t>
            </a:r>
          </a:p>
          <a:p>
            <a:pPr marL="291465" indent="-291465" defTabSz="388620">
              <a:lnSpc>
                <a:spcPct val="90000"/>
              </a:lnSpc>
              <a:spcBef>
                <a:spcPts val="800"/>
              </a:spcBef>
              <a:buFont typeface="Canela Text Regular"/>
              <a:defRPr sz="1500">
                <a:latin typeface="Canela Text Regular"/>
                <a:ea typeface="Canela Text Regular"/>
                <a:cs typeface="Canela Text Regular"/>
                <a:sym typeface="Canela Text Regular"/>
              </a:defRPr>
            </a:pPr>
            <a:r>
              <a:t>Introduction</a:t>
            </a:r>
          </a:p>
          <a:p>
            <a:pPr marL="291465" indent="-291465" defTabSz="388620">
              <a:lnSpc>
                <a:spcPct val="90000"/>
              </a:lnSpc>
              <a:spcBef>
                <a:spcPts val="800"/>
              </a:spcBef>
              <a:buFont typeface="Canela Text Regular"/>
              <a:defRPr sz="1500">
                <a:latin typeface="Canela Text Regular"/>
                <a:ea typeface="Canela Text Regular"/>
                <a:cs typeface="Canela Text Regular"/>
                <a:sym typeface="Canela Text Regular"/>
              </a:defRPr>
            </a:pPr>
            <a:r>
              <a:t>Scope of Project</a:t>
            </a:r>
          </a:p>
          <a:p>
            <a:pPr marL="291465" indent="-291465" defTabSz="388620">
              <a:lnSpc>
                <a:spcPct val="90000"/>
              </a:lnSpc>
              <a:spcBef>
                <a:spcPts val="800"/>
              </a:spcBef>
              <a:buFont typeface="Canela Text Regular"/>
              <a:defRPr sz="1500">
                <a:latin typeface="Canela Text Regular"/>
                <a:ea typeface="Canela Text Regular"/>
                <a:cs typeface="Canela Text Regular"/>
                <a:sym typeface="Canela Text Regular"/>
              </a:defRPr>
            </a:pPr>
            <a:r>
              <a:t>Aims and Objective of the Project</a:t>
            </a:r>
          </a:p>
          <a:p>
            <a:pPr marL="291465" indent="-291465" defTabSz="388620">
              <a:lnSpc>
                <a:spcPct val="90000"/>
              </a:lnSpc>
              <a:spcBef>
                <a:spcPts val="800"/>
              </a:spcBef>
              <a:buFont typeface="Canela Text Regular"/>
              <a:defRPr sz="1500">
                <a:latin typeface="Canela Text Regular"/>
                <a:ea typeface="Canela Text Regular"/>
                <a:cs typeface="Canela Text Regular"/>
                <a:sym typeface="Canela Text Regular"/>
              </a:defRPr>
            </a:pPr>
            <a:r>
              <a:t>System Requirement</a:t>
            </a:r>
          </a:p>
          <a:p>
            <a:pPr marL="291465" indent="-291465" defTabSz="388620">
              <a:lnSpc>
                <a:spcPct val="90000"/>
              </a:lnSpc>
              <a:spcBef>
                <a:spcPts val="800"/>
              </a:spcBef>
              <a:buFont typeface="Canela Text Regular"/>
              <a:defRPr sz="1500">
                <a:latin typeface="Canela Text Regular"/>
                <a:ea typeface="Canela Text Regular"/>
                <a:cs typeface="Canela Text Regular"/>
                <a:sym typeface="Canela Text Regular"/>
              </a:defRPr>
            </a:pPr>
            <a:r>
              <a:t>Literature Survey</a:t>
            </a:r>
          </a:p>
          <a:p>
            <a:pPr marL="291465" indent="-291465" defTabSz="388620">
              <a:lnSpc>
                <a:spcPct val="90000"/>
              </a:lnSpc>
              <a:spcBef>
                <a:spcPts val="800"/>
              </a:spcBef>
              <a:buFont typeface="Canela Text Regular"/>
              <a:defRPr sz="1500">
                <a:latin typeface="Canela Text Regular"/>
                <a:ea typeface="Canela Text Regular"/>
                <a:cs typeface="Canela Text Regular"/>
                <a:sym typeface="Canela Text Regular"/>
              </a:defRPr>
            </a:pPr>
            <a:r>
              <a:t>System Architecture</a:t>
            </a:r>
          </a:p>
          <a:p>
            <a:pPr marL="291465" indent="-291465" defTabSz="388620">
              <a:lnSpc>
                <a:spcPct val="90000"/>
              </a:lnSpc>
              <a:spcBef>
                <a:spcPts val="800"/>
              </a:spcBef>
              <a:buFont typeface="Canela Text Regular"/>
              <a:defRPr sz="1500">
                <a:latin typeface="Canela Text Regular"/>
                <a:ea typeface="Canela Text Regular"/>
                <a:cs typeface="Canela Text Regular"/>
                <a:sym typeface="Canela Text Regular"/>
              </a:defRPr>
            </a:pPr>
            <a:r>
              <a:t>Moduls</a:t>
            </a:r>
          </a:p>
          <a:p>
            <a:pPr marL="291465" indent="-291465" defTabSz="388620">
              <a:lnSpc>
                <a:spcPct val="90000"/>
              </a:lnSpc>
              <a:spcBef>
                <a:spcPts val="800"/>
              </a:spcBef>
              <a:buFont typeface="Canela Text Regular"/>
              <a:defRPr sz="1500">
                <a:latin typeface="Canela Text Regular"/>
                <a:ea typeface="Canela Text Regular"/>
                <a:cs typeface="Canela Text Regular"/>
                <a:sym typeface="Canela Text Regular"/>
              </a:defRPr>
            </a:pPr>
            <a:r>
              <a:t>UML Diagrams</a:t>
            </a:r>
          </a:p>
          <a:p>
            <a:pPr marL="291465" indent="-291465" defTabSz="388620">
              <a:lnSpc>
                <a:spcPct val="90000"/>
              </a:lnSpc>
              <a:spcBef>
                <a:spcPts val="800"/>
              </a:spcBef>
              <a:buFont typeface="Canela Text Regular"/>
              <a:defRPr sz="1500">
                <a:latin typeface="Canela Text Regular"/>
                <a:ea typeface="Canela Text Regular"/>
                <a:cs typeface="Canela Text Regular"/>
                <a:sym typeface="Canela Text Regular"/>
              </a:defRPr>
            </a:pPr>
            <a:r>
              <a:t>Algorithms</a:t>
            </a:r>
          </a:p>
          <a:p>
            <a:pPr marL="291465" indent="-291465" defTabSz="388620">
              <a:lnSpc>
                <a:spcPct val="90000"/>
              </a:lnSpc>
              <a:spcBef>
                <a:spcPts val="800"/>
              </a:spcBef>
              <a:buFont typeface="Canela Text Regular"/>
              <a:defRPr sz="1500">
                <a:latin typeface="Canela Text Regular"/>
                <a:ea typeface="Canela Text Regular"/>
                <a:cs typeface="Canela Text Regular"/>
                <a:sym typeface="Canela Text Regular"/>
              </a:defRPr>
            </a:pPr>
            <a:r>
              <a:t>Project Schedule</a:t>
            </a:r>
          </a:p>
          <a:p>
            <a:pPr marL="291465" indent="-291465" defTabSz="388620">
              <a:lnSpc>
                <a:spcPct val="90000"/>
              </a:lnSpc>
              <a:spcBef>
                <a:spcPts val="800"/>
              </a:spcBef>
              <a:buFont typeface="Canela Text Regular"/>
              <a:defRPr sz="1500">
                <a:latin typeface="Canela Text Regular"/>
                <a:ea typeface="Canela Text Regular"/>
                <a:cs typeface="Canela Text Regular"/>
                <a:sym typeface="Canela Text Regular"/>
              </a:defRPr>
            </a:pPr>
            <a:r>
              <a:t>Project Plan</a:t>
            </a:r>
          </a:p>
          <a:p>
            <a:pPr marL="291465" indent="-291465" defTabSz="388620">
              <a:lnSpc>
                <a:spcPct val="90000"/>
              </a:lnSpc>
              <a:spcBef>
                <a:spcPts val="800"/>
              </a:spcBef>
              <a:buFont typeface="Canela Text Regular"/>
              <a:defRPr sz="1500">
                <a:latin typeface="Canela Text Regular"/>
                <a:ea typeface="Canela Text Regular"/>
                <a:cs typeface="Canela Text Regular"/>
                <a:sym typeface="Canela Text Regular"/>
              </a:defRPr>
            </a:pPr>
            <a:r>
              <a:t>Referenses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Title 1"/>
          <p:cNvSpPr txBox="1"/>
          <p:nvPr>
            <p:ph type="title"/>
          </p:nvPr>
        </p:nvSpPr>
        <p:spPr>
          <a:xfrm>
            <a:off x="677333" y="609600"/>
            <a:ext cx="8596670" cy="1320800"/>
          </a:xfrm>
          <a:prstGeom prst="rect">
            <a:avLst/>
          </a:prstGeom>
        </p:spPr>
        <p:txBody>
          <a:bodyPr/>
          <a:lstStyle>
            <a:lvl1pPr>
              <a:defRPr>
                <a:latin typeface="Canela Text Regular"/>
                <a:ea typeface="Canela Text Regular"/>
                <a:cs typeface="Canela Text Regular"/>
                <a:sym typeface="Canela Text Regular"/>
              </a:defRPr>
            </a:lvl1pPr>
          </a:lstStyle>
          <a:p>
            <a:pPr/>
            <a:r>
              <a:t>CONCLUSION</a:t>
            </a:r>
          </a:p>
        </p:txBody>
      </p:sp>
      <p:sp>
        <p:nvSpPr>
          <p:cNvPr id="293" name="Content Placeholder 2"/>
          <p:cNvSpPr txBox="1"/>
          <p:nvPr>
            <p:ph type="body" sz="half" idx="1"/>
          </p:nvPr>
        </p:nvSpPr>
        <p:spPr>
          <a:xfrm>
            <a:off x="677333" y="2160589"/>
            <a:ext cx="8596670" cy="3880773"/>
          </a:xfrm>
          <a:prstGeom prst="rect">
            <a:avLst/>
          </a:prstGeom>
        </p:spPr>
        <p:txBody>
          <a:bodyPr/>
          <a:lstStyle>
            <a:lvl1pPr marL="298322" indent="-298322" defTabSz="397763">
              <a:lnSpc>
                <a:spcPct val="90000"/>
              </a:lnSpc>
              <a:spcBef>
                <a:spcPts val="800"/>
              </a:spcBef>
              <a:buFont typeface="Canela Text Regular"/>
              <a:defRPr sz="1500">
                <a:latin typeface="Canela Text Regular"/>
                <a:ea typeface="Canela Text Regular"/>
                <a:cs typeface="Canela Text Regular"/>
                <a:sym typeface="Canela Text Regular"/>
              </a:defRPr>
            </a:lvl1pPr>
          </a:lstStyle>
          <a:p>
            <a:pPr/>
            <a:r>
              <a:t>This work has demonstrated that deep learning models pretrained on the Image net dataset can be fine tuned to classify distracted driver images with good accuracy. The study evaluated twelve pretrained deep convolutional neural network models and retrained them on the State Farm dataset and evaluated its performance on the test dataset. The results indicate a positive outlook on re-purposing the VGG16 model to classify distracted drivers with up to 96% accuracy on unseen images. To summarize the findings in this study, the contribution of this paper is stated as follows: a) Comparing over twelve pretrained CNN models the VGG16 yields the best performance despite having lesser computation layers compared to other models. b) Training strategy S2 always yields better results on all pretrained models at the cost of time and computational resources. In upcoming works, this study will extend the scope to involve an automated architecture search for CNN instead of relying on the predefined architectures. Recent development has shown that this may result in a more efficient and tailored model to the task at hand.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itle 1"/>
          <p:cNvSpPr txBox="1"/>
          <p:nvPr>
            <p:ph type="title"/>
          </p:nvPr>
        </p:nvSpPr>
        <p:spPr>
          <a:xfrm>
            <a:off x="677333" y="609600"/>
            <a:ext cx="8596670" cy="1320800"/>
          </a:xfrm>
          <a:prstGeom prst="rect">
            <a:avLst/>
          </a:prstGeom>
        </p:spPr>
        <p:txBody>
          <a:bodyPr/>
          <a:lstStyle>
            <a:lvl1pPr>
              <a:defRPr>
                <a:latin typeface="Canela Text Regular"/>
                <a:ea typeface="Canela Text Regular"/>
                <a:cs typeface="Canela Text Regular"/>
                <a:sym typeface="Canela Text Regular"/>
              </a:defRPr>
            </a:lvl1pPr>
          </a:lstStyle>
          <a:p>
            <a:pPr/>
            <a:r>
              <a:t>FUTURE SCOPE</a:t>
            </a:r>
          </a:p>
        </p:txBody>
      </p:sp>
      <p:sp>
        <p:nvSpPr>
          <p:cNvPr id="296" name="Content Placeholder 2"/>
          <p:cNvSpPr txBox="1"/>
          <p:nvPr>
            <p:ph type="body" sz="half" idx="1"/>
          </p:nvPr>
        </p:nvSpPr>
        <p:spPr>
          <a:xfrm>
            <a:off x="677333" y="2160589"/>
            <a:ext cx="8596670" cy="3880773"/>
          </a:xfrm>
          <a:prstGeom prst="rect">
            <a:avLst/>
          </a:prstGeom>
        </p:spPr>
        <p:txBody>
          <a:bodyPr/>
          <a:lstStyle>
            <a:lvl1pPr marL="329184" indent="-329184" defTabSz="438911">
              <a:lnSpc>
                <a:spcPct val="90000"/>
              </a:lnSpc>
              <a:spcBef>
                <a:spcPts val="900"/>
              </a:spcBef>
              <a:buFont typeface="Canela Text Regular"/>
              <a:defRPr sz="1500">
                <a:latin typeface="Canela Text Regular"/>
                <a:ea typeface="Canela Text Regular"/>
                <a:cs typeface="Canela Text Regular"/>
                <a:sym typeface="Canela Text Regular"/>
              </a:defRPr>
            </a:lvl1pPr>
          </a:lstStyle>
          <a:p>
            <a:pPr/>
            <a:r>
              <a:t>For the future improvement of these self-implemented models, we could applied more sophisticated weight initialisation method like Xavier Initialisation or KaiMing Initialisation. Besides, the dataset also provides 77,000 test images without labels, so if these images are labelled or we use semi-supervised learning method, our models could be developed with these images. Finally, we could try out some existing packages from Pytorch or Tensorflow of more complex CNN-based models like ResNet or VGG.The current work can be extended in many ways, some of which are listed as follows.The application scope of the proposed driver distraction recognition system and network is not limit to distraction activities related to electronic devices only. A promising future direction is to extend the current work to include comprehensive images from real driving environments and to test the system for daily driving scenarios.Furthermore, the proposed network architecture may be incorporated into other computer vision applications in computational resource-limited environments. For example, there is an increasing trend to enhance the recognition ability of small-sized robots.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Title 1"/>
          <p:cNvSpPr txBox="1"/>
          <p:nvPr>
            <p:ph type="title"/>
          </p:nvPr>
        </p:nvSpPr>
        <p:spPr>
          <a:xfrm>
            <a:off x="677333" y="609600"/>
            <a:ext cx="8596670" cy="1320800"/>
          </a:xfrm>
          <a:prstGeom prst="rect">
            <a:avLst/>
          </a:prstGeom>
        </p:spPr>
        <p:txBody>
          <a:bodyPr/>
          <a:lstStyle>
            <a:lvl1pPr>
              <a:defRPr>
                <a:latin typeface="Canela Text Regular"/>
                <a:ea typeface="Canela Text Regular"/>
                <a:cs typeface="Canela Text Regular"/>
                <a:sym typeface="Canela Text Regular"/>
              </a:defRPr>
            </a:lvl1pPr>
          </a:lstStyle>
          <a:p>
            <a:pPr/>
            <a:r>
              <a:t>REFERENCES</a:t>
            </a:r>
          </a:p>
        </p:txBody>
      </p:sp>
      <p:sp>
        <p:nvSpPr>
          <p:cNvPr id="299" name="Content Placeholder 2"/>
          <p:cNvSpPr txBox="1"/>
          <p:nvPr>
            <p:ph type="body" sz="half" idx="1"/>
          </p:nvPr>
        </p:nvSpPr>
        <p:spPr>
          <a:xfrm>
            <a:off x="677333" y="2160589"/>
            <a:ext cx="8596670" cy="3880773"/>
          </a:xfrm>
          <a:prstGeom prst="rect">
            <a:avLst/>
          </a:prstGeom>
        </p:spPr>
        <p:txBody>
          <a:bodyPr/>
          <a:lstStyle/>
          <a:p>
            <a:pPr marL="322324" indent="-322324" defTabSz="429768">
              <a:lnSpc>
                <a:spcPct val="80000"/>
              </a:lnSpc>
              <a:spcBef>
                <a:spcPts val="900"/>
              </a:spcBef>
              <a:buFont typeface="Canela Text Regular"/>
              <a:defRPr sz="1000">
                <a:latin typeface="Canela Text Regular"/>
                <a:ea typeface="Canela Text Regular"/>
                <a:cs typeface="Canela Text Regular"/>
                <a:sym typeface="Canela Text Regular"/>
              </a:defRPr>
            </a:pPr>
            <a:r>
              <a:t>Johannes Ball´e, Valero Laparra, and Eero P Simoncelli. End-to-end optimized image compression. arXiv preprint arXiv:1611.01704, 2016.Sepp Hochreiter and Ju¨rgen Schmidhuber. Long short-term memory. Neural Computation, 9(8):1735–1780, 1997.Pytorch. </a:t>
            </a:r>
          </a:p>
          <a:p>
            <a:pPr marL="322324" indent="-322324" defTabSz="429768">
              <a:lnSpc>
                <a:spcPct val="80000"/>
              </a:lnSpc>
              <a:spcBef>
                <a:spcPts val="900"/>
              </a:spcBef>
              <a:buFont typeface="Canela Text Regular"/>
              <a:defRPr sz="1000">
                <a:latin typeface="Canela Text Regular"/>
                <a:ea typeface="Canela Text Regular"/>
                <a:cs typeface="Canela Text Regular"/>
                <a:sym typeface="Canela Text Regular"/>
              </a:defRPr>
            </a:pPr>
            <a:r>
              <a:t> Models.  HYPERLINK "https://pytorch.org/docs/stable/torchvision/models.html/" https://pytorch.org/docs/stable/torchvision/  HYPERLINK "https://pytorch.org/docs/stable/torchvision/models.html/" models.htm</a:t>
            </a:r>
          </a:p>
          <a:p>
            <a:pPr marL="322324" indent="-322324" defTabSz="429768">
              <a:lnSpc>
                <a:spcPct val="80000"/>
              </a:lnSpc>
              <a:spcBef>
                <a:spcPts val="900"/>
              </a:spcBef>
              <a:buFont typeface="Canela Text Regular"/>
              <a:defRPr sz="1000">
                <a:latin typeface="Canela Text Regular"/>
                <a:ea typeface="Canela Text Regular"/>
                <a:cs typeface="Canela Text Regular"/>
                <a:sym typeface="Canela Text Regular"/>
              </a:defRPr>
            </a:pPr>
            <a:r>
              <a:t> "https://pytorch.org/docs/stable/torchvision/models.html/" , 2018. [Online; accessed 18-April-2019].Eric Sun. Shufflenet-v2-Pytorch.  HYPERLINK "https://github.com/ericsun99/</a:t>
            </a:r>
          </a:p>
          <a:p>
            <a:pPr marL="322324" indent="-322324" defTabSz="429768">
              <a:lnSpc>
                <a:spcPct val="80000"/>
              </a:lnSpc>
              <a:spcBef>
                <a:spcPts val="900"/>
              </a:spcBef>
              <a:buFont typeface="Canela Text Regular"/>
              <a:defRPr sz="1000">
                <a:latin typeface="Canela Text Regular"/>
                <a:ea typeface="Canela Text Regular"/>
                <a:cs typeface="Canela Text Regular"/>
                <a:sym typeface="Canela Text Regular"/>
              </a:defRPr>
            </a:pPr>
            <a:r>
              <a:t>/" https://github.com/ericsun99/  HYPERLINK "https://github.com/ericsun99/Shufflenet-v2-Pytorch/" Shufflenet-v2-Pytorch/ HYPERLINK "https://github.com/ericsun99/Shufflenet-v2-Pytorch/" , 2018. [Online; accessed 18-March-2019].Evgeniy Zheltonozhskiy.	Impementation of MobileNetV2 in pytorch. </a:t>
            </a:r>
          </a:p>
          <a:p>
            <a:pPr marL="322324" indent="-322324" defTabSz="429768">
              <a:lnSpc>
                <a:spcPct val="80000"/>
              </a:lnSpc>
              <a:spcBef>
                <a:spcPts val="900"/>
              </a:spcBef>
              <a:buFont typeface="Canela Text Regular"/>
              <a:defRPr sz="1000">
                <a:latin typeface="Canela Text Regular"/>
                <a:ea typeface="Canela Text Regular"/>
                <a:cs typeface="Canela Text Regular"/>
                <a:sym typeface="Canela Text Regular"/>
              </a:defRPr>
            </a:pPr>
            <a:r>
              <a:t> HYPERLINK "https://github.com/Randl/MobileNetV2-pytorch/" https: HYPERLINK "https://github.com/Randl/MobileNetV2-pytorch/" //github.com/Randl/MobileNetV2-pytorch/ HYPERLINK "https://github.com/Randl/MobileNetV2-pytorch/" , 2018. [Online; accessed 18-March2019].UDRIVE. </a:t>
            </a:r>
          </a:p>
          <a:p>
            <a:pPr marL="322324" indent="-322324" defTabSz="429768">
              <a:lnSpc>
                <a:spcPct val="80000"/>
              </a:lnSpc>
              <a:spcBef>
                <a:spcPts val="900"/>
              </a:spcBef>
              <a:buFont typeface="Canela Text Regular"/>
              <a:defRPr sz="1000">
                <a:latin typeface="Canela Text Regular"/>
                <a:ea typeface="Canela Text Regular"/>
                <a:cs typeface="Canela Text Regular"/>
                <a:sym typeface="Canela Text Regular"/>
              </a:defRPr>
            </a:pPr>
            <a:r>
              <a:t>European drivers spend 10% of the ride on secondary tasks.  HYPERLINK "http://www.udrive.eu/index.php/news/145-european-drivers-spend-10-of-the-ride-on-secondary-tasks" http://www.udrive.eu/index.php/news/ HYPERLINK "http://www.udrive.eu/index.php/news/145-european-drivers-spend-10-of-the-ride-on-secondary-tasks" 145-european-drivers-spend-10-of-the-ride-on-secondary-tasks HYPERLINK "http://www.udrive.eu/index.php/news/145-european-drivers-spend-10-of-the-ride-on-secondary-tasks" .	</a:t>
            </a:r>
          </a:p>
          <a:p>
            <a:pPr marL="322324" indent="-322324" defTabSz="429768">
              <a:lnSpc>
                <a:spcPct val="80000"/>
              </a:lnSpc>
              <a:spcBef>
                <a:spcPts val="900"/>
              </a:spcBef>
              <a:buFont typeface="Canela Text Regular"/>
              <a:defRPr sz="1000">
                <a:latin typeface="Canela Text Regular"/>
                <a:ea typeface="Canela Text Regular"/>
                <a:cs typeface="Canela Text Regular"/>
                <a:sym typeface="Canela Text Regular"/>
              </a:defRPr>
            </a:pPr>
            <a:r>
              <a:t>Accessed: 2018-07-18.Thomas A Dingus, Feng Guo, Suzie Lee, Jonathan F Antin, Miguel Perez, Mindy Buchanan-King, and Jonathan Hankey. Driver crash risk factors and prevalence evaluation using naturalistic driving data. Proceedings of the National Academy of Sciences, 113(10):2636–2641, 2016.</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TextBox 1"/>
          <p:cNvSpPr txBox="1"/>
          <p:nvPr/>
        </p:nvSpPr>
        <p:spPr>
          <a:xfrm>
            <a:off x="1865642" y="1935333"/>
            <a:ext cx="7143861" cy="99974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Canela Text Regular"/>
                <a:ea typeface="Canela Text Regular"/>
                <a:cs typeface="Canela Text Regular"/>
                <a:sym typeface="Canela Text Regular"/>
              </a:defRPr>
            </a:pPr>
            <a:r>
              <a:t>				</a:t>
            </a:r>
            <a:r>
              <a:rPr sz="4800">
                <a:solidFill>
                  <a:schemeClr val="accent1"/>
                </a:solidFill>
              </a:rP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xfrm>
            <a:off x="677333" y="609600"/>
            <a:ext cx="8596670" cy="1320800"/>
          </a:xfrm>
          <a:prstGeom prst="rect">
            <a:avLst/>
          </a:prstGeom>
        </p:spPr>
        <p:txBody>
          <a:bodyPr/>
          <a:lstStyle>
            <a:lvl1pPr>
              <a:defRPr>
                <a:latin typeface="Canela Text Regular"/>
                <a:ea typeface="Canela Text Regular"/>
                <a:cs typeface="Canela Text Regular"/>
                <a:sym typeface="Canela Text Regular"/>
              </a:defRPr>
            </a:lvl1pPr>
          </a:lstStyle>
          <a:p>
            <a:pPr/>
            <a:r>
              <a:t>Problem Statement</a:t>
            </a:r>
          </a:p>
        </p:txBody>
      </p:sp>
      <p:sp>
        <p:nvSpPr>
          <p:cNvPr id="175" name="TextBox 2"/>
          <p:cNvSpPr txBox="1"/>
          <p:nvPr/>
        </p:nvSpPr>
        <p:spPr>
          <a:xfrm>
            <a:off x="835831" y="1837678"/>
            <a:ext cx="8392453" cy="19171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latin typeface="Canela Text Regular"/>
                <a:ea typeface="Canela Text Regular"/>
                <a:cs typeface="Canela Text Regular"/>
                <a:sym typeface="Canela Text Regular"/>
              </a:defRPr>
            </a:lvl1pPr>
          </a:lstStyle>
          <a:p>
            <a:pPr/>
            <a:r>
              <a:t>To create a project to predict the driver’s ongoing or already finished behaviour to provide safe journey to passanger. This is an application using machine learning to process the image.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xfrm>
            <a:off x="650700" y="369903"/>
            <a:ext cx="8596670" cy="819706"/>
          </a:xfrm>
          <a:prstGeom prst="rect">
            <a:avLst/>
          </a:prstGeom>
        </p:spPr>
        <p:txBody>
          <a:bodyPr/>
          <a:lstStyle>
            <a:lvl1pPr>
              <a:defRPr>
                <a:latin typeface="Canela Text Regular"/>
                <a:ea typeface="Canela Text Regular"/>
                <a:cs typeface="Canela Text Regular"/>
                <a:sym typeface="Canela Text Regular"/>
              </a:defRPr>
            </a:lvl1pPr>
          </a:lstStyle>
          <a:p>
            <a:pPr/>
            <a:r>
              <a:t>Introduction</a:t>
            </a:r>
          </a:p>
        </p:txBody>
      </p:sp>
      <p:sp>
        <p:nvSpPr>
          <p:cNvPr id="178" name="TextBox 2"/>
          <p:cNvSpPr txBox="1"/>
          <p:nvPr/>
        </p:nvSpPr>
        <p:spPr>
          <a:xfrm>
            <a:off x="660875" y="1269334"/>
            <a:ext cx="9048355" cy="50418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000">
                <a:latin typeface="Canela Text Regular"/>
                <a:ea typeface="Canela Text Regular"/>
                <a:cs typeface="Canela Text Regular"/>
                <a:sym typeface="Canela Text Regular"/>
              </a:defRPr>
            </a:lvl1pPr>
          </a:lstStyle>
          <a:p>
            <a:pPr/>
            <a:r>
              <a:t>Distracted driving is a main factor that causes severe car accidents. It has been suggested as a possible contributor to the increase in fatal crashes from 2014 to 2018, and is a source of growing public concern. It is revealed that different distraction activities have different risks of causing accident. Thus, a proper recognition and categorisation of distraction activities via images of drivers in their driving is important. This project focuses on driver distraction activities detection via images using different kinds of machine learning techniques. Our goal is to build a high accuracy model to distinguish whether drivers is driving safely or conducting a particular kind of distraction activity. The input of our model is images of driver taken in the car. We first preprocess these images to get input vectors, then use different classifiers (linear SVM, sofrmax, naive bayes, decision tree, and 2-layer neural network) to output a predicted type of distraction activity that drivers are conducting.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xfrm>
            <a:off x="677333" y="361025"/>
            <a:ext cx="8596670" cy="890726"/>
          </a:xfrm>
          <a:prstGeom prst="rect">
            <a:avLst/>
          </a:prstGeom>
        </p:spPr>
        <p:txBody>
          <a:bodyPr/>
          <a:lstStyle>
            <a:lvl1pPr>
              <a:defRPr>
                <a:latin typeface="Canela Text Regular"/>
                <a:ea typeface="Canela Text Regular"/>
                <a:cs typeface="Canela Text Regular"/>
                <a:sym typeface="Canela Text Regular"/>
              </a:defRPr>
            </a:lvl1pPr>
          </a:lstStyle>
          <a:p>
            <a:pPr/>
            <a:r>
              <a:t>Scope of Project</a:t>
            </a:r>
          </a:p>
        </p:txBody>
      </p:sp>
      <p:sp>
        <p:nvSpPr>
          <p:cNvPr id="181" name="TextBox 2"/>
          <p:cNvSpPr txBox="1"/>
          <p:nvPr/>
        </p:nvSpPr>
        <p:spPr>
          <a:xfrm>
            <a:off x="723052" y="1411550"/>
            <a:ext cx="9014422" cy="283235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Canela Text Regular"/>
                <a:ea typeface="Canela Text Regular"/>
                <a:cs typeface="Canela Text Regular"/>
                <a:sym typeface="Canela Text Regular"/>
              </a:defRPr>
            </a:pPr>
            <a:r>
              <a:t>This Project transverse a lot of area ranging from data analysis of distraction to solution.</a:t>
            </a:r>
          </a:p>
          <a:p>
            <a:pPr>
              <a:defRPr>
                <a:latin typeface="Canela Text Regular"/>
                <a:ea typeface="Canela Text Regular"/>
                <a:cs typeface="Canela Text Regular"/>
                <a:sym typeface="Canela Text Regular"/>
              </a:defRPr>
            </a:pPr>
          </a:p>
          <a:p>
            <a:pPr>
              <a:defRPr>
                <a:latin typeface="Canela Text Regular"/>
                <a:ea typeface="Canela Text Regular"/>
                <a:cs typeface="Canela Text Regular"/>
                <a:sym typeface="Canela Text Regular"/>
              </a:defRPr>
            </a:pPr>
            <a:r>
              <a:t>	The area includes the purpose of distraction</a:t>
            </a:r>
          </a:p>
          <a:p>
            <a:pPr>
              <a:defRPr>
                <a:latin typeface="Canela Text Regular"/>
                <a:ea typeface="Canela Text Regular"/>
                <a:cs typeface="Canela Text Regular"/>
                <a:sym typeface="Canela Text Regular"/>
              </a:defRPr>
            </a:pPr>
            <a:r>
              <a:t>		- Outside Object, Event</a:t>
            </a:r>
          </a:p>
          <a:p>
            <a:pPr>
              <a:defRPr>
                <a:latin typeface="Canela Text Regular"/>
                <a:ea typeface="Canela Text Regular"/>
                <a:cs typeface="Canela Text Regular"/>
                <a:sym typeface="Canela Text Regular"/>
              </a:defRPr>
            </a:pPr>
            <a:r>
              <a:t>		- Adjusting Radio/ Any Music System</a:t>
            </a:r>
          </a:p>
          <a:p>
            <a:pPr>
              <a:defRPr>
                <a:latin typeface="Canela Text Regular"/>
                <a:ea typeface="Canela Text Regular"/>
                <a:cs typeface="Canela Text Regular"/>
                <a:sym typeface="Canela Text Regular"/>
              </a:defRPr>
            </a:pPr>
            <a:r>
              <a:t>		- Using Another Device like phone etc.</a:t>
            </a:r>
          </a:p>
          <a:p>
            <a:pPr>
              <a:defRPr>
                <a:latin typeface="Canela Text Regular"/>
                <a:ea typeface="Canela Text Regular"/>
                <a:cs typeface="Canela Text Regular"/>
                <a:sym typeface="Canela Text Regular"/>
              </a:defRPr>
            </a:pPr>
            <a:r>
              <a:t>		- Eating/Drinking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itle 1"/>
          <p:cNvSpPr txBox="1"/>
          <p:nvPr>
            <p:ph type="title"/>
          </p:nvPr>
        </p:nvSpPr>
        <p:spPr>
          <a:xfrm>
            <a:off x="668455" y="352148"/>
            <a:ext cx="8596670" cy="846338"/>
          </a:xfrm>
          <a:prstGeom prst="rect">
            <a:avLst/>
          </a:prstGeom>
        </p:spPr>
        <p:txBody>
          <a:bodyPr/>
          <a:lstStyle>
            <a:lvl1pPr>
              <a:defRPr>
                <a:latin typeface="Canela Text Regular"/>
                <a:ea typeface="Canela Text Regular"/>
                <a:cs typeface="Canela Text Regular"/>
                <a:sym typeface="Canela Text Regular"/>
              </a:defRPr>
            </a:lvl1pPr>
          </a:lstStyle>
          <a:p>
            <a:pPr/>
            <a:r>
              <a:t>Aims &amp; Objective</a:t>
            </a:r>
          </a:p>
        </p:txBody>
      </p:sp>
      <p:sp>
        <p:nvSpPr>
          <p:cNvPr id="184" name="TextBox 2"/>
          <p:cNvSpPr txBox="1"/>
          <p:nvPr/>
        </p:nvSpPr>
        <p:spPr>
          <a:xfrm>
            <a:off x="714174" y="1278384"/>
            <a:ext cx="9167191" cy="51937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buSzPct val="100000"/>
              <a:buFont typeface="Arial"/>
              <a:buChar char="•"/>
              <a:defRPr sz="2600">
                <a:latin typeface="Canela Text Regular"/>
                <a:ea typeface="Canela Text Regular"/>
                <a:cs typeface="Canela Text Regular"/>
                <a:sym typeface="Canela Text Regular"/>
              </a:defRPr>
            </a:pPr>
            <a:r>
              <a:t>Aim</a:t>
            </a:r>
          </a:p>
          <a:p>
            <a:pPr>
              <a:defRPr sz="2400">
                <a:latin typeface="Canela Text Regular"/>
                <a:ea typeface="Canela Text Regular"/>
                <a:cs typeface="Canela Text Regular"/>
                <a:sym typeface="Canela Text Regular"/>
              </a:defRPr>
            </a:pPr>
            <a:r>
              <a:t>	- Our aim is to provide safe journey to passanger.</a:t>
            </a:r>
          </a:p>
          <a:p>
            <a:pPr marL="342900" indent="-342900">
              <a:buSzPct val="100000"/>
              <a:buFont typeface="Arial"/>
              <a:buChar char="•"/>
              <a:defRPr sz="2600">
                <a:latin typeface="Canela Text Regular"/>
                <a:ea typeface="Canela Text Regular"/>
                <a:cs typeface="Canela Text Regular"/>
                <a:sym typeface="Canela Text Regular"/>
              </a:defRPr>
            </a:pPr>
            <a:r>
              <a:t>Objective</a:t>
            </a:r>
          </a:p>
          <a:p>
            <a:pPr lvl="1" indent="457200">
              <a:defRPr sz="2600">
                <a:latin typeface="Canela Text Regular"/>
                <a:ea typeface="Canela Text Regular"/>
                <a:cs typeface="Canela Text Regular"/>
                <a:sym typeface="Canela Text Regular"/>
              </a:defRPr>
            </a:pPr>
            <a:r>
              <a:t>	</a:t>
            </a:r>
            <a:r>
              <a:rPr sz="2800"/>
              <a:t>The objectives of this project is to overcome the 	limitations of current computer vision based systems, especially their limitations in hand-crafted feature 	extraction and generalisation abilities, and to 	develop accurate and reliable methods using 	advanced and innovative approaches</a:t>
            </a:r>
          </a:p>
          <a:p>
            <a:pPr>
              <a:defRPr sz="2400">
                <a:latin typeface="Canela Text Regular"/>
                <a:ea typeface="Canela Text Regular"/>
                <a:cs typeface="Canela Text Regular"/>
                <a:sym typeface="Canela Text Regular"/>
              </a:defRPr>
            </a:pPr>
            <a:r>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title"/>
          </p:nvPr>
        </p:nvSpPr>
        <p:spPr>
          <a:xfrm>
            <a:off x="677333" y="347598"/>
            <a:ext cx="8596670" cy="874083"/>
          </a:xfrm>
          <a:prstGeom prst="rect">
            <a:avLst/>
          </a:prstGeom>
        </p:spPr>
        <p:txBody>
          <a:bodyPr/>
          <a:lstStyle>
            <a:lvl1pPr>
              <a:defRPr>
                <a:latin typeface="Canela Text Regular"/>
                <a:ea typeface="Canela Text Regular"/>
                <a:cs typeface="Canela Text Regular"/>
                <a:sym typeface="Canela Text Regular"/>
              </a:defRPr>
            </a:lvl1pPr>
          </a:lstStyle>
          <a:p>
            <a:pPr/>
            <a:r>
              <a:t>System Requirements</a:t>
            </a:r>
          </a:p>
        </p:txBody>
      </p:sp>
      <p:sp>
        <p:nvSpPr>
          <p:cNvPr id="187" name="TextBox 2"/>
          <p:cNvSpPr txBox="1"/>
          <p:nvPr/>
        </p:nvSpPr>
        <p:spPr>
          <a:xfrm>
            <a:off x="853587" y="1571348"/>
            <a:ext cx="8374696" cy="47754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SzPct val="100000"/>
              <a:buFont typeface="Arial"/>
              <a:buChar char="•"/>
              <a:defRPr sz="2800">
                <a:latin typeface="Canela Text Regular"/>
                <a:ea typeface="Canela Text Regular"/>
                <a:cs typeface="Canela Text Regular"/>
                <a:sym typeface="Canela Text Regular"/>
              </a:defRPr>
            </a:pPr>
            <a:r>
              <a:t>Hardware Requirement </a:t>
            </a:r>
          </a:p>
          <a:p>
            <a:pPr>
              <a:defRPr>
                <a:latin typeface="Canela Text Regular"/>
                <a:ea typeface="Canela Text Regular"/>
                <a:cs typeface="Canela Text Regular"/>
                <a:sym typeface="Canela Text Regular"/>
              </a:defRPr>
            </a:pPr>
          </a:p>
          <a:p>
            <a:pPr>
              <a:defRPr>
                <a:latin typeface="Canela Text Regular"/>
                <a:ea typeface="Canela Text Regular"/>
                <a:cs typeface="Canela Text Regular"/>
                <a:sym typeface="Canela Text Regular"/>
              </a:defRPr>
            </a:pPr>
            <a:r>
              <a:t>		- I3 CPU</a:t>
            </a:r>
          </a:p>
          <a:p>
            <a:pPr>
              <a:defRPr>
                <a:latin typeface="Canela Text Regular"/>
                <a:ea typeface="Canela Text Regular"/>
                <a:cs typeface="Canela Text Regular"/>
                <a:sym typeface="Canela Text Regular"/>
              </a:defRPr>
            </a:pPr>
            <a:r>
              <a:t> 		- Hard Disk 120GB</a:t>
            </a:r>
          </a:p>
          <a:p>
            <a:pPr>
              <a:defRPr>
                <a:latin typeface="Canela Text Regular"/>
                <a:ea typeface="Canela Text Regular"/>
                <a:cs typeface="Canela Text Regular"/>
                <a:sym typeface="Canela Text Regular"/>
              </a:defRPr>
            </a:pPr>
            <a:r>
              <a:t>		- Ram 4 GB</a:t>
            </a:r>
          </a:p>
          <a:p>
            <a:pPr marL="285750" indent="-285750">
              <a:buSzPct val="100000"/>
              <a:buFont typeface="Arial"/>
              <a:buChar char="•"/>
              <a:defRPr sz="2800">
                <a:latin typeface="Canela Text Regular"/>
                <a:ea typeface="Canela Text Regular"/>
                <a:cs typeface="Canela Text Regular"/>
                <a:sym typeface="Canela Text Regular"/>
              </a:defRPr>
            </a:pPr>
            <a:r>
              <a:t>Software Requirement</a:t>
            </a:r>
          </a:p>
          <a:p>
            <a:pPr>
              <a:defRPr sz="2800">
                <a:latin typeface="Canela Text Regular"/>
                <a:ea typeface="Canela Text Regular"/>
                <a:cs typeface="Canela Text Regular"/>
                <a:sym typeface="Canela Text Regular"/>
              </a:defRPr>
            </a:pPr>
            <a:r>
              <a:t>		</a:t>
            </a:r>
            <a:r>
              <a:rPr sz="1800"/>
              <a:t>- Windows 10</a:t>
            </a:r>
          </a:p>
          <a:p>
            <a:pPr>
              <a:defRPr>
                <a:latin typeface="Canela Text Regular"/>
                <a:ea typeface="Canela Text Regular"/>
                <a:cs typeface="Canela Text Regular"/>
                <a:sym typeface="Canela Text Regular"/>
              </a:defRPr>
            </a:pPr>
            <a:r>
              <a:t>		- Python </a:t>
            </a:r>
          </a:p>
          <a:p>
            <a:pPr>
              <a:defRPr>
                <a:latin typeface="Canela Text Regular"/>
                <a:ea typeface="Canela Text Regular"/>
                <a:cs typeface="Canela Text Regular"/>
                <a:sym typeface="Canela Text Regular"/>
              </a:defRPr>
            </a:pPr>
            <a:r>
              <a:t>		- Python IDE </a:t>
            </a:r>
          </a:p>
          <a:p>
            <a:pPr>
              <a:defRPr>
                <a:latin typeface="Canela Text Regular"/>
                <a:ea typeface="Canela Text Regular"/>
                <a:cs typeface="Canela Text Regular"/>
                <a:sym typeface="Canela Text Regular"/>
              </a:defRPr>
            </a:pPr>
            <a:r>
              <a:t>		- Web-Browser </a:t>
            </a:r>
          </a:p>
          <a:p>
            <a:pPr>
              <a:defRPr>
                <a:latin typeface="Canela Text Regular"/>
                <a:ea typeface="Canela Text Regular"/>
                <a:cs typeface="Canela Text Regular"/>
                <a:sym typeface="Canela Text Regular"/>
              </a:defRPr>
            </a:pPr>
            <a:r>
              <a:t>		- Code Editor </a:t>
            </a:r>
          </a:p>
          <a:p>
            <a:pPr>
              <a:defRPr>
                <a:latin typeface="Canela Text Regular"/>
                <a:ea typeface="Canela Text Regular"/>
                <a:cs typeface="Canela Text Regular"/>
                <a:sym typeface="Canela Text Regular"/>
              </a:defRPr>
            </a:pPr>
            <a:r>
              <a:t>		- DataSet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itle 1"/>
          <p:cNvSpPr txBox="1"/>
          <p:nvPr>
            <p:ph type="title"/>
          </p:nvPr>
        </p:nvSpPr>
        <p:spPr>
          <a:xfrm>
            <a:off x="650699" y="0"/>
            <a:ext cx="8596670" cy="495525"/>
          </a:xfrm>
          <a:prstGeom prst="rect">
            <a:avLst/>
          </a:prstGeom>
        </p:spPr>
        <p:txBody>
          <a:bodyPr/>
          <a:lstStyle>
            <a:lvl1pPr defTabSz="306324">
              <a:defRPr sz="2100">
                <a:latin typeface="Canela Text Regular"/>
                <a:ea typeface="Canela Text Regular"/>
                <a:cs typeface="Canela Text Regular"/>
                <a:sym typeface="Canela Text Regular"/>
              </a:defRPr>
            </a:lvl1pPr>
          </a:lstStyle>
          <a:p>
            <a:pPr/>
            <a:r>
              <a:t>Literature Survey</a:t>
            </a:r>
          </a:p>
        </p:txBody>
      </p:sp>
      <p:graphicFrame>
        <p:nvGraphicFramePr>
          <p:cNvPr id="190" name="Table 4"/>
          <p:cNvGraphicFramePr/>
          <p:nvPr/>
        </p:nvGraphicFramePr>
        <p:xfrm>
          <a:off x="134643" y="437838"/>
          <a:ext cx="11922713" cy="628982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930943"/>
                <a:gridCol w="3035400"/>
                <a:gridCol w="2134207"/>
                <a:gridCol w="752041"/>
                <a:gridCol w="5070118"/>
              </a:tblGrid>
              <a:tr h="501045">
                <a:tc>
                  <a:txBody>
                    <a:bodyPr/>
                    <a:lstStyle/>
                    <a:p>
                      <a:pPr algn="l">
                        <a:defRPr b="0" sz="1800">
                          <a:solidFill>
                            <a:srgbClr val="000000"/>
                          </a:solidFill>
                        </a:defRPr>
                      </a:pPr>
                      <a:r>
                        <a:rPr>
                          <a:solidFill>
                            <a:srgbClr val="FFFFFF"/>
                          </a:solidFill>
                          <a:latin typeface="Canela Text Bold"/>
                          <a:ea typeface="Canela Text Bold"/>
                          <a:cs typeface="Canela Text Bold"/>
                          <a:sym typeface="Canela Text Bold"/>
                        </a:rPr>
                        <a:t>Sr. No.</a:t>
                      </a:r>
                    </a:p>
                  </a:txBody>
                  <a:tcPr marL="45720" marR="45720" marT="45720" marB="45720" anchor="t" anchorCtr="0" horzOverflow="overflow"/>
                </a:tc>
                <a:tc>
                  <a:txBody>
                    <a:bodyPr/>
                    <a:lstStyle/>
                    <a:p>
                      <a:pPr algn="l">
                        <a:defRPr b="0" sz="1800">
                          <a:solidFill>
                            <a:srgbClr val="000000"/>
                          </a:solidFill>
                        </a:defRPr>
                      </a:pPr>
                      <a:r>
                        <a:rPr>
                          <a:solidFill>
                            <a:srgbClr val="FFFFFF"/>
                          </a:solidFill>
                          <a:latin typeface="Canela Text Bold"/>
                          <a:ea typeface="Canela Text Bold"/>
                          <a:cs typeface="Canela Text Bold"/>
                          <a:sym typeface="Canela Text Bold"/>
                        </a:rPr>
                        <a:t>Title </a:t>
                      </a:r>
                    </a:p>
                  </a:txBody>
                  <a:tcPr marL="45720" marR="45720" marT="45720" marB="45720" anchor="t" anchorCtr="0" horzOverflow="overflow"/>
                </a:tc>
                <a:tc>
                  <a:txBody>
                    <a:bodyPr/>
                    <a:lstStyle/>
                    <a:p>
                      <a:pPr algn="l">
                        <a:defRPr b="0" sz="1800">
                          <a:solidFill>
                            <a:srgbClr val="000000"/>
                          </a:solidFill>
                        </a:defRPr>
                      </a:pPr>
                      <a:r>
                        <a:rPr>
                          <a:solidFill>
                            <a:srgbClr val="FFFFFF"/>
                          </a:solidFill>
                          <a:latin typeface="Canela Text Bold"/>
                          <a:ea typeface="Canela Text Bold"/>
                          <a:cs typeface="Canela Text Bold"/>
                          <a:sym typeface="Canela Text Bold"/>
                        </a:rPr>
                        <a:t>Author Name</a:t>
                      </a:r>
                    </a:p>
                  </a:txBody>
                  <a:tcPr marL="45720" marR="45720" marT="45720" marB="45720" anchor="t" anchorCtr="0" horzOverflow="overflow"/>
                </a:tc>
                <a:tc>
                  <a:txBody>
                    <a:bodyPr/>
                    <a:lstStyle/>
                    <a:p>
                      <a:pPr algn="l">
                        <a:defRPr b="0" sz="1800">
                          <a:solidFill>
                            <a:srgbClr val="000000"/>
                          </a:solidFill>
                        </a:defRPr>
                      </a:pPr>
                      <a:r>
                        <a:rPr>
                          <a:solidFill>
                            <a:srgbClr val="FFFFFF"/>
                          </a:solidFill>
                          <a:latin typeface="Canela Text Bold"/>
                          <a:ea typeface="Canela Text Bold"/>
                          <a:cs typeface="Canela Text Bold"/>
                          <a:sym typeface="Canela Text Bold"/>
                        </a:rPr>
                        <a:t>Year</a:t>
                      </a:r>
                    </a:p>
                  </a:txBody>
                  <a:tcPr marL="45720" marR="45720" marT="45720" marB="45720" anchor="t" anchorCtr="0" horzOverflow="overflow"/>
                </a:tc>
                <a:tc>
                  <a:txBody>
                    <a:bodyPr/>
                    <a:lstStyle/>
                    <a:p>
                      <a:pPr algn="l">
                        <a:defRPr b="0" sz="1800">
                          <a:solidFill>
                            <a:srgbClr val="000000"/>
                          </a:solidFill>
                        </a:defRPr>
                      </a:pPr>
                      <a:r>
                        <a:rPr>
                          <a:solidFill>
                            <a:srgbClr val="FFFFFF"/>
                          </a:solidFill>
                          <a:latin typeface="Canela Text Bold"/>
                          <a:ea typeface="Canela Text Bold"/>
                          <a:cs typeface="Canela Text Bold"/>
                          <a:sym typeface="Canela Text Bold"/>
                        </a:rPr>
                        <a:t>Methodology</a:t>
                      </a:r>
                    </a:p>
                  </a:txBody>
                  <a:tcPr marL="45720" marR="45720" marT="45720" marB="45720" anchor="t" anchorCtr="0" horzOverflow="overflow"/>
                </a:tc>
              </a:tr>
              <a:tr h="1611029">
                <a:tc>
                  <a:txBody>
                    <a:bodyPr/>
                    <a:lstStyle/>
                    <a:p>
                      <a:pPr algn="l">
                        <a:defRPr sz="1800"/>
                      </a:pPr>
                      <a:r>
                        <a:rPr sz="1400">
                          <a:latin typeface="Canela Text Regular"/>
                          <a:ea typeface="Canela Text Regular"/>
                          <a:cs typeface="Canela Text Regular"/>
                          <a:sym typeface="Canela Text Regular"/>
                        </a:rPr>
                        <a:t>1</a:t>
                      </a:r>
                    </a:p>
                  </a:txBody>
                  <a:tcPr marL="45720" marR="45720" marT="45720" marB="45720" anchor="t" anchorCtr="0" horzOverflow="overflow"/>
                </a:tc>
                <a:tc>
                  <a:txBody>
                    <a:bodyPr/>
                    <a:lstStyle/>
                    <a:p>
                      <a:pPr algn="l">
                        <a:defRPr sz="1800"/>
                      </a:pPr>
                      <a:r>
                        <a:rPr sz="1400">
                          <a:latin typeface="Canela Text Regular"/>
                          <a:ea typeface="Canela Text Regular"/>
                          <a:cs typeface="Canela Text Regular"/>
                          <a:sym typeface="Canela Text Regular"/>
                        </a:rPr>
                        <a:t>Machine Learning and End-to-End Deep Learning for Monitoring Driver Distractions From Physiological and Visual Signals</a:t>
                      </a:r>
                    </a:p>
                  </a:txBody>
                  <a:tcPr marL="45720" marR="45720" marT="45720" marB="45720" anchor="t" anchorCtr="0" horzOverflow="overflow"/>
                </a:tc>
                <a:tc>
                  <a:txBody>
                    <a:bodyPr/>
                    <a:lstStyle/>
                    <a:p>
                      <a:pPr algn="l">
                        <a:defRPr sz="1400">
                          <a:latin typeface="Canela Text Regular"/>
                          <a:ea typeface="Canela Text Regular"/>
                          <a:cs typeface="Canela Text Regular"/>
                          <a:sym typeface="Canela Text Regular"/>
                        </a:defRPr>
                      </a:pPr>
                      <a:r>
                        <a:t>-   MITJA LUŠTREK </a:t>
                      </a:r>
                    </a:p>
                    <a:p>
                      <a:pPr marL="285750" indent="-285750" algn="l">
                        <a:buSzPct val="100000"/>
                        <a:buChar char="-"/>
                        <a:defRPr sz="1400">
                          <a:latin typeface="Canela Text Regular"/>
                          <a:ea typeface="Canela Text Regular"/>
                          <a:cs typeface="Canela Text Regular"/>
                          <a:sym typeface="Canela Text Regular"/>
                        </a:defRPr>
                      </a:pPr>
                      <a:r>
                        <a:t>PELIN GENC</a:t>
                      </a:r>
                    </a:p>
                    <a:p>
                      <a:pPr marL="285750" indent="-285750" algn="l">
                        <a:buSzPct val="100000"/>
                        <a:buChar char="-"/>
                        <a:defRPr sz="1400">
                          <a:latin typeface="Canela Text Regular"/>
                          <a:ea typeface="Canela Text Regular"/>
                          <a:cs typeface="Canela Text Regular"/>
                          <a:sym typeface="Canela Text Regular"/>
                        </a:defRPr>
                      </a:pPr>
                      <a:r>
                        <a:t>MARTIN GJORESKI</a:t>
                      </a:r>
                    </a:p>
                    <a:p>
                      <a:pPr marL="285750" indent="-285750" algn="l">
                        <a:buSzPct val="100000"/>
                        <a:buChar char="-"/>
                        <a:defRPr sz="1400">
                          <a:latin typeface="Canela Text Regular"/>
                          <a:ea typeface="Canela Text Regular"/>
                          <a:cs typeface="Canela Text Regular"/>
                          <a:sym typeface="Canela Text Regular"/>
                        </a:defRPr>
                      </a:pPr>
                      <a:r>
                        <a:t>JENS-U. GARBAS</a:t>
                      </a:r>
                    </a:p>
                    <a:p>
                      <a:pPr marL="285750" indent="-285750" algn="l">
                        <a:buSzPct val="100000"/>
                        <a:buChar char="-"/>
                        <a:defRPr sz="1400">
                          <a:latin typeface="Canela Text Regular"/>
                          <a:ea typeface="Canela Text Regular"/>
                          <a:cs typeface="Canela Text Regular"/>
                          <a:sym typeface="Canela Text Regular"/>
                        </a:defRPr>
                      </a:pPr>
                      <a:r>
                        <a:t>MATJAŽ GAMS</a:t>
                      </a:r>
                    </a:p>
                    <a:p>
                      <a:pPr marL="285750" indent="-285750" algn="l">
                        <a:buSzPct val="100000"/>
                        <a:buChar char="-"/>
                        <a:defRPr sz="1400">
                          <a:latin typeface="Canela Text Regular"/>
                          <a:ea typeface="Canela Text Regular"/>
                          <a:cs typeface="Canela Text Regular"/>
                          <a:sym typeface="Canela Text Regular"/>
                        </a:defRPr>
                      </a:pPr>
                      <a:r>
                        <a:t>TEENA HASSAN</a:t>
                      </a:r>
                    </a:p>
                  </a:txBody>
                  <a:tcPr marL="45720" marR="45720" marT="45720" marB="45720" anchor="t" anchorCtr="0" horzOverflow="overflow"/>
                </a:tc>
                <a:tc>
                  <a:txBody>
                    <a:bodyPr/>
                    <a:lstStyle/>
                    <a:p>
                      <a:pPr algn="l">
                        <a:defRPr sz="1800"/>
                      </a:pPr>
                      <a:r>
                        <a:rPr sz="1400">
                          <a:latin typeface="Canela Text Regular"/>
                          <a:ea typeface="Canela Text Regular"/>
                          <a:cs typeface="Canela Text Regular"/>
                          <a:sym typeface="Canela Text Regular"/>
                        </a:rPr>
                        <a:t>2020</a:t>
                      </a:r>
                    </a:p>
                  </a:txBody>
                  <a:tcPr marL="45720" marR="45720" marT="45720" marB="45720" anchor="t" anchorCtr="0" horzOverflow="overflow"/>
                </a:tc>
                <a:tc>
                  <a:txBody>
                    <a:bodyPr/>
                    <a:lstStyle/>
                    <a:p>
                      <a:pPr algn="l">
                        <a:defRPr sz="1400"/>
                      </a:pPr>
                      <a:r>
                        <a:t>This paper presented an analysis for the determination of which ML methods perform best in detecting various </a:t>
                      </a:r>
                      <a:r>
                        <a:rPr>
                          <a:latin typeface="Canela Text Regular"/>
                          <a:ea typeface="Canela Text Regular"/>
                          <a:cs typeface="Canela Text Regular"/>
                          <a:sym typeface="Canela Text Regular"/>
                        </a:rPr>
                        <a:t>driving</a:t>
                      </a:r>
                      <a:r>
                        <a:t> distractions using which sensors and which data-capture methods, with a focus on physiological sensors and sensors that are based on video cameras.</a:t>
                      </a:r>
                    </a:p>
                  </a:txBody>
                  <a:tcPr marL="45720" marR="45720" marT="45720" marB="45720" anchor="t" anchorCtr="0" horzOverflow="overflow"/>
                </a:tc>
              </a:tr>
              <a:tr h="1611029">
                <a:tc>
                  <a:txBody>
                    <a:bodyPr/>
                    <a:lstStyle/>
                    <a:p>
                      <a:pPr algn="l">
                        <a:defRPr sz="1800"/>
                      </a:pPr>
                      <a:r>
                        <a:rPr sz="1400">
                          <a:latin typeface="Canela Text Regular"/>
                          <a:ea typeface="Canela Text Regular"/>
                          <a:cs typeface="Canela Text Regular"/>
                          <a:sym typeface="Canela Text Regular"/>
                        </a:rPr>
                        <a:t>2</a:t>
                      </a:r>
                    </a:p>
                  </a:txBody>
                  <a:tcPr marL="45720" marR="45720" marT="45720" marB="45720" anchor="t" anchorCtr="0" horzOverflow="overflow"/>
                </a:tc>
                <a:tc>
                  <a:txBody>
                    <a:bodyPr/>
                    <a:lstStyle/>
                    <a:p>
                      <a:pPr algn="l">
                        <a:defRPr sz="1800"/>
                      </a:pPr>
                      <a:r>
                        <a:rPr sz="1400">
                          <a:latin typeface="Canela Text Regular"/>
                          <a:ea typeface="Canela Text Regular"/>
                          <a:cs typeface="Canela Text Regular"/>
                          <a:sym typeface="Canela Text Regular"/>
                        </a:rPr>
                        <a:t>Driver Distraction Detection Using Semi-Supervised Machine Learning</a:t>
                      </a:r>
                    </a:p>
                  </a:txBody>
                  <a:tcPr marL="45720" marR="45720" marT="45720" marB="45720" anchor="t" anchorCtr="0" horzOverflow="overflow"/>
                </a:tc>
                <a:tc>
                  <a:txBody>
                    <a:bodyPr/>
                    <a:lstStyle/>
                    <a:p>
                      <a:pPr marL="285750" indent="-285750" algn="l">
                        <a:buSzPct val="100000"/>
                        <a:buChar char="-"/>
                        <a:defRPr sz="1400">
                          <a:latin typeface="Canela Text Regular"/>
                          <a:ea typeface="Canela Text Regular"/>
                          <a:cs typeface="Canela Text Regular"/>
                          <a:sym typeface="Canela Text Regular"/>
                        </a:defRPr>
                      </a:pPr>
                      <a:r>
                        <a:t>Tianchi Liu</a:t>
                      </a:r>
                    </a:p>
                    <a:p>
                      <a:pPr marL="285750" indent="-285750" algn="l">
                        <a:buSzPct val="100000"/>
                        <a:buChar char="-"/>
                        <a:defRPr sz="1400">
                          <a:latin typeface="Canela Text Regular"/>
                          <a:ea typeface="Canela Text Regular"/>
                          <a:cs typeface="Canela Text Regular"/>
                          <a:sym typeface="Canela Text Regular"/>
                        </a:defRPr>
                      </a:pPr>
                      <a:r>
                        <a:t>Yan Yang</a:t>
                      </a:r>
                    </a:p>
                    <a:p>
                      <a:pPr marL="285750" indent="-285750" algn="l">
                        <a:buSzPct val="100000"/>
                        <a:buChar char="-"/>
                        <a:defRPr sz="1400">
                          <a:latin typeface="Canela Text Regular"/>
                          <a:ea typeface="Canela Text Regular"/>
                          <a:cs typeface="Canela Text Regular"/>
                          <a:sym typeface="Canela Text Regular"/>
                        </a:defRPr>
                      </a:pPr>
                      <a:r>
                        <a:t>Yong Kiang Yeo</a:t>
                      </a:r>
                    </a:p>
                    <a:p>
                      <a:pPr marL="285750" indent="-285750" algn="l">
                        <a:buSzPct val="100000"/>
                        <a:buChar char="-"/>
                        <a:defRPr sz="1400">
                          <a:latin typeface="Canela Text Regular"/>
                          <a:ea typeface="Canela Text Regular"/>
                          <a:cs typeface="Canela Text Regular"/>
                          <a:sym typeface="Canela Text Regular"/>
                        </a:defRPr>
                      </a:pPr>
                      <a:r>
                        <a:t>Guang-Bin Huang</a:t>
                      </a:r>
                    </a:p>
                    <a:p>
                      <a:pPr marL="285750" indent="-285750" algn="l">
                        <a:buSzPct val="100000"/>
                        <a:buChar char="-"/>
                        <a:defRPr sz="1400">
                          <a:latin typeface="Canela Text Regular"/>
                          <a:ea typeface="Canela Text Regular"/>
                          <a:cs typeface="Canela Text Regular"/>
                          <a:sym typeface="Canela Text Regular"/>
                        </a:defRPr>
                      </a:pPr>
                      <a:r>
                        <a:t>Zhiping Li</a:t>
                      </a:r>
                    </a:p>
                  </a:txBody>
                  <a:tcPr marL="45720" marR="45720" marT="45720" marB="45720" anchor="t" anchorCtr="0" horzOverflow="overflow"/>
                </a:tc>
                <a:tc>
                  <a:txBody>
                    <a:bodyPr/>
                    <a:lstStyle/>
                    <a:p>
                      <a:pPr algn="l">
                        <a:defRPr sz="1800"/>
                      </a:pPr>
                      <a:r>
                        <a:rPr sz="1400">
                          <a:latin typeface="Canela Text Regular"/>
                          <a:ea typeface="Canela Text Regular"/>
                          <a:cs typeface="Canela Text Regular"/>
                          <a:sym typeface="Canela Text Regular"/>
                        </a:rPr>
                        <a:t>2015</a:t>
                      </a:r>
                    </a:p>
                  </a:txBody>
                  <a:tcPr marL="45720" marR="45720" marT="45720" marB="45720" anchor="t" anchorCtr="0" horzOverflow="overflow"/>
                </a:tc>
                <a:tc>
                  <a:txBody>
                    <a:bodyPr/>
                    <a:lstStyle/>
                    <a:p>
                      <a:pPr algn="l">
                        <a:defRPr sz="1800"/>
                      </a:pPr>
                      <a:r>
                        <a:rPr sz="1400">
                          <a:latin typeface="Canela Text Regular"/>
                          <a:ea typeface="Canela Text Regular"/>
                          <a:cs typeface="Canela Text Regular"/>
                          <a:sym typeface="Canela Text Regular"/>
                        </a:rPr>
                        <a:t>provide a promising approach of using SSL in driver distraction detection based on drivers’ eye and head movement data from real driving conditions. By utilizing unlabeled data, the graph-based semi-supervised methods reduce the labeling cost and improve the detection accuracy.</a:t>
                      </a:r>
                    </a:p>
                  </a:txBody>
                  <a:tcPr marL="45720" marR="45720" marT="45720" marB="45720" anchor="t" anchorCtr="0" horzOverflow="overflow"/>
                </a:tc>
              </a:tr>
              <a:tr h="2566725">
                <a:tc>
                  <a:txBody>
                    <a:bodyPr/>
                    <a:lstStyle/>
                    <a:p>
                      <a:pPr algn="l">
                        <a:defRPr sz="1800"/>
                      </a:pPr>
                      <a:r>
                        <a:rPr sz="1400">
                          <a:latin typeface="Canela Text Regular"/>
                          <a:ea typeface="Canela Text Regular"/>
                          <a:cs typeface="Canela Text Regular"/>
                          <a:sym typeface="Canela Text Regular"/>
                        </a:rPr>
                        <a:t>3</a:t>
                      </a:r>
                    </a:p>
                  </a:txBody>
                  <a:tcPr marL="45720" marR="45720" marT="45720" marB="45720" anchor="t" anchorCtr="0" horzOverflow="overflow"/>
                </a:tc>
                <a:tc>
                  <a:txBody>
                    <a:bodyPr/>
                    <a:lstStyle/>
                    <a:p>
                      <a:pPr algn="l">
                        <a:defRPr sz="1800"/>
                      </a:pPr>
                      <a:r>
                        <a:rPr sz="1400">
                          <a:latin typeface="Canela Text Regular"/>
                          <a:ea typeface="Canela Text Regular"/>
                          <a:cs typeface="Canela Text Regular"/>
                          <a:sym typeface="Canela Text Regular"/>
                        </a:rPr>
                        <a:t>Detection and Evaluation of Driver Distraction Using Machine Learning and Fuzzy Logic</a:t>
                      </a:r>
                    </a:p>
                  </a:txBody>
                  <a:tcPr marL="45720" marR="45720" marT="45720" marB="45720" anchor="t" anchorCtr="0" horzOverflow="overflow"/>
                </a:tc>
                <a:tc>
                  <a:txBody>
                    <a:bodyPr/>
                    <a:lstStyle/>
                    <a:p>
                      <a:pPr marL="285750" indent="-285750" algn="l">
                        <a:buSzPct val="100000"/>
                        <a:buChar char="-"/>
                        <a:defRPr sz="1400">
                          <a:latin typeface="Canela Text Regular"/>
                          <a:ea typeface="Canela Text Regular"/>
                          <a:cs typeface="Canela Text Regular"/>
                          <a:sym typeface="Canela Text Regular"/>
                        </a:defRPr>
                      </a:pPr>
                      <a:r>
                        <a:t>Andrei Aksjonov</a:t>
                      </a:r>
                    </a:p>
                    <a:p>
                      <a:pPr marL="285750" indent="-285750" algn="l">
                        <a:buSzPct val="100000"/>
                        <a:buChar char="-"/>
                        <a:defRPr sz="1400">
                          <a:latin typeface="Canela Text Regular"/>
                          <a:ea typeface="Canela Text Regular"/>
                          <a:cs typeface="Canela Text Regular"/>
                          <a:sym typeface="Canela Text Regular"/>
                        </a:defRPr>
                      </a:pPr>
                      <a:r>
                        <a:t>Pavel Nedoma</a:t>
                      </a:r>
                    </a:p>
                    <a:p>
                      <a:pPr marL="285750" indent="-285750" algn="l">
                        <a:buSzPct val="100000"/>
                        <a:buChar char="-"/>
                        <a:defRPr sz="1400">
                          <a:latin typeface="Canela Text Regular"/>
                          <a:ea typeface="Canela Text Regular"/>
                          <a:cs typeface="Canela Text Regular"/>
                          <a:sym typeface="Canela Text Regular"/>
                        </a:defRPr>
                      </a:pPr>
                      <a:r>
                        <a:t>Valery Vodovozov</a:t>
                      </a:r>
                    </a:p>
                    <a:p>
                      <a:pPr marL="285750" indent="-285750" algn="l">
                        <a:buSzPct val="100000"/>
                        <a:buChar char="-"/>
                        <a:defRPr sz="1400">
                          <a:latin typeface="Canela Text Regular"/>
                          <a:ea typeface="Canela Text Regular"/>
                          <a:cs typeface="Canela Text Regular"/>
                          <a:sym typeface="Canela Text Regular"/>
                        </a:defRPr>
                      </a:pPr>
                      <a:r>
                        <a:t>Eduard Petlenkov</a:t>
                      </a:r>
                    </a:p>
                    <a:p>
                      <a:pPr marL="285750" indent="-285750" algn="l">
                        <a:buSzPct val="100000"/>
                        <a:buChar char="-"/>
                        <a:defRPr sz="1400">
                          <a:latin typeface="Canela Text Regular"/>
                          <a:ea typeface="Canela Text Regular"/>
                          <a:cs typeface="Canela Text Regular"/>
                          <a:sym typeface="Canela Text Regular"/>
                        </a:defRPr>
                      </a:pPr>
                      <a:r>
                        <a:t>Martin Herrmann</a:t>
                      </a:r>
                    </a:p>
                  </a:txBody>
                  <a:tcPr marL="45720" marR="45720" marT="45720" marB="45720" anchor="t" anchorCtr="0" horzOverflow="overflow"/>
                </a:tc>
                <a:tc>
                  <a:txBody>
                    <a:bodyPr/>
                    <a:lstStyle/>
                    <a:p>
                      <a:pPr algn="l">
                        <a:defRPr sz="1800"/>
                      </a:pPr>
                      <a:r>
                        <a:rPr sz="1400">
                          <a:latin typeface="Canela Text Regular"/>
                          <a:ea typeface="Canela Text Regular"/>
                          <a:cs typeface="Canela Text Regular"/>
                          <a:sym typeface="Canela Text Regular"/>
                        </a:rPr>
                        <a:t>2017</a:t>
                      </a:r>
                    </a:p>
                  </a:txBody>
                  <a:tcPr marL="45720" marR="45720" marT="45720" marB="45720" anchor="t" anchorCtr="0" horzOverflow="overflow"/>
                </a:tc>
                <a:tc>
                  <a:txBody>
                    <a:bodyPr/>
                    <a:lstStyle/>
                    <a:p>
                      <a:pPr algn="l">
                        <a:defRPr sz="1800"/>
                      </a:pPr>
                      <a:r>
                        <a:rPr sz="1400">
                          <a:latin typeface="Canela Text Regular"/>
                          <a:ea typeface="Canela Text Regular"/>
                          <a:cs typeface="Canela Text Regular"/>
                          <a:sym typeface="Canela Text Regular"/>
                        </a:rPr>
                        <a:t>This paper presents a method for DD detection and evaluation while performing a secondary task. FL fuses the performance-based data to evaluate a level of DD in percentages. The main contribution is solving a regression problem in DD detection and performance-based data fusion into a single variable introduced for the DD assessment. Therefore, the method is capable not only to detect DD, but also to evaluate its influence on safe driving performance.</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itle 1"/>
          <p:cNvSpPr txBox="1"/>
          <p:nvPr>
            <p:ph type="title"/>
          </p:nvPr>
        </p:nvSpPr>
        <p:spPr>
          <a:xfrm>
            <a:off x="677333" y="609600"/>
            <a:ext cx="8596670" cy="1320800"/>
          </a:xfrm>
          <a:prstGeom prst="rect">
            <a:avLst/>
          </a:prstGeom>
        </p:spPr>
        <p:txBody>
          <a:bodyPr/>
          <a:lstStyle>
            <a:lvl1pPr>
              <a:defRPr>
                <a:latin typeface="Canela Text Regular"/>
                <a:ea typeface="Canela Text Regular"/>
                <a:cs typeface="Canela Text Regular"/>
                <a:sym typeface="Canela Text Regular"/>
              </a:defRPr>
            </a:lvl1pPr>
          </a:lstStyle>
          <a:p>
            <a:pPr/>
            <a:r>
              <a:t>System Architecture</a:t>
            </a:r>
          </a:p>
        </p:txBody>
      </p:sp>
      <p:grpSp>
        <p:nvGrpSpPr>
          <p:cNvPr id="260" name="Group 2"/>
          <p:cNvGrpSpPr/>
          <p:nvPr/>
        </p:nvGrpSpPr>
        <p:grpSpPr>
          <a:xfrm>
            <a:off x="2350720" y="1930398"/>
            <a:ext cx="5732778" cy="3934670"/>
            <a:chOff x="0" y="0"/>
            <a:chExt cx="5732777" cy="3934669"/>
          </a:xfrm>
        </p:grpSpPr>
        <p:pic>
          <p:nvPicPr>
            <p:cNvPr id="193" name="Picture 3" descr="Picture 3"/>
            <p:cNvPicPr>
              <a:picLocks noChangeAspect="1"/>
            </p:cNvPicPr>
            <p:nvPr/>
          </p:nvPicPr>
          <p:blipFill>
            <a:blip r:embed="rId2">
              <a:extLst/>
            </a:blip>
            <a:stretch>
              <a:fillRect/>
            </a:stretch>
          </p:blipFill>
          <p:spPr>
            <a:xfrm>
              <a:off x="926457" y="590251"/>
              <a:ext cx="783141" cy="528121"/>
            </a:xfrm>
            <a:prstGeom prst="rect">
              <a:avLst/>
            </a:prstGeom>
            <a:ln w="12700" cap="flat">
              <a:noFill/>
              <a:miter lim="400000"/>
            </a:ln>
            <a:effectLst/>
          </p:spPr>
        </p:pic>
        <p:pic>
          <p:nvPicPr>
            <p:cNvPr id="194" name="Picture 4" descr="Picture 4"/>
            <p:cNvPicPr>
              <a:picLocks noChangeAspect="1"/>
            </p:cNvPicPr>
            <p:nvPr/>
          </p:nvPicPr>
          <p:blipFill>
            <a:blip r:embed="rId3">
              <a:extLst/>
            </a:blip>
            <a:stretch>
              <a:fillRect/>
            </a:stretch>
          </p:blipFill>
          <p:spPr>
            <a:xfrm>
              <a:off x="2282873" y="596464"/>
              <a:ext cx="1450189" cy="528121"/>
            </a:xfrm>
            <a:prstGeom prst="rect">
              <a:avLst/>
            </a:prstGeom>
            <a:ln w="12700" cap="flat">
              <a:noFill/>
              <a:miter lim="400000"/>
            </a:ln>
            <a:effectLst/>
          </p:spPr>
        </p:pic>
        <p:pic>
          <p:nvPicPr>
            <p:cNvPr id="195" name="Picture 5" descr="Picture 5"/>
            <p:cNvPicPr>
              <a:picLocks noChangeAspect="1"/>
            </p:cNvPicPr>
            <p:nvPr/>
          </p:nvPicPr>
          <p:blipFill>
            <a:blip r:embed="rId4">
              <a:extLst/>
            </a:blip>
            <a:stretch>
              <a:fillRect/>
            </a:stretch>
          </p:blipFill>
          <p:spPr>
            <a:xfrm>
              <a:off x="4161380" y="596464"/>
              <a:ext cx="1261725" cy="528121"/>
            </a:xfrm>
            <a:prstGeom prst="rect">
              <a:avLst/>
            </a:prstGeom>
            <a:ln w="12700" cap="flat">
              <a:noFill/>
              <a:miter lim="400000"/>
            </a:ln>
            <a:effectLst/>
          </p:spPr>
        </p:pic>
        <p:sp>
          <p:nvSpPr>
            <p:cNvPr id="196" name="Rectangle 6"/>
            <p:cNvSpPr txBox="1"/>
            <p:nvPr/>
          </p:nvSpPr>
          <p:spPr>
            <a:xfrm>
              <a:off x="1074894" y="435789"/>
              <a:ext cx="653498"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sz="900">
                  <a:latin typeface="Arial"/>
                  <a:ea typeface="Arial"/>
                  <a:cs typeface="Arial"/>
                  <a:sym typeface="Arial"/>
                </a:defRPr>
              </a:lvl1pPr>
            </a:lstStyle>
            <a:p>
              <a:pPr/>
              <a:r>
                <a:t>Driver</a:t>
              </a:r>
            </a:p>
          </p:txBody>
        </p:sp>
        <p:sp>
          <p:nvSpPr>
            <p:cNvPr id="197" name="Rectangle 7"/>
            <p:cNvSpPr txBox="1"/>
            <p:nvPr/>
          </p:nvSpPr>
          <p:spPr>
            <a:xfrm>
              <a:off x="2727866" y="435789"/>
              <a:ext cx="790395"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sz="900">
                  <a:latin typeface="Arial"/>
                  <a:ea typeface="Arial"/>
                  <a:cs typeface="Arial"/>
                  <a:sym typeface="Arial"/>
                </a:defRPr>
              </a:lvl1pPr>
            </a:lstStyle>
            <a:p>
              <a:pPr/>
              <a:r>
                <a:t>Vehicle</a:t>
              </a:r>
            </a:p>
          </p:txBody>
        </p:sp>
        <p:sp>
          <p:nvSpPr>
            <p:cNvPr id="198" name="Rectangle 8"/>
            <p:cNvSpPr txBox="1"/>
            <p:nvPr/>
          </p:nvSpPr>
          <p:spPr>
            <a:xfrm>
              <a:off x="4278787" y="435789"/>
              <a:ext cx="1375802"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sz="900">
                  <a:latin typeface="Arial"/>
                  <a:ea typeface="Arial"/>
                  <a:cs typeface="Arial"/>
                  <a:sym typeface="Arial"/>
                </a:defRPr>
              </a:lvl1pPr>
            </a:lstStyle>
            <a:p>
              <a:pPr/>
              <a:r>
                <a:t>Environment</a:t>
              </a:r>
            </a:p>
          </p:txBody>
        </p:sp>
        <p:sp>
          <p:nvSpPr>
            <p:cNvPr id="199" name="Shape 1339"/>
            <p:cNvSpPr/>
            <p:nvPr/>
          </p:nvSpPr>
          <p:spPr>
            <a:xfrm>
              <a:off x="409484" y="1593678"/>
              <a:ext cx="5323294" cy="8077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10" y="0"/>
                  </a:moveTo>
                  <a:lnTo>
                    <a:pt x="20790" y="0"/>
                  </a:lnTo>
                  <a:cubicBezTo>
                    <a:pt x="20843" y="0"/>
                    <a:pt x="20896" y="21"/>
                    <a:pt x="20948" y="62"/>
                  </a:cubicBezTo>
                  <a:cubicBezTo>
                    <a:pt x="21000" y="104"/>
                    <a:pt x="21051" y="165"/>
                    <a:pt x="21100" y="247"/>
                  </a:cubicBezTo>
                  <a:cubicBezTo>
                    <a:pt x="21149" y="328"/>
                    <a:pt x="21196" y="428"/>
                    <a:pt x="21240" y="546"/>
                  </a:cubicBezTo>
                  <a:cubicBezTo>
                    <a:pt x="21284" y="664"/>
                    <a:pt x="21325" y="799"/>
                    <a:pt x="21363" y="949"/>
                  </a:cubicBezTo>
                  <a:cubicBezTo>
                    <a:pt x="21400" y="1099"/>
                    <a:pt x="21434" y="1263"/>
                    <a:pt x="21463" y="1440"/>
                  </a:cubicBezTo>
                  <a:cubicBezTo>
                    <a:pt x="21493" y="1617"/>
                    <a:pt x="21518" y="1804"/>
                    <a:pt x="21538" y="2000"/>
                  </a:cubicBezTo>
                  <a:cubicBezTo>
                    <a:pt x="21559" y="2197"/>
                    <a:pt x="21574" y="2399"/>
                    <a:pt x="21584" y="2608"/>
                  </a:cubicBezTo>
                  <a:cubicBezTo>
                    <a:pt x="21595" y="2817"/>
                    <a:pt x="21600" y="3027"/>
                    <a:pt x="21600" y="3240"/>
                  </a:cubicBezTo>
                  <a:lnTo>
                    <a:pt x="21600" y="18360"/>
                  </a:lnTo>
                  <a:cubicBezTo>
                    <a:pt x="21600" y="18573"/>
                    <a:pt x="21595" y="18783"/>
                    <a:pt x="21584" y="18992"/>
                  </a:cubicBezTo>
                  <a:cubicBezTo>
                    <a:pt x="21574" y="19201"/>
                    <a:pt x="21559" y="19403"/>
                    <a:pt x="21538" y="19600"/>
                  </a:cubicBezTo>
                  <a:cubicBezTo>
                    <a:pt x="21518" y="19796"/>
                    <a:pt x="21493" y="19983"/>
                    <a:pt x="21463" y="20160"/>
                  </a:cubicBezTo>
                  <a:cubicBezTo>
                    <a:pt x="21434" y="20337"/>
                    <a:pt x="21400" y="20501"/>
                    <a:pt x="21363" y="20651"/>
                  </a:cubicBezTo>
                  <a:cubicBezTo>
                    <a:pt x="21325" y="20801"/>
                    <a:pt x="21284" y="20936"/>
                    <a:pt x="21240" y="21054"/>
                  </a:cubicBezTo>
                  <a:cubicBezTo>
                    <a:pt x="21196" y="21172"/>
                    <a:pt x="21149" y="21272"/>
                    <a:pt x="21100" y="21353"/>
                  </a:cubicBezTo>
                  <a:cubicBezTo>
                    <a:pt x="21051" y="21435"/>
                    <a:pt x="21000" y="21496"/>
                    <a:pt x="20948" y="21538"/>
                  </a:cubicBezTo>
                  <a:cubicBezTo>
                    <a:pt x="20896" y="21579"/>
                    <a:pt x="20843" y="21600"/>
                    <a:pt x="20790" y="21600"/>
                  </a:cubicBezTo>
                  <a:lnTo>
                    <a:pt x="810" y="21600"/>
                  </a:lnTo>
                  <a:cubicBezTo>
                    <a:pt x="757" y="21600"/>
                    <a:pt x="704" y="21579"/>
                    <a:pt x="652" y="21538"/>
                  </a:cubicBezTo>
                  <a:cubicBezTo>
                    <a:pt x="600" y="21496"/>
                    <a:pt x="549" y="21435"/>
                    <a:pt x="500" y="21353"/>
                  </a:cubicBezTo>
                  <a:cubicBezTo>
                    <a:pt x="451" y="21272"/>
                    <a:pt x="404" y="21172"/>
                    <a:pt x="360" y="21054"/>
                  </a:cubicBezTo>
                  <a:cubicBezTo>
                    <a:pt x="316" y="20936"/>
                    <a:pt x="275" y="20801"/>
                    <a:pt x="237" y="20651"/>
                  </a:cubicBezTo>
                  <a:cubicBezTo>
                    <a:pt x="200" y="20501"/>
                    <a:pt x="166" y="20337"/>
                    <a:pt x="137" y="20160"/>
                  </a:cubicBezTo>
                  <a:cubicBezTo>
                    <a:pt x="107" y="19983"/>
                    <a:pt x="82" y="19796"/>
                    <a:pt x="62" y="19600"/>
                  </a:cubicBezTo>
                  <a:cubicBezTo>
                    <a:pt x="41" y="19403"/>
                    <a:pt x="26" y="19201"/>
                    <a:pt x="16" y="18992"/>
                  </a:cubicBezTo>
                  <a:cubicBezTo>
                    <a:pt x="5" y="18783"/>
                    <a:pt x="0" y="18573"/>
                    <a:pt x="0" y="18360"/>
                  </a:cubicBezTo>
                  <a:lnTo>
                    <a:pt x="0" y="3240"/>
                  </a:lnTo>
                  <a:cubicBezTo>
                    <a:pt x="0" y="3027"/>
                    <a:pt x="5" y="2817"/>
                    <a:pt x="16" y="2608"/>
                  </a:cubicBezTo>
                  <a:cubicBezTo>
                    <a:pt x="26" y="2399"/>
                    <a:pt x="41" y="2197"/>
                    <a:pt x="62" y="2000"/>
                  </a:cubicBezTo>
                  <a:cubicBezTo>
                    <a:pt x="82" y="1804"/>
                    <a:pt x="107" y="1617"/>
                    <a:pt x="137" y="1440"/>
                  </a:cubicBezTo>
                  <a:cubicBezTo>
                    <a:pt x="166" y="1263"/>
                    <a:pt x="200" y="1099"/>
                    <a:pt x="237" y="949"/>
                  </a:cubicBezTo>
                  <a:cubicBezTo>
                    <a:pt x="275" y="799"/>
                    <a:pt x="316" y="664"/>
                    <a:pt x="360" y="546"/>
                  </a:cubicBezTo>
                  <a:cubicBezTo>
                    <a:pt x="404" y="428"/>
                    <a:pt x="451" y="328"/>
                    <a:pt x="500" y="247"/>
                  </a:cubicBezTo>
                  <a:cubicBezTo>
                    <a:pt x="549" y="165"/>
                    <a:pt x="600" y="104"/>
                    <a:pt x="652" y="62"/>
                  </a:cubicBezTo>
                  <a:cubicBezTo>
                    <a:pt x="704" y="21"/>
                    <a:pt x="757" y="0"/>
                    <a:pt x="810" y="0"/>
                  </a:cubicBezTo>
                  <a:close/>
                </a:path>
              </a:pathLst>
            </a:custGeom>
            <a:solidFill>
              <a:srgbClr val="D5E8D4"/>
            </a:solidFill>
            <a:ln w="12700" cap="flat">
              <a:noFill/>
              <a:miter lim="400000"/>
            </a:ln>
            <a:effectLst/>
          </p:spPr>
          <p:txBody>
            <a:bodyPr wrap="square" lIns="45718" tIns="45718" rIns="45718" bIns="45718" numCol="1" anchor="t">
              <a:noAutofit/>
            </a:bodyPr>
            <a:lstStyle/>
            <a:p>
              <a:pPr/>
            </a:p>
          </p:txBody>
        </p:sp>
        <p:sp>
          <p:nvSpPr>
            <p:cNvPr id="200" name="Shape 1340"/>
            <p:cNvSpPr/>
            <p:nvPr/>
          </p:nvSpPr>
          <p:spPr>
            <a:xfrm>
              <a:off x="409484" y="1593678"/>
              <a:ext cx="5323294" cy="8077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10" y="0"/>
                  </a:moveTo>
                  <a:lnTo>
                    <a:pt x="20790" y="0"/>
                  </a:lnTo>
                  <a:cubicBezTo>
                    <a:pt x="20843" y="0"/>
                    <a:pt x="20896" y="21"/>
                    <a:pt x="20948" y="62"/>
                  </a:cubicBezTo>
                  <a:cubicBezTo>
                    <a:pt x="21000" y="104"/>
                    <a:pt x="21051" y="165"/>
                    <a:pt x="21100" y="247"/>
                  </a:cubicBezTo>
                  <a:cubicBezTo>
                    <a:pt x="21149" y="328"/>
                    <a:pt x="21196" y="428"/>
                    <a:pt x="21240" y="546"/>
                  </a:cubicBezTo>
                  <a:cubicBezTo>
                    <a:pt x="21284" y="664"/>
                    <a:pt x="21325" y="799"/>
                    <a:pt x="21363" y="949"/>
                  </a:cubicBezTo>
                  <a:cubicBezTo>
                    <a:pt x="21400" y="1099"/>
                    <a:pt x="21434" y="1263"/>
                    <a:pt x="21463" y="1440"/>
                  </a:cubicBezTo>
                  <a:cubicBezTo>
                    <a:pt x="21493" y="1617"/>
                    <a:pt x="21518" y="1804"/>
                    <a:pt x="21538" y="2000"/>
                  </a:cubicBezTo>
                  <a:cubicBezTo>
                    <a:pt x="21559" y="2197"/>
                    <a:pt x="21574" y="2399"/>
                    <a:pt x="21584" y="2608"/>
                  </a:cubicBezTo>
                  <a:cubicBezTo>
                    <a:pt x="21595" y="2817"/>
                    <a:pt x="21600" y="3027"/>
                    <a:pt x="21600" y="3240"/>
                  </a:cubicBezTo>
                  <a:lnTo>
                    <a:pt x="21600" y="18360"/>
                  </a:lnTo>
                  <a:cubicBezTo>
                    <a:pt x="21600" y="18573"/>
                    <a:pt x="21595" y="18783"/>
                    <a:pt x="21584" y="18992"/>
                  </a:cubicBezTo>
                  <a:cubicBezTo>
                    <a:pt x="21574" y="19201"/>
                    <a:pt x="21559" y="19403"/>
                    <a:pt x="21538" y="19600"/>
                  </a:cubicBezTo>
                  <a:cubicBezTo>
                    <a:pt x="21518" y="19796"/>
                    <a:pt x="21493" y="19983"/>
                    <a:pt x="21463" y="20160"/>
                  </a:cubicBezTo>
                  <a:cubicBezTo>
                    <a:pt x="21434" y="20337"/>
                    <a:pt x="21400" y="20501"/>
                    <a:pt x="21363" y="20651"/>
                  </a:cubicBezTo>
                  <a:cubicBezTo>
                    <a:pt x="21325" y="20801"/>
                    <a:pt x="21284" y="20936"/>
                    <a:pt x="21240" y="21054"/>
                  </a:cubicBezTo>
                  <a:cubicBezTo>
                    <a:pt x="21196" y="21172"/>
                    <a:pt x="21149" y="21272"/>
                    <a:pt x="21100" y="21353"/>
                  </a:cubicBezTo>
                  <a:cubicBezTo>
                    <a:pt x="21051" y="21435"/>
                    <a:pt x="21000" y="21496"/>
                    <a:pt x="20948" y="21538"/>
                  </a:cubicBezTo>
                  <a:cubicBezTo>
                    <a:pt x="20896" y="21579"/>
                    <a:pt x="20843" y="21600"/>
                    <a:pt x="20790" y="21600"/>
                  </a:cubicBezTo>
                  <a:lnTo>
                    <a:pt x="810" y="21600"/>
                  </a:lnTo>
                  <a:cubicBezTo>
                    <a:pt x="757" y="21600"/>
                    <a:pt x="704" y="21579"/>
                    <a:pt x="652" y="21538"/>
                  </a:cubicBezTo>
                  <a:cubicBezTo>
                    <a:pt x="600" y="21496"/>
                    <a:pt x="549" y="21435"/>
                    <a:pt x="500" y="21353"/>
                  </a:cubicBezTo>
                  <a:cubicBezTo>
                    <a:pt x="451" y="21272"/>
                    <a:pt x="404" y="21172"/>
                    <a:pt x="360" y="21054"/>
                  </a:cubicBezTo>
                  <a:cubicBezTo>
                    <a:pt x="316" y="20936"/>
                    <a:pt x="275" y="20801"/>
                    <a:pt x="237" y="20651"/>
                  </a:cubicBezTo>
                  <a:cubicBezTo>
                    <a:pt x="200" y="20501"/>
                    <a:pt x="166" y="20337"/>
                    <a:pt x="137" y="20160"/>
                  </a:cubicBezTo>
                  <a:cubicBezTo>
                    <a:pt x="107" y="19983"/>
                    <a:pt x="82" y="19796"/>
                    <a:pt x="62" y="19600"/>
                  </a:cubicBezTo>
                  <a:cubicBezTo>
                    <a:pt x="41" y="19403"/>
                    <a:pt x="26" y="19201"/>
                    <a:pt x="16" y="18992"/>
                  </a:cubicBezTo>
                  <a:cubicBezTo>
                    <a:pt x="5" y="18783"/>
                    <a:pt x="0" y="18573"/>
                    <a:pt x="0" y="18360"/>
                  </a:cubicBezTo>
                  <a:lnTo>
                    <a:pt x="0" y="3240"/>
                  </a:lnTo>
                  <a:cubicBezTo>
                    <a:pt x="0" y="3027"/>
                    <a:pt x="5" y="2817"/>
                    <a:pt x="16" y="2608"/>
                  </a:cubicBezTo>
                  <a:cubicBezTo>
                    <a:pt x="26" y="2399"/>
                    <a:pt x="41" y="2197"/>
                    <a:pt x="62" y="2000"/>
                  </a:cubicBezTo>
                  <a:cubicBezTo>
                    <a:pt x="82" y="1804"/>
                    <a:pt x="107" y="1617"/>
                    <a:pt x="137" y="1440"/>
                  </a:cubicBezTo>
                  <a:cubicBezTo>
                    <a:pt x="166" y="1263"/>
                    <a:pt x="200" y="1099"/>
                    <a:pt x="237" y="949"/>
                  </a:cubicBezTo>
                  <a:cubicBezTo>
                    <a:pt x="275" y="799"/>
                    <a:pt x="316" y="664"/>
                    <a:pt x="360" y="546"/>
                  </a:cubicBezTo>
                  <a:cubicBezTo>
                    <a:pt x="404" y="428"/>
                    <a:pt x="451" y="328"/>
                    <a:pt x="500" y="247"/>
                  </a:cubicBezTo>
                  <a:cubicBezTo>
                    <a:pt x="549" y="165"/>
                    <a:pt x="600" y="104"/>
                    <a:pt x="652" y="62"/>
                  </a:cubicBezTo>
                  <a:cubicBezTo>
                    <a:pt x="704" y="21"/>
                    <a:pt x="757" y="0"/>
                    <a:pt x="810" y="0"/>
                  </a:cubicBezTo>
                  <a:close/>
                </a:path>
              </a:pathLst>
            </a:custGeom>
            <a:noFill/>
            <a:ln w="6214" cap="flat">
              <a:solidFill>
                <a:srgbClr val="82B366"/>
              </a:solidFill>
              <a:prstDash val="solid"/>
              <a:miter lim="100000"/>
            </a:ln>
            <a:effectLst/>
          </p:spPr>
          <p:txBody>
            <a:bodyPr wrap="square" lIns="45718" tIns="45718" rIns="45718" bIns="45718" numCol="1" anchor="t">
              <a:noAutofit/>
            </a:bodyPr>
            <a:lstStyle/>
            <a:p>
              <a:pPr/>
            </a:p>
          </p:txBody>
        </p:sp>
        <p:sp>
          <p:nvSpPr>
            <p:cNvPr id="201" name="Shape 157928"/>
            <p:cNvSpPr/>
            <p:nvPr/>
          </p:nvSpPr>
          <p:spPr>
            <a:xfrm>
              <a:off x="772900" y="1742794"/>
              <a:ext cx="1074897" cy="391433"/>
            </a:xfrm>
            <a:prstGeom prst="rect">
              <a:avLst/>
            </a:prstGeom>
            <a:solidFill>
              <a:srgbClr val="F5F5F5"/>
            </a:solidFill>
            <a:ln w="12700" cap="flat">
              <a:noFill/>
              <a:miter lim="400000"/>
            </a:ln>
            <a:effectLst/>
          </p:spPr>
          <p:txBody>
            <a:bodyPr wrap="square" lIns="45718" tIns="45718" rIns="45718" bIns="45718" numCol="1" anchor="t">
              <a:noAutofit/>
            </a:bodyPr>
            <a:lstStyle/>
            <a:p>
              <a:pPr/>
            </a:p>
          </p:txBody>
        </p:sp>
        <p:sp>
          <p:nvSpPr>
            <p:cNvPr id="202" name="Shape 1342"/>
            <p:cNvSpPr/>
            <p:nvPr/>
          </p:nvSpPr>
          <p:spPr>
            <a:xfrm>
              <a:off x="772900" y="1742794"/>
              <a:ext cx="1074897" cy="391433"/>
            </a:xfrm>
            <a:prstGeom prst="rect">
              <a:avLst/>
            </a:prstGeom>
            <a:noFill/>
            <a:ln w="6214" cap="flat">
              <a:solidFill>
                <a:srgbClr val="666666"/>
              </a:solidFill>
              <a:prstDash val="solid"/>
              <a:miter lim="100000"/>
            </a:ln>
            <a:effectLst/>
          </p:spPr>
          <p:txBody>
            <a:bodyPr wrap="square" lIns="45718" tIns="45718" rIns="45718" bIns="45718" numCol="1" anchor="t">
              <a:noAutofit/>
            </a:bodyPr>
            <a:lstStyle/>
            <a:p>
              <a:pPr/>
            </a:p>
          </p:txBody>
        </p:sp>
        <p:sp>
          <p:nvSpPr>
            <p:cNvPr id="203" name="Rectangle 13"/>
            <p:cNvSpPr txBox="1"/>
            <p:nvPr/>
          </p:nvSpPr>
          <p:spPr>
            <a:xfrm>
              <a:off x="885348" y="1765409"/>
              <a:ext cx="1157652"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sz="900">
                  <a:solidFill>
                    <a:srgbClr val="333333"/>
                  </a:solidFill>
                  <a:latin typeface="Arial"/>
                  <a:ea typeface="Arial"/>
                  <a:cs typeface="Arial"/>
                  <a:sym typeface="Arial"/>
                </a:defRPr>
              </a:lvl1pPr>
            </a:lstStyle>
            <a:p>
              <a:pPr/>
              <a:r>
                <a:t>Distraction</a:t>
              </a:r>
            </a:p>
          </p:txBody>
        </p:sp>
        <p:sp>
          <p:nvSpPr>
            <p:cNvPr id="204" name="Rectangle 14"/>
            <p:cNvSpPr txBox="1"/>
            <p:nvPr/>
          </p:nvSpPr>
          <p:spPr>
            <a:xfrm>
              <a:off x="1243807" y="1895884"/>
              <a:ext cx="204272"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sz="900">
                  <a:solidFill>
                    <a:srgbClr val="333333"/>
                  </a:solidFill>
                  <a:latin typeface="Arial"/>
                  <a:ea typeface="Arial"/>
                  <a:cs typeface="Arial"/>
                  <a:sym typeface="Arial"/>
                </a:defRPr>
              </a:lvl1pPr>
            </a:lstStyle>
            <a:p>
              <a:pPr/>
              <a:r>
                <a:t>...</a:t>
              </a:r>
            </a:p>
          </p:txBody>
        </p:sp>
        <p:sp>
          <p:nvSpPr>
            <p:cNvPr id="205" name="Rectangle 15"/>
            <p:cNvSpPr txBox="1"/>
            <p:nvPr/>
          </p:nvSpPr>
          <p:spPr>
            <a:xfrm>
              <a:off x="1013313" y="2026362"/>
              <a:ext cx="817441"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sz="900">
                  <a:solidFill>
                    <a:srgbClr val="333333"/>
                  </a:solidFill>
                  <a:latin typeface="Arial"/>
                  <a:ea typeface="Arial"/>
                  <a:cs typeface="Arial"/>
                  <a:sym typeface="Arial"/>
                </a:defRPr>
              </a:lvl1pPr>
            </a:lstStyle>
            <a:p>
              <a:pPr/>
              <a:r>
                <a:t>Fatigue</a:t>
              </a:r>
            </a:p>
          </p:txBody>
        </p:sp>
        <p:sp>
          <p:nvSpPr>
            <p:cNvPr id="206" name="Shape 157929"/>
            <p:cNvSpPr/>
            <p:nvPr/>
          </p:nvSpPr>
          <p:spPr>
            <a:xfrm>
              <a:off x="2354533" y="1742794"/>
              <a:ext cx="1320588" cy="391433"/>
            </a:xfrm>
            <a:prstGeom prst="rect">
              <a:avLst/>
            </a:prstGeom>
            <a:solidFill>
              <a:srgbClr val="F5F5F5"/>
            </a:solidFill>
            <a:ln w="12700" cap="flat">
              <a:noFill/>
              <a:miter lim="400000"/>
            </a:ln>
            <a:effectLst/>
          </p:spPr>
          <p:txBody>
            <a:bodyPr wrap="square" lIns="45718" tIns="45718" rIns="45718" bIns="45718" numCol="1" anchor="t">
              <a:noAutofit/>
            </a:bodyPr>
            <a:lstStyle/>
            <a:p>
              <a:pPr/>
            </a:p>
          </p:txBody>
        </p:sp>
        <p:sp>
          <p:nvSpPr>
            <p:cNvPr id="207" name="Shape 1347"/>
            <p:cNvSpPr/>
            <p:nvPr/>
          </p:nvSpPr>
          <p:spPr>
            <a:xfrm>
              <a:off x="2354533" y="1742794"/>
              <a:ext cx="1320588" cy="391433"/>
            </a:xfrm>
            <a:prstGeom prst="rect">
              <a:avLst/>
            </a:prstGeom>
            <a:noFill/>
            <a:ln w="6214" cap="flat">
              <a:solidFill>
                <a:srgbClr val="666666"/>
              </a:solidFill>
              <a:prstDash val="solid"/>
              <a:miter lim="100000"/>
            </a:ln>
            <a:effectLst/>
          </p:spPr>
          <p:txBody>
            <a:bodyPr wrap="square" lIns="45718" tIns="45718" rIns="45718" bIns="45718" numCol="1" anchor="t">
              <a:noAutofit/>
            </a:bodyPr>
            <a:lstStyle/>
            <a:p>
              <a:pPr/>
            </a:p>
          </p:txBody>
        </p:sp>
        <p:sp>
          <p:nvSpPr>
            <p:cNvPr id="208" name="Rectangle 18"/>
            <p:cNvSpPr txBox="1"/>
            <p:nvPr/>
          </p:nvSpPr>
          <p:spPr>
            <a:xfrm>
              <a:off x="2753459" y="1765409"/>
              <a:ext cx="708665"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sz="900">
                  <a:solidFill>
                    <a:srgbClr val="333333"/>
                  </a:solidFill>
                  <a:latin typeface="Arial"/>
                  <a:ea typeface="Arial"/>
                  <a:cs typeface="Arial"/>
                  <a:sym typeface="Arial"/>
                </a:defRPr>
              </a:lvl1pPr>
            </a:lstStyle>
            <a:p>
              <a:pPr/>
              <a:r>
                <a:t>Speed</a:t>
              </a:r>
            </a:p>
          </p:txBody>
        </p:sp>
        <p:sp>
          <p:nvSpPr>
            <p:cNvPr id="209" name="Rectangle 19"/>
            <p:cNvSpPr txBox="1"/>
            <p:nvPr/>
          </p:nvSpPr>
          <p:spPr>
            <a:xfrm>
              <a:off x="2943165" y="1895884"/>
              <a:ext cx="204271"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sz="900">
                  <a:solidFill>
                    <a:srgbClr val="333333"/>
                  </a:solidFill>
                  <a:latin typeface="Arial"/>
                  <a:ea typeface="Arial"/>
                  <a:cs typeface="Arial"/>
                  <a:sym typeface="Arial"/>
                </a:defRPr>
              </a:lvl1pPr>
            </a:lstStyle>
            <a:p>
              <a:pPr/>
              <a:r>
                <a:t>...</a:t>
              </a:r>
            </a:p>
          </p:txBody>
        </p:sp>
        <p:sp>
          <p:nvSpPr>
            <p:cNvPr id="210" name="Rectangle 20"/>
            <p:cNvSpPr txBox="1"/>
            <p:nvPr/>
          </p:nvSpPr>
          <p:spPr>
            <a:xfrm>
              <a:off x="2488895" y="2026362"/>
              <a:ext cx="1412541"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sz="900">
                  <a:solidFill>
                    <a:srgbClr val="333333"/>
                  </a:solidFill>
                  <a:latin typeface="Arial"/>
                  <a:ea typeface="Arial"/>
                  <a:cs typeface="Arial"/>
                  <a:sym typeface="Arial"/>
                </a:defRPr>
              </a:lvl1pPr>
            </a:lstStyle>
            <a:p>
              <a:pPr/>
              <a:r>
                <a:t>Lateral offse </a:t>
              </a:r>
            </a:p>
          </p:txBody>
        </p:sp>
        <p:sp>
          <p:nvSpPr>
            <p:cNvPr id="211" name="Shape 157930"/>
            <p:cNvSpPr/>
            <p:nvPr/>
          </p:nvSpPr>
          <p:spPr>
            <a:xfrm>
              <a:off x="4233040" y="1742794"/>
              <a:ext cx="1126083" cy="391433"/>
            </a:xfrm>
            <a:prstGeom prst="rect">
              <a:avLst/>
            </a:prstGeom>
            <a:solidFill>
              <a:srgbClr val="F5F5F5"/>
            </a:solidFill>
            <a:ln w="12700" cap="flat">
              <a:noFill/>
              <a:miter lim="400000"/>
            </a:ln>
            <a:effectLst/>
          </p:spPr>
          <p:txBody>
            <a:bodyPr wrap="square" lIns="45718" tIns="45718" rIns="45718" bIns="45718" numCol="1" anchor="t">
              <a:noAutofit/>
            </a:bodyPr>
            <a:lstStyle/>
            <a:p>
              <a:pPr/>
            </a:p>
          </p:txBody>
        </p:sp>
        <p:sp>
          <p:nvSpPr>
            <p:cNvPr id="212" name="Shape 1352"/>
            <p:cNvSpPr/>
            <p:nvPr/>
          </p:nvSpPr>
          <p:spPr>
            <a:xfrm>
              <a:off x="4233040" y="1742794"/>
              <a:ext cx="1126083" cy="391433"/>
            </a:xfrm>
            <a:prstGeom prst="rect">
              <a:avLst/>
            </a:prstGeom>
            <a:noFill/>
            <a:ln w="6214" cap="flat">
              <a:solidFill>
                <a:srgbClr val="666666"/>
              </a:solidFill>
              <a:prstDash val="solid"/>
              <a:miter lim="100000"/>
            </a:ln>
            <a:effectLst/>
          </p:spPr>
          <p:txBody>
            <a:bodyPr wrap="square" lIns="45718" tIns="45718" rIns="45718" bIns="45718" numCol="1" anchor="t">
              <a:noAutofit/>
            </a:bodyPr>
            <a:lstStyle/>
            <a:p>
              <a:pPr/>
            </a:p>
          </p:txBody>
        </p:sp>
        <p:sp>
          <p:nvSpPr>
            <p:cNvPr id="213" name="Rectangle 23"/>
            <p:cNvSpPr txBox="1"/>
            <p:nvPr/>
          </p:nvSpPr>
          <p:spPr>
            <a:xfrm>
              <a:off x="4550230" y="1765409"/>
              <a:ext cx="653979"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sz="900">
                  <a:solidFill>
                    <a:srgbClr val="333333"/>
                  </a:solidFill>
                  <a:latin typeface="Arial"/>
                  <a:ea typeface="Arial"/>
                  <a:cs typeface="Arial"/>
                  <a:sym typeface="Arial"/>
                </a:defRPr>
              </a:lvl1pPr>
            </a:lstStyle>
            <a:p>
              <a:pPr/>
              <a:r>
                <a:t>Lights</a:t>
              </a:r>
            </a:p>
          </p:txBody>
        </p:sp>
        <p:sp>
          <p:nvSpPr>
            <p:cNvPr id="214" name="Rectangle 24"/>
            <p:cNvSpPr txBox="1"/>
            <p:nvPr/>
          </p:nvSpPr>
          <p:spPr>
            <a:xfrm>
              <a:off x="4719303" y="1895884"/>
              <a:ext cx="204271"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sz="900">
                  <a:solidFill>
                    <a:srgbClr val="333333"/>
                  </a:solidFill>
                  <a:latin typeface="Arial"/>
                  <a:ea typeface="Arial"/>
                  <a:cs typeface="Arial"/>
                  <a:sym typeface="Arial"/>
                </a:defRPr>
              </a:lvl1pPr>
            </a:lstStyle>
            <a:p>
              <a:pPr/>
              <a:r>
                <a:t>...</a:t>
              </a:r>
            </a:p>
          </p:txBody>
        </p:sp>
        <p:sp>
          <p:nvSpPr>
            <p:cNvPr id="215" name="Rectangle 25"/>
            <p:cNvSpPr txBox="1"/>
            <p:nvPr/>
          </p:nvSpPr>
          <p:spPr>
            <a:xfrm>
              <a:off x="4329973" y="2026362"/>
              <a:ext cx="1239742"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sz="900">
                  <a:solidFill>
                    <a:srgbClr val="333333"/>
                  </a:solidFill>
                  <a:latin typeface="Arial"/>
                  <a:ea typeface="Arial"/>
                  <a:cs typeface="Arial"/>
                  <a:sym typeface="Arial"/>
                </a:defRPr>
              </a:lvl1pPr>
            </a:lstStyle>
            <a:p>
              <a:pPr/>
              <a:r>
                <a:t>Padestrian </a:t>
              </a:r>
            </a:p>
          </p:txBody>
        </p:sp>
        <p:sp>
          <p:nvSpPr>
            <p:cNvPr id="216" name="Rectangle 26"/>
            <p:cNvSpPr txBox="1"/>
            <p:nvPr/>
          </p:nvSpPr>
          <p:spPr>
            <a:xfrm>
              <a:off x="2359651" y="2256249"/>
              <a:ext cx="2192284"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b="1" sz="900">
                  <a:latin typeface="Arial"/>
                  <a:ea typeface="Arial"/>
                  <a:cs typeface="Arial"/>
                  <a:sym typeface="Arial"/>
                </a:defRPr>
              </a:lvl1pPr>
            </a:lstStyle>
            <a:p>
              <a:pPr/>
              <a:r>
                <a:t>Perception Module</a:t>
              </a:r>
            </a:p>
          </p:txBody>
        </p:sp>
        <p:sp>
          <p:nvSpPr>
            <p:cNvPr id="217" name="Shape 1357"/>
            <p:cNvSpPr/>
            <p:nvPr/>
          </p:nvSpPr>
          <p:spPr>
            <a:xfrm>
              <a:off x="818968" y="2712050"/>
              <a:ext cx="4504326" cy="248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5" y="0"/>
                  </a:moveTo>
                  <a:lnTo>
                    <a:pt x="21305" y="0"/>
                  </a:lnTo>
                  <a:cubicBezTo>
                    <a:pt x="21325" y="0"/>
                    <a:pt x="21344" y="21"/>
                    <a:pt x="21363" y="62"/>
                  </a:cubicBezTo>
                  <a:cubicBezTo>
                    <a:pt x="21382" y="104"/>
                    <a:pt x="21400" y="165"/>
                    <a:pt x="21418" y="247"/>
                  </a:cubicBezTo>
                  <a:cubicBezTo>
                    <a:pt x="21436" y="328"/>
                    <a:pt x="21453" y="428"/>
                    <a:pt x="21469" y="546"/>
                  </a:cubicBezTo>
                  <a:cubicBezTo>
                    <a:pt x="21485" y="664"/>
                    <a:pt x="21500" y="799"/>
                    <a:pt x="21514" y="949"/>
                  </a:cubicBezTo>
                  <a:cubicBezTo>
                    <a:pt x="21527" y="1099"/>
                    <a:pt x="21540" y="1263"/>
                    <a:pt x="21550" y="1440"/>
                  </a:cubicBezTo>
                  <a:cubicBezTo>
                    <a:pt x="21561" y="1617"/>
                    <a:pt x="21570" y="1804"/>
                    <a:pt x="21578" y="2000"/>
                  </a:cubicBezTo>
                  <a:cubicBezTo>
                    <a:pt x="21585" y="2197"/>
                    <a:pt x="21591" y="2399"/>
                    <a:pt x="21594" y="2608"/>
                  </a:cubicBezTo>
                  <a:cubicBezTo>
                    <a:pt x="21598" y="2817"/>
                    <a:pt x="21600" y="3027"/>
                    <a:pt x="21600" y="3240"/>
                  </a:cubicBezTo>
                  <a:lnTo>
                    <a:pt x="21600" y="18360"/>
                  </a:lnTo>
                  <a:cubicBezTo>
                    <a:pt x="21600" y="18573"/>
                    <a:pt x="21598" y="18783"/>
                    <a:pt x="21594" y="18992"/>
                  </a:cubicBezTo>
                  <a:cubicBezTo>
                    <a:pt x="21591" y="19201"/>
                    <a:pt x="21585" y="19403"/>
                    <a:pt x="21578" y="19600"/>
                  </a:cubicBezTo>
                  <a:cubicBezTo>
                    <a:pt x="21570" y="19796"/>
                    <a:pt x="21561" y="19983"/>
                    <a:pt x="21550" y="20160"/>
                  </a:cubicBezTo>
                  <a:cubicBezTo>
                    <a:pt x="21540" y="20337"/>
                    <a:pt x="21527" y="20501"/>
                    <a:pt x="21514" y="20651"/>
                  </a:cubicBezTo>
                  <a:cubicBezTo>
                    <a:pt x="21500" y="20801"/>
                    <a:pt x="21485" y="20936"/>
                    <a:pt x="21469" y="21054"/>
                  </a:cubicBezTo>
                  <a:cubicBezTo>
                    <a:pt x="21453" y="21172"/>
                    <a:pt x="21436" y="21272"/>
                    <a:pt x="21418" y="21353"/>
                  </a:cubicBezTo>
                  <a:cubicBezTo>
                    <a:pt x="21400" y="21435"/>
                    <a:pt x="21382" y="21496"/>
                    <a:pt x="21363" y="21538"/>
                  </a:cubicBezTo>
                  <a:cubicBezTo>
                    <a:pt x="21344" y="21579"/>
                    <a:pt x="21325" y="21600"/>
                    <a:pt x="21305" y="21600"/>
                  </a:cubicBezTo>
                  <a:lnTo>
                    <a:pt x="295" y="21600"/>
                  </a:lnTo>
                  <a:cubicBezTo>
                    <a:pt x="275" y="21600"/>
                    <a:pt x="256" y="21579"/>
                    <a:pt x="237" y="21538"/>
                  </a:cubicBezTo>
                  <a:cubicBezTo>
                    <a:pt x="218" y="21496"/>
                    <a:pt x="200" y="21435"/>
                    <a:pt x="182" y="21353"/>
                  </a:cubicBezTo>
                  <a:cubicBezTo>
                    <a:pt x="164" y="21272"/>
                    <a:pt x="147" y="21172"/>
                    <a:pt x="131" y="21054"/>
                  </a:cubicBezTo>
                  <a:cubicBezTo>
                    <a:pt x="115" y="20936"/>
                    <a:pt x="100" y="20801"/>
                    <a:pt x="86" y="20651"/>
                  </a:cubicBezTo>
                  <a:cubicBezTo>
                    <a:pt x="73" y="20501"/>
                    <a:pt x="60" y="20337"/>
                    <a:pt x="50" y="20160"/>
                  </a:cubicBezTo>
                  <a:cubicBezTo>
                    <a:pt x="39" y="19983"/>
                    <a:pt x="30" y="19796"/>
                    <a:pt x="22" y="19600"/>
                  </a:cubicBezTo>
                  <a:cubicBezTo>
                    <a:pt x="15" y="19403"/>
                    <a:pt x="9" y="19201"/>
                    <a:pt x="6" y="18992"/>
                  </a:cubicBezTo>
                  <a:cubicBezTo>
                    <a:pt x="2" y="18783"/>
                    <a:pt x="0" y="18573"/>
                    <a:pt x="0" y="18360"/>
                  </a:cubicBezTo>
                  <a:lnTo>
                    <a:pt x="0" y="3240"/>
                  </a:lnTo>
                  <a:cubicBezTo>
                    <a:pt x="0" y="3027"/>
                    <a:pt x="2" y="2817"/>
                    <a:pt x="6" y="2608"/>
                  </a:cubicBezTo>
                  <a:cubicBezTo>
                    <a:pt x="9" y="2399"/>
                    <a:pt x="15" y="2197"/>
                    <a:pt x="22" y="2000"/>
                  </a:cubicBezTo>
                  <a:cubicBezTo>
                    <a:pt x="30" y="1804"/>
                    <a:pt x="39" y="1617"/>
                    <a:pt x="50" y="1440"/>
                  </a:cubicBezTo>
                  <a:cubicBezTo>
                    <a:pt x="60" y="1263"/>
                    <a:pt x="73" y="1099"/>
                    <a:pt x="86" y="949"/>
                  </a:cubicBezTo>
                  <a:cubicBezTo>
                    <a:pt x="100" y="799"/>
                    <a:pt x="115" y="664"/>
                    <a:pt x="131" y="546"/>
                  </a:cubicBezTo>
                  <a:cubicBezTo>
                    <a:pt x="147" y="428"/>
                    <a:pt x="164" y="328"/>
                    <a:pt x="182" y="247"/>
                  </a:cubicBezTo>
                  <a:cubicBezTo>
                    <a:pt x="200" y="165"/>
                    <a:pt x="218" y="104"/>
                    <a:pt x="237" y="62"/>
                  </a:cubicBezTo>
                  <a:cubicBezTo>
                    <a:pt x="256" y="21"/>
                    <a:pt x="275" y="0"/>
                    <a:pt x="295" y="0"/>
                  </a:cubicBezTo>
                  <a:close/>
                </a:path>
              </a:pathLst>
            </a:custGeom>
            <a:solidFill>
              <a:srgbClr val="D5E8D4"/>
            </a:solidFill>
            <a:ln w="12700" cap="flat">
              <a:noFill/>
              <a:miter lim="400000"/>
            </a:ln>
            <a:effectLst/>
          </p:spPr>
          <p:txBody>
            <a:bodyPr wrap="square" lIns="45718" tIns="45718" rIns="45718" bIns="45718" numCol="1" anchor="t">
              <a:noAutofit/>
            </a:bodyPr>
            <a:lstStyle/>
            <a:p>
              <a:pPr/>
            </a:p>
          </p:txBody>
        </p:sp>
        <p:sp>
          <p:nvSpPr>
            <p:cNvPr id="218" name="Shape 1358"/>
            <p:cNvSpPr/>
            <p:nvPr/>
          </p:nvSpPr>
          <p:spPr>
            <a:xfrm>
              <a:off x="818968" y="2712050"/>
              <a:ext cx="4504326" cy="248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5" y="0"/>
                  </a:moveTo>
                  <a:lnTo>
                    <a:pt x="21305" y="0"/>
                  </a:lnTo>
                  <a:cubicBezTo>
                    <a:pt x="21325" y="0"/>
                    <a:pt x="21344" y="21"/>
                    <a:pt x="21363" y="62"/>
                  </a:cubicBezTo>
                  <a:cubicBezTo>
                    <a:pt x="21382" y="104"/>
                    <a:pt x="21400" y="165"/>
                    <a:pt x="21418" y="247"/>
                  </a:cubicBezTo>
                  <a:cubicBezTo>
                    <a:pt x="21436" y="328"/>
                    <a:pt x="21453" y="428"/>
                    <a:pt x="21469" y="546"/>
                  </a:cubicBezTo>
                  <a:cubicBezTo>
                    <a:pt x="21485" y="664"/>
                    <a:pt x="21500" y="799"/>
                    <a:pt x="21514" y="949"/>
                  </a:cubicBezTo>
                  <a:cubicBezTo>
                    <a:pt x="21527" y="1099"/>
                    <a:pt x="21540" y="1263"/>
                    <a:pt x="21550" y="1440"/>
                  </a:cubicBezTo>
                  <a:cubicBezTo>
                    <a:pt x="21561" y="1617"/>
                    <a:pt x="21570" y="1804"/>
                    <a:pt x="21578" y="2000"/>
                  </a:cubicBezTo>
                  <a:cubicBezTo>
                    <a:pt x="21585" y="2197"/>
                    <a:pt x="21591" y="2399"/>
                    <a:pt x="21594" y="2608"/>
                  </a:cubicBezTo>
                  <a:cubicBezTo>
                    <a:pt x="21598" y="2817"/>
                    <a:pt x="21600" y="3027"/>
                    <a:pt x="21600" y="3240"/>
                  </a:cubicBezTo>
                  <a:lnTo>
                    <a:pt x="21600" y="18360"/>
                  </a:lnTo>
                  <a:cubicBezTo>
                    <a:pt x="21600" y="18573"/>
                    <a:pt x="21598" y="18783"/>
                    <a:pt x="21594" y="18992"/>
                  </a:cubicBezTo>
                  <a:cubicBezTo>
                    <a:pt x="21591" y="19201"/>
                    <a:pt x="21585" y="19403"/>
                    <a:pt x="21578" y="19600"/>
                  </a:cubicBezTo>
                  <a:cubicBezTo>
                    <a:pt x="21570" y="19796"/>
                    <a:pt x="21561" y="19983"/>
                    <a:pt x="21550" y="20160"/>
                  </a:cubicBezTo>
                  <a:cubicBezTo>
                    <a:pt x="21540" y="20337"/>
                    <a:pt x="21527" y="20501"/>
                    <a:pt x="21514" y="20651"/>
                  </a:cubicBezTo>
                  <a:cubicBezTo>
                    <a:pt x="21500" y="20801"/>
                    <a:pt x="21485" y="20936"/>
                    <a:pt x="21469" y="21054"/>
                  </a:cubicBezTo>
                  <a:cubicBezTo>
                    <a:pt x="21453" y="21172"/>
                    <a:pt x="21436" y="21272"/>
                    <a:pt x="21418" y="21353"/>
                  </a:cubicBezTo>
                  <a:cubicBezTo>
                    <a:pt x="21400" y="21435"/>
                    <a:pt x="21382" y="21496"/>
                    <a:pt x="21363" y="21538"/>
                  </a:cubicBezTo>
                  <a:cubicBezTo>
                    <a:pt x="21344" y="21579"/>
                    <a:pt x="21325" y="21600"/>
                    <a:pt x="21305" y="21600"/>
                  </a:cubicBezTo>
                  <a:lnTo>
                    <a:pt x="295" y="21600"/>
                  </a:lnTo>
                  <a:cubicBezTo>
                    <a:pt x="275" y="21600"/>
                    <a:pt x="256" y="21579"/>
                    <a:pt x="237" y="21538"/>
                  </a:cubicBezTo>
                  <a:cubicBezTo>
                    <a:pt x="218" y="21496"/>
                    <a:pt x="200" y="21435"/>
                    <a:pt x="182" y="21353"/>
                  </a:cubicBezTo>
                  <a:cubicBezTo>
                    <a:pt x="164" y="21272"/>
                    <a:pt x="147" y="21172"/>
                    <a:pt x="131" y="21054"/>
                  </a:cubicBezTo>
                  <a:cubicBezTo>
                    <a:pt x="115" y="20936"/>
                    <a:pt x="100" y="20801"/>
                    <a:pt x="86" y="20651"/>
                  </a:cubicBezTo>
                  <a:cubicBezTo>
                    <a:pt x="73" y="20501"/>
                    <a:pt x="60" y="20337"/>
                    <a:pt x="50" y="20160"/>
                  </a:cubicBezTo>
                  <a:cubicBezTo>
                    <a:pt x="39" y="19983"/>
                    <a:pt x="30" y="19796"/>
                    <a:pt x="22" y="19600"/>
                  </a:cubicBezTo>
                  <a:cubicBezTo>
                    <a:pt x="15" y="19403"/>
                    <a:pt x="9" y="19201"/>
                    <a:pt x="6" y="18992"/>
                  </a:cubicBezTo>
                  <a:cubicBezTo>
                    <a:pt x="2" y="18783"/>
                    <a:pt x="0" y="18573"/>
                    <a:pt x="0" y="18360"/>
                  </a:cubicBezTo>
                  <a:lnTo>
                    <a:pt x="0" y="3240"/>
                  </a:lnTo>
                  <a:cubicBezTo>
                    <a:pt x="0" y="3027"/>
                    <a:pt x="2" y="2817"/>
                    <a:pt x="6" y="2608"/>
                  </a:cubicBezTo>
                  <a:cubicBezTo>
                    <a:pt x="9" y="2399"/>
                    <a:pt x="15" y="2197"/>
                    <a:pt x="22" y="2000"/>
                  </a:cubicBezTo>
                  <a:cubicBezTo>
                    <a:pt x="30" y="1804"/>
                    <a:pt x="39" y="1617"/>
                    <a:pt x="50" y="1440"/>
                  </a:cubicBezTo>
                  <a:cubicBezTo>
                    <a:pt x="60" y="1263"/>
                    <a:pt x="73" y="1099"/>
                    <a:pt x="86" y="949"/>
                  </a:cubicBezTo>
                  <a:cubicBezTo>
                    <a:pt x="100" y="799"/>
                    <a:pt x="115" y="664"/>
                    <a:pt x="131" y="546"/>
                  </a:cubicBezTo>
                  <a:cubicBezTo>
                    <a:pt x="147" y="428"/>
                    <a:pt x="164" y="328"/>
                    <a:pt x="182" y="247"/>
                  </a:cubicBezTo>
                  <a:cubicBezTo>
                    <a:pt x="200" y="165"/>
                    <a:pt x="218" y="104"/>
                    <a:pt x="237" y="62"/>
                  </a:cubicBezTo>
                  <a:cubicBezTo>
                    <a:pt x="256" y="21"/>
                    <a:pt x="275" y="0"/>
                    <a:pt x="295" y="0"/>
                  </a:cubicBezTo>
                  <a:close/>
                </a:path>
              </a:pathLst>
            </a:custGeom>
            <a:noFill/>
            <a:ln w="6214" cap="flat">
              <a:solidFill>
                <a:srgbClr val="82B366"/>
              </a:solidFill>
              <a:prstDash val="solid"/>
              <a:miter lim="100000"/>
            </a:ln>
            <a:effectLst/>
          </p:spPr>
          <p:txBody>
            <a:bodyPr wrap="square" lIns="45718" tIns="45718" rIns="45718" bIns="45718" numCol="1" anchor="t">
              <a:noAutofit/>
            </a:bodyPr>
            <a:lstStyle/>
            <a:p>
              <a:pPr/>
            </a:p>
          </p:txBody>
        </p:sp>
        <p:sp>
          <p:nvSpPr>
            <p:cNvPr id="219" name="Rectangle 29"/>
            <p:cNvSpPr txBox="1"/>
            <p:nvPr/>
          </p:nvSpPr>
          <p:spPr>
            <a:xfrm>
              <a:off x="1765580" y="2796795"/>
              <a:ext cx="3486115"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b="1" sz="900">
                  <a:latin typeface="Arial"/>
                  <a:ea typeface="Arial"/>
                  <a:cs typeface="Arial"/>
                  <a:sym typeface="Arial"/>
                </a:defRPr>
              </a:lvl1pPr>
            </a:lstStyle>
            <a:p>
              <a:pPr/>
              <a:r>
                <a:t>Situation Assessment Module</a:t>
              </a:r>
            </a:p>
          </p:txBody>
        </p:sp>
        <p:sp>
          <p:nvSpPr>
            <p:cNvPr id="220" name="Shape 1360"/>
            <p:cNvSpPr/>
            <p:nvPr/>
          </p:nvSpPr>
          <p:spPr>
            <a:xfrm>
              <a:off x="1740307" y="3296088"/>
              <a:ext cx="2661648" cy="248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8" y="0"/>
                  </a:moveTo>
                  <a:lnTo>
                    <a:pt x="21102" y="0"/>
                  </a:lnTo>
                  <a:cubicBezTo>
                    <a:pt x="21134" y="0"/>
                    <a:pt x="21167" y="21"/>
                    <a:pt x="21199" y="62"/>
                  </a:cubicBezTo>
                  <a:cubicBezTo>
                    <a:pt x="21231" y="104"/>
                    <a:pt x="21262" y="165"/>
                    <a:pt x="21292" y="247"/>
                  </a:cubicBezTo>
                  <a:cubicBezTo>
                    <a:pt x="21323" y="328"/>
                    <a:pt x="21351" y="428"/>
                    <a:pt x="21378" y="546"/>
                  </a:cubicBezTo>
                  <a:cubicBezTo>
                    <a:pt x="21406" y="664"/>
                    <a:pt x="21431" y="799"/>
                    <a:pt x="21454" y="949"/>
                  </a:cubicBezTo>
                  <a:cubicBezTo>
                    <a:pt x="21477" y="1099"/>
                    <a:pt x="21498" y="1263"/>
                    <a:pt x="21516" y="1440"/>
                  </a:cubicBezTo>
                  <a:cubicBezTo>
                    <a:pt x="21534" y="1617"/>
                    <a:pt x="21550" y="1804"/>
                    <a:pt x="21562" y="2000"/>
                  </a:cubicBezTo>
                  <a:cubicBezTo>
                    <a:pt x="21575" y="2197"/>
                    <a:pt x="21584" y="2399"/>
                    <a:pt x="21590" y="2608"/>
                  </a:cubicBezTo>
                  <a:cubicBezTo>
                    <a:pt x="21597" y="2817"/>
                    <a:pt x="21600" y="3027"/>
                    <a:pt x="21600" y="3240"/>
                  </a:cubicBezTo>
                  <a:lnTo>
                    <a:pt x="21600" y="18360"/>
                  </a:lnTo>
                  <a:cubicBezTo>
                    <a:pt x="21600" y="18573"/>
                    <a:pt x="21597" y="18783"/>
                    <a:pt x="21590" y="18992"/>
                  </a:cubicBezTo>
                  <a:cubicBezTo>
                    <a:pt x="21584" y="19201"/>
                    <a:pt x="21575" y="19403"/>
                    <a:pt x="21562" y="19600"/>
                  </a:cubicBezTo>
                  <a:cubicBezTo>
                    <a:pt x="21550" y="19796"/>
                    <a:pt x="21534" y="19983"/>
                    <a:pt x="21516" y="20160"/>
                  </a:cubicBezTo>
                  <a:cubicBezTo>
                    <a:pt x="21498" y="20337"/>
                    <a:pt x="21477" y="20501"/>
                    <a:pt x="21454" y="20651"/>
                  </a:cubicBezTo>
                  <a:cubicBezTo>
                    <a:pt x="21431" y="20801"/>
                    <a:pt x="21406" y="20936"/>
                    <a:pt x="21378" y="21054"/>
                  </a:cubicBezTo>
                  <a:cubicBezTo>
                    <a:pt x="21351" y="21172"/>
                    <a:pt x="21323" y="21272"/>
                    <a:pt x="21292" y="21353"/>
                  </a:cubicBezTo>
                  <a:cubicBezTo>
                    <a:pt x="21262" y="21435"/>
                    <a:pt x="21231" y="21496"/>
                    <a:pt x="21199" y="21538"/>
                  </a:cubicBezTo>
                  <a:cubicBezTo>
                    <a:pt x="21167" y="21579"/>
                    <a:pt x="21134" y="21600"/>
                    <a:pt x="21102" y="21600"/>
                  </a:cubicBezTo>
                  <a:lnTo>
                    <a:pt x="498" y="21600"/>
                  </a:lnTo>
                  <a:cubicBezTo>
                    <a:pt x="466" y="21600"/>
                    <a:pt x="433" y="21579"/>
                    <a:pt x="401" y="21538"/>
                  </a:cubicBezTo>
                  <a:cubicBezTo>
                    <a:pt x="369" y="21496"/>
                    <a:pt x="338" y="21435"/>
                    <a:pt x="308" y="21353"/>
                  </a:cubicBezTo>
                  <a:cubicBezTo>
                    <a:pt x="277" y="21272"/>
                    <a:pt x="249" y="21172"/>
                    <a:pt x="222" y="21054"/>
                  </a:cubicBezTo>
                  <a:cubicBezTo>
                    <a:pt x="194" y="20936"/>
                    <a:pt x="169" y="20801"/>
                    <a:pt x="146" y="20651"/>
                  </a:cubicBezTo>
                  <a:cubicBezTo>
                    <a:pt x="123" y="20501"/>
                    <a:pt x="102" y="20337"/>
                    <a:pt x="84" y="20160"/>
                  </a:cubicBezTo>
                  <a:cubicBezTo>
                    <a:pt x="66" y="19983"/>
                    <a:pt x="50" y="19796"/>
                    <a:pt x="38" y="19600"/>
                  </a:cubicBezTo>
                  <a:cubicBezTo>
                    <a:pt x="25" y="19403"/>
                    <a:pt x="16" y="19201"/>
                    <a:pt x="10" y="18992"/>
                  </a:cubicBezTo>
                  <a:cubicBezTo>
                    <a:pt x="3" y="18783"/>
                    <a:pt x="0" y="18573"/>
                    <a:pt x="0" y="18360"/>
                  </a:cubicBezTo>
                  <a:lnTo>
                    <a:pt x="0" y="3240"/>
                  </a:lnTo>
                  <a:cubicBezTo>
                    <a:pt x="0" y="3027"/>
                    <a:pt x="3" y="2817"/>
                    <a:pt x="10" y="2608"/>
                  </a:cubicBezTo>
                  <a:cubicBezTo>
                    <a:pt x="16" y="2399"/>
                    <a:pt x="25" y="2197"/>
                    <a:pt x="38" y="2000"/>
                  </a:cubicBezTo>
                  <a:cubicBezTo>
                    <a:pt x="50" y="1804"/>
                    <a:pt x="66" y="1617"/>
                    <a:pt x="84" y="1440"/>
                  </a:cubicBezTo>
                  <a:cubicBezTo>
                    <a:pt x="102" y="1263"/>
                    <a:pt x="123" y="1099"/>
                    <a:pt x="146" y="949"/>
                  </a:cubicBezTo>
                  <a:cubicBezTo>
                    <a:pt x="169" y="799"/>
                    <a:pt x="194" y="664"/>
                    <a:pt x="222" y="546"/>
                  </a:cubicBezTo>
                  <a:cubicBezTo>
                    <a:pt x="249" y="428"/>
                    <a:pt x="277" y="328"/>
                    <a:pt x="308" y="247"/>
                  </a:cubicBezTo>
                  <a:cubicBezTo>
                    <a:pt x="338" y="165"/>
                    <a:pt x="369" y="104"/>
                    <a:pt x="401" y="62"/>
                  </a:cubicBezTo>
                  <a:cubicBezTo>
                    <a:pt x="433" y="21"/>
                    <a:pt x="466" y="0"/>
                    <a:pt x="498" y="0"/>
                  </a:cubicBezTo>
                  <a:close/>
                </a:path>
              </a:pathLst>
            </a:custGeom>
            <a:solidFill>
              <a:srgbClr val="D5E8D4"/>
            </a:solidFill>
            <a:ln w="12700" cap="flat">
              <a:noFill/>
              <a:miter lim="400000"/>
            </a:ln>
            <a:effectLst/>
          </p:spPr>
          <p:txBody>
            <a:bodyPr wrap="square" lIns="45718" tIns="45718" rIns="45718" bIns="45718" numCol="1" anchor="t">
              <a:noAutofit/>
            </a:bodyPr>
            <a:lstStyle/>
            <a:p>
              <a:pPr/>
            </a:p>
          </p:txBody>
        </p:sp>
        <p:sp>
          <p:nvSpPr>
            <p:cNvPr id="221" name="Shape 1361"/>
            <p:cNvSpPr/>
            <p:nvPr/>
          </p:nvSpPr>
          <p:spPr>
            <a:xfrm>
              <a:off x="1740307" y="3296088"/>
              <a:ext cx="2661648" cy="2485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8" y="0"/>
                  </a:moveTo>
                  <a:lnTo>
                    <a:pt x="21102" y="0"/>
                  </a:lnTo>
                  <a:cubicBezTo>
                    <a:pt x="21134" y="0"/>
                    <a:pt x="21167" y="21"/>
                    <a:pt x="21199" y="62"/>
                  </a:cubicBezTo>
                  <a:cubicBezTo>
                    <a:pt x="21231" y="104"/>
                    <a:pt x="21262" y="165"/>
                    <a:pt x="21292" y="247"/>
                  </a:cubicBezTo>
                  <a:cubicBezTo>
                    <a:pt x="21323" y="328"/>
                    <a:pt x="21351" y="428"/>
                    <a:pt x="21378" y="546"/>
                  </a:cubicBezTo>
                  <a:cubicBezTo>
                    <a:pt x="21406" y="664"/>
                    <a:pt x="21431" y="799"/>
                    <a:pt x="21454" y="949"/>
                  </a:cubicBezTo>
                  <a:cubicBezTo>
                    <a:pt x="21477" y="1099"/>
                    <a:pt x="21498" y="1263"/>
                    <a:pt x="21516" y="1440"/>
                  </a:cubicBezTo>
                  <a:cubicBezTo>
                    <a:pt x="21534" y="1617"/>
                    <a:pt x="21550" y="1804"/>
                    <a:pt x="21562" y="2000"/>
                  </a:cubicBezTo>
                  <a:cubicBezTo>
                    <a:pt x="21575" y="2197"/>
                    <a:pt x="21584" y="2399"/>
                    <a:pt x="21590" y="2608"/>
                  </a:cubicBezTo>
                  <a:cubicBezTo>
                    <a:pt x="21597" y="2817"/>
                    <a:pt x="21600" y="3027"/>
                    <a:pt x="21600" y="3240"/>
                  </a:cubicBezTo>
                  <a:lnTo>
                    <a:pt x="21600" y="18360"/>
                  </a:lnTo>
                  <a:cubicBezTo>
                    <a:pt x="21600" y="18573"/>
                    <a:pt x="21597" y="18783"/>
                    <a:pt x="21590" y="18992"/>
                  </a:cubicBezTo>
                  <a:cubicBezTo>
                    <a:pt x="21584" y="19201"/>
                    <a:pt x="21575" y="19403"/>
                    <a:pt x="21562" y="19600"/>
                  </a:cubicBezTo>
                  <a:cubicBezTo>
                    <a:pt x="21550" y="19796"/>
                    <a:pt x="21534" y="19983"/>
                    <a:pt x="21516" y="20160"/>
                  </a:cubicBezTo>
                  <a:cubicBezTo>
                    <a:pt x="21498" y="20337"/>
                    <a:pt x="21477" y="20501"/>
                    <a:pt x="21454" y="20651"/>
                  </a:cubicBezTo>
                  <a:cubicBezTo>
                    <a:pt x="21431" y="20801"/>
                    <a:pt x="21406" y="20936"/>
                    <a:pt x="21378" y="21054"/>
                  </a:cubicBezTo>
                  <a:cubicBezTo>
                    <a:pt x="21351" y="21172"/>
                    <a:pt x="21323" y="21272"/>
                    <a:pt x="21292" y="21353"/>
                  </a:cubicBezTo>
                  <a:cubicBezTo>
                    <a:pt x="21262" y="21435"/>
                    <a:pt x="21231" y="21496"/>
                    <a:pt x="21199" y="21538"/>
                  </a:cubicBezTo>
                  <a:cubicBezTo>
                    <a:pt x="21167" y="21579"/>
                    <a:pt x="21134" y="21600"/>
                    <a:pt x="21102" y="21600"/>
                  </a:cubicBezTo>
                  <a:lnTo>
                    <a:pt x="498" y="21600"/>
                  </a:lnTo>
                  <a:cubicBezTo>
                    <a:pt x="466" y="21600"/>
                    <a:pt x="433" y="21579"/>
                    <a:pt x="401" y="21538"/>
                  </a:cubicBezTo>
                  <a:cubicBezTo>
                    <a:pt x="369" y="21496"/>
                    <a:pt x="338" y="21435"/>
                    <a:pt x="308" y="21353"/>
                  </a:cubicBezTo>
                  <a:cubicBezTo>
                    <a:pt x="277" y="21272"/>
                    <a:pt x="249" y="21172"/>
                    <a:pt x="222" y="21054"/>
                  </a:cubicBezTo>
                  <a:cubicBezTo>
                    <a:pt x="194" y="20936"/>
                    <a:pt x="169" y="20801"/>
                    <a:pt x="146" y="20651"/>
                  </a:cubicBezTo>
                  <a:cubicBezTo>
                    <a:pt x="123" y="20501"/>
                    <a:pt x="102" y="20337"/>
                    <a:pt x="84" y="20160"/>
                  </a:cubicBezTo>
                  <a:cubicBezTo>
                    <a:pt x="66" y="19983"/>
                    <a:pt x="50" y="19796"/>
                    <a:pt x="38" y="19600"/>
                  </a:cubicBezTo>
                  <a:cubicBezTo>
                    <a:pt x="25" y="19403"/>
                    <a:pt x="16" y="19201"/>
                    <a:pt x="10" y="18992"/>
                  </a:cubicBezTo>
                  <a:cubicBezTo>
                    <a:pt x="3" y="18783"/>
                    <a:pt x="0" y="18573"/>
                    <a:pt x="0" y="18360"/>
                  </a:cubicBezTo>
                  <a:lnTo>
                    <a:pt x="0" y="3240"/>
                  </a:lnTo>
                  <a:cubicBezTo>
                    <a:pt x="0" y="3027"/>
                    <a:pt x="3" y="2817"/>
                    <a:pt x="10" y="2608"/>
                  </a:cubicBezTo>
                  <a:cubicBezTo>
                    <a:pt x="16" y="2399"/>
                    <a:pt x="25" y="2197"/>
                    <a:pt x="38" y="2000"/>
                  </a:cubicBezTo>
                  <a:cubicBezTo>
                    <a:pt x="50" y="1804"/>
                    <a:pt x="66" y="1617"/>
                    <a:pt x="84" y="1440"/>
                  </a:cubicBezTo>
                  <a:cubicBezTo>
                    <a:pt x="102" y="1263"/>
                    <a:pt x="123" y="1099"/>
                    <a:pt x="146" y="949"/>
                  </a:cubicBezTo>
                  <a:cubicBezTo>
                    <a:pt x="169" y="799"/>
                    <a:pt x="194" y="664"/>
                    <a:pt x="222" y="546"/>
                  </a:cubicBezTo>
                  <a:cubicBezTo>
                    <a:pt x="249" y="428"/>
                    <a:pt x="277" y="328"/>
                    <a:pt x="308" y="247"/>
                  </a:cubicBezTo>
                  <a:cubicBezTo>
                    <a:pt x="338" y="165"/>
                    <a:pt x="369" y="104"/>
                    <a:pt x="401" y="62"/>
                  </a:cubicBezTo>
                  <a:cubicBezTo>
                    <a:pt x="433" y="21"/>
                    <a:pt x="466" y="0"/>
                    <a:pt x="498" y="0"/>
                  </a:cubicBezTo>
                  <a:close/>
                </a:path>
              </a:pathLst>
            </a:custGeom>
            <a:noFill/>
            <a:ln w="6214" cap="flat">
              <a:solidFill>
                <a:srgbClr val="82B366"/>
              </a:solidFill>
              <a:prstDash val="solid"/>
              <a:miter lim="100000"/>
            </a:ln>
            <a:effectLst/>
          </p:spPr>
          <p:txBody>
            <a:bodyPr wrap="square" lIns="45718" tIns="45718" rIns="45718" bIns="45718" numCol="1" anchor="t">
              <a:noAutofit/>
            </a:bodyPr>
            <a:lstStyle/>
            <a:p>
              <a:pPr/>
            </a:p>
          </p:txBody>
        </p:sp>
        <p:sp>
          <p:nvSpPr>
            <p:cNvPr id="222" name="Rectangle 32"/>
            <p:cNvSpPr txBox="1"/>
            <p:nvPr/>
          </p:nvSpPr>
          <p:spPr>
            <a:xfrm>
              <a:off x="2001192" y="3380833"/>
              <a:ext cx="2859543"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b="1" sz="900">
                  <a:latin typeface="Arial"/>
                  <a:ea typeface="Arial"/>
                  <a:cs typeface="Arial"/>
                  <a:sym typeface="Arial"/>
                </a:defRPr>
              </a:lvl1pPr>
            </a:lstStyle>
            <a:p>
              <a:pPr/>
              <a:r>
                <a:t>Decision Making Module</a:t>
              </a:r>
            </a:p>
          </p:txBody>
        </p:sp>
        <p:sp>
          <p:nvSpPr>
            <p:cNvPr id="223" name="Shape 1363"/>
            <p:cNvSpPr/>
            <p:nvPr/>
          </p:nvSpPr>
          <p:spPr>
            <a:xfrm>
              <a:off x="0" y="2836314"/>
              <a:ext cx="409486" cy="1056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240" y="0"/>
                  </a:moveTo>
                  <a:lnTo>
                    <a:pt x="18360" y="0"/>
                  </a:lnTo>
                  <a:cubicBezTo>
                    <a:pt x="18573" y="0"/>
                    <a:pt x="18783" y="5"/>
                    <a:pt x="18992" y="15"/>
                  </a:cubicBezTo>
                  <a:cubicBezTo>
                    <a:pt x="19201" y="24"/>
                    <a:pt x="19403" y="39"/>
                    <a:pt x="19600" y="58"/>
                  </a:cubicBezTo>
                  <a:cubicBezTo>
                    <a:pt x="19796" y="77"/>
                    <a:pt x="19983" y="101"/>
                    <a:pt x="20160" y="128"/>
                  </a:cubicBezTo>
                  <a:cubicBezTo>
                    <a:pt x="20337" y="156"/>
                    <a:pt x="20501" y="188"/>
                    <a:pt x="20651" y="223"/>
                  </a:cubicBezTo>
                  <a:cubicBezTo>
                    <a:pt x="20801" y="259"/>
                    <a:pt x="20936" y="297"/>
                    <a:pt x="21054" y="339"/>
                  </a:cubicBezTo>
                  <a:cubicBezTo>
                    <a:pt x="21172" y="380"/>
                    <a:pt x="21272" y="424"/>
                    <a:pt x="21353" y="471"/>
                  </a:cubicBezTo>
                  <a:cubicBezTo>
                    <a:pt x="21435" y="517"/>
                    <a:pt x="21496" y="565"/>
                    <a:pt x="21538" y="614"/>
                  </a:cubicBezTo>
                  <a:cubicBezTo>
                    <a:pt x="21579" y="663"/>
                    <a:pt x="21600" y="712"/>
                    <a:pt x="21600" y="762"/>
                  </a:cubicBezTo>
                  <a:lnTo>
                    <a:pt x="21600" y="20838"/>
                  </a:lnTo>
                  <a:cubicBezTo>
                    <a:pt x="21600" y="20888"/>
                    <a:pt x="21579" y="20937"/>
                    <a:pt x="21538" y="20986"/>
                  </a:cubicBezTo>
                  <a:cubicBezTo>
                    <a:pt x="21496" y="21035"/>
                    <a:pt x="21435" y="21083"/>
                    <a:pt x="21353" y="21129"/>
                  </a:cubicBezTo>
                  <a:cubicBezTo>
                    <a:pt x="21272" y="21176"/>
                    <a:pt x="21172" y="21220"/>
                    <a:pt x="21054" y="21261"/>
                  </a:cubicBezTo>
                  <a:cubicBezTo>
                    <a:pt x="20936" y="21303"/>
                    <a:pt x="20801" y="21341"/>
                    <a:pt x="20651" y="21377"/>
                  </a:cubicBezTo>
                  <a:cubicBezTo>
                    <a:pt x="20501" y="21412"/>
                    <a:pt x="20337" y="21444"/>
                    <a:pt x="20160" y="21472"/>
                  </a:cubicBezTo>
                  <a:cubicBezTo>
                    <a:pt x="19983" y="21499"/>
                    <a:pt x="19796" y="21523"/>
                    <a:pt x="19600" y="21542"/>
                  </a:cubicBezTo>
                  <a:cubicBezTo>
                    <a:pt x="19403" y="21561"/>
                    <a:pt x="19201" y="21576"/>
                    <a:pt x="18992" y="21585"/>
                  </a:cubicBezTo>
                  <a:cubicBezTo>
                    <a:pt x="18783" y="21595"/>
                    <a:pt x="18573" y="21600"/>
                    <a:pt x="18360" y="21600"/>
                  </a:cubicBezTo>
                  <a:lnTo>
                    <a:pt x="3240" y="21600"/>
                  </a:lnTo>
                  <a:cubicBezTo>
                    <a:pt x="3027" y="21600"/>
                    <a:pt x="2817" y="21595"/>
                    <a:pt x="2608" y="21585"/>
                  </a:cubicBezTo>
                  <a:cubicBezTo>
                    <a:pt x="2399" y="21576"/>
                    <a:pt x="2197" y="21561"/>
                    <a:pt x="2000" y="21542"/>
                  </a:cubicBezTo>
                  <a:cubicBezTo>
                    <a:pt x="1804" y="21523"/>
                    <a:pt x="1617" y="21499"/>
                    <a:pt x="1440" y="21472"/>
                  </a:cubicBezTo>
                  <a:cubicBezTo>
                    <a:pt x="1263" y="21444"/>
                    <a:pt x="1099" y="21412"/>
                    <a:pt x="949" y="21377"/>
                  </a:cubicBezTo>
                  <a:cubicBezTo>
                    <a:pt x="799" y="21341"/>
                    <a:pt x="664" y="21303"/>
                    <a:pt x="546" y="21261"/>
                  </a:cubicBezTo>
                  <a:cubicBezTo>
                    <a:pt x="428" y="21220"/>
                    <a:pt x="328" y="21176"/>
                    <a:pt x="247" y="21129"/>
                  </a:cubicBezTo>
                  <a:cubicBezTo>
                    <a:pt x="165" y="21083"/>
                    <a:pt x="104" y="21035"/>
                    <a:pt x="62" y="20986"/>
                  </a:cubicBezTo>
                  <a:cubicBezTo>
                    <a:pt x="21" y="20937"/>
                    <a:pt x="0" y="20888"/>
                    <a:pt x="0" y="20838"/>
                  </a:cubicBezTo>
                  <a:lnTo>
                    <a:pt x="0" y="762"/>
                  </a:lnTo>
                  <a:cubicBezTo>
                    <a:pt x="0" y="712"/>
                    <a:pt x="21" y="663"/>
                    <a:pt x="62" y="614"/>
                  </a:cubicBezTo>
                  <a:cubicBezTo>
                    <a:pt x="104" y="565"/>
                    <a:pt x="165" y="517"/>
                    <a:pt x="247" y="471"/>
                  </a:cubicBezTo>
                  <a:cubicBezTo>
                    <a:pt x="328" y="424"/>
                    <a:pt x="428" y="380"/>
                    <a:pt x="546" y="339"/>
                  </a:cubicBezTo>
                  <a:cubicBezTo>
                    <a:pt x="664" y="297"/>
                    <a:pt x="799" y="259"/>
                    <a:pt x="949" y="223"/>
                  </a:cubicBezTo>
                  <a:cubicBezTo>
                    <a:pt x="1099" y="188"/>
                    <a:pt x="1263" y="156"/>
                    <a:pt x="1440" y="128"/>
                  </a:cubicBezTo>
                  <a:cubicBezTo>
                    <a:pt x="1617" y="101"/>
                    <a:pt x="1804" y="77"/>
                    <a:pt x="2000" y="58"/>
                  </a:cubicBezTo>
                  <a:cubicBezTo>
                    <a:pt x="2197" y="39"/>
                    <a:pt x="2399" y="24"/>
                    <a:pt x="2608" y="15"/>
                  </a:cubicBezTo>
                  <a:cubicBezTo>
                    <a:pt x="2817" y="5"/>
                    <a:pt x="3027" y="0"/>
                    <a:pt x="3240" y="0"/>
                  </a:cubicBezTo>
                  <a:close/>
                </a:path>
              </a:pathLst>
            </a:custGeom>
            <a:solidFill>
              <a:srgbClr val="D5E8D4"/>
            </a:solidFill>
            <a:ln w="12700" cap="flat">
              <a:noFill/>
              <a:miter lim="400000"/>
            </a:ln>
            <a:effectLst/>
          </p:spPr>
          <p:txBody>
            <a:bodyPr wrap="square" lIns="45718" tIns="45718" rIns="45718" bIns="45718" numCol="1" anchor="t">
              <a:noAutofit/>
            </a:bodyPr>
            <a:lstStyle/>
            <a:p>
              <a:pPr/>
            </a:p>
          </p:txBody>
        </p:sp>
        <p:sp>
          <p:nvSpPr>
            <p:cNvPr id="224" name="Shape 1364"/>
            <p:cNvSpPr/>
            <p:nvPr/>
          </p:nvSpPr>
          <p:spPr>
            <a:xfrm>
              <a:off x="0" y="2836314"/>
              <a:ext cx="409486" cy="10562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62"/>
                  </a:moveTo>
                  <a:lnTo>
                    <a:pt x="21600" y="20838"/>
                  </a:lnTo>
                  <a:cubicBezTo>
                    <a:pt x="21600" y="20888"/>
                    <a:pt x="21579" y="20937"/>
                    <a:pt x="21538" y="20986"/>
                  </a:cubicBezTo>
                  <a:cubicBezTo>
                    <a:pt x="21496" y="21035"/>
                    <a:pt x="21435" y="21083"/>
                    <a:pt x="21353" y="21129"/>
                  </a:cubicBezTo>
                  <a:cubicBezTo>
                    <a:pt x="21272" y="21176"/>
                    <a:pt x="21172" y="21220"/>
                    <a:pt x="21054" y="21261"/>
                  </a:cubicBezTo>
                  <a:cubicBezTo>
                    <a:pt x="20936" y="21303"/>
                    <a:pt x="20801" y="21341"/>
                    <a:pt x="20651" y="21377"/>
                  </a:cubicBezTo>
                  <a:cubicBezTo>
                    <a:pt x="20501" y="21412"/>
                    <a:pt x="20337" y="21444"/>
                    <a:pt x="20160" y="21472"/>
                  </a:cubicBezTo>
                  <a:cubicBezTo>
                    <a:pt x="19983" y="21499"/>
                    <a:pt x="19796" y="21523"/>
                    <a:pt x="19600" y="21542"/>
                  </a:cubicBezTo>
                  <a:cubicBezTo>
                    <a:pt x="19403" y="21561"/>
                    <a:pt x="19201" y="21576"/>
                    <a:pt x="18992" y="21585"/>
                  </a:cubicBezTo>
                  <a:cubicBezTo>
                    <a:pt x="18783" y="21595"/>
                    <a:pt x="18573" y="21600"/>
                    <a:pt x="18360" y="21600"/>
                  </a:cubicBezTo>
                  <a:lnTo>
                    <a:pt x="3240" y="21600"/>
                  </a:lnTo>
                  <a:cubicBezTo>
                    <a:pt x="3027" y="21600"/>
                    <a:pt x="2817" y="21595"/>
                    <a:pt x="2608" y="21585"/>
                  </a:cubicBezTo>
                  <a:cubicBezTo>
                    <a:pt x="2399" y="21576"/>
                    <a:pt x="2197" y="21561"/>
                    <a:pt x="2000" y="21542"/>
                  </a:cubicBezTo>
                  <a:cubicBezTo>
                    <a:pt x="1804" y="21523"/>
                    <a:pt x="1617" y="21499"/>
                    <a:pt x="1440" y="21472"/>
                  </a:cubicBezTo>
                  <a:cubicBezTo>
                    <a:pt x="1263" y="21444"/>
                    <a:pt x="1099" y="21412"/>
                    <a:pt x="949" y="21377"/>
                  </a:cubicBezTo>
                  <a:cubicBezTo>
                    <a:pt x="799" y="21341"/>
                    <a:pt x="664" y="21303"/>
                    <a:pt x="546" y="21261"/>
                  </a:cubicBezTo>
                  <a:cubicBezTo>
                    <a:pt x="428" y="21220"/>
                    <a:pt x="328" y="21176"/>
                    <a:pt x="247" y="21129"/>
                  </a:cubicBezTo>
                  <a:cubicBezTo>
                    <a:pt x="165" y="21083"/>
                    <a:pt x="104" y="21035"/>
                    <a:pt x="62" y="20986"/>
                  </a:cubicBezTo>
                  <a:cubicBezTo>
                    <a:pt x="21" y="20937"/>
                    <a:pt x="0" y="20888"/>
                    <a:pt x="0" y="20838"/>
                  </a:cubicBezTo>
                  <a:lnTo>
                    <a:pt x="0" y="762"/>
                  </a:lnTo>
                  <a:cubicBezTo>
                    <a:pt x="0" y="712"/>
                    <a:pt x="21" y="663"/>
                    <a:pt x="62" y="614"/>
                  </a:cubicBezTo>
                  <a:cubicBezTo>
                    <a:pt x="104" y="565"/>
                    <a:pt x="165" y="517"/>
                    <a:pt x="247" y="471"/>
                  </a:cubicBezTo>
                  <a:cubicBezTo>
                    <a:pt x="328" y="424"/>
                    <a:pt x="428" y="380"/>
                    <a:pt x="546" y="339"/>
                  </a:cubicBezTo>
                  <a:cubicBezTo>
                    <a:pt x="664" y="297"/>
                    <a:pt x="799" y="259"/>
                    <a:pt x="949" y="223"/>
                  </a:cubicBezTo>
                  <a:cubicBezTo>
                    <a:pt x="1099" y="188"/>
                    <a:pt x="1263" y="156"/>
                    <a:pt x="1440" y="128"/>
                  </a:cubicBezTo>
                  <a:cubicBezTo>
                    <a:pt x="1617" y="101"/>
                    <a:pt x="1804" y="77"/>
                    <a:pt x="2000" y="58"/>
                  </a:cubicBezTo>
                  <a:cubicBezTo>
                    <a:pt x="2197" y="39"/>
                    <a:pt x="2399" y="24"/>
                    <a:pt x="2608" y="15"/>
                  </a:cubicBezTo>
                  <a:cubicBezTo>
                    <a:pt x="2817" y="5"/>
                    <a:pt x="3027" y="0"/>
                    <a:pt x="3240" y="0"/>
                  </a:cubicBezTo>
                  <a:lnTo>
                    <a:pt x="18360" y="0"/>
                  </a:lnTo>
                  <a:cubicBezTo>
                    <a:pt x="18573" y="0"/>
                    <a:pt x="18783" y="5"/>
                    <a:pt x="18992" y="15"/>
                  </a:cubicBezTo>
                  <a:cubicBezTo>
                    <a:pt x="19201" y="24"/>
                    <a:pt x="19403" y="39"/>
                    <a:pt x="19600" y="58"/>
                  </a:cubicBezTo>
                  <a:cubicBezTo>
                    <a:pt x="19796" y="77"/>
                    <a:pt x="19983" y="101"/>
                    <a:pt x="20160" y="128"/>
                  </a:cubicBezTo>
                  <a:cubicBezTo>
                    <a:pt x="20337" y="156"/>
                    <a:pt x="20501" y="188"/>
                    <a:pt x="20651" y="223"/>
                  </a:cubicBezTo>
                  <a:cubicBezTo>
                    <a:pt x="20801" y="259"/>
                    <a:pt x="20936" y="297"/>
                    <a:pt x="21054" y="339"/>
                  </a:cubicBezTo>
                  <a:cubicBezTo>
                    <a:pt x="21172" y="380"/>
                    <a:pt x="21272" y="424"/>
                    <a:pt x="21353" y="471"/>
                  </a:cubicBezTo>
                  <a:cubicBezTo>
                    <a:pt x="21435" y="517"/>
                    <a:pt x="21496" y="565"/>
                    <a:pt x="21538" y="614"/>
                  </a:cubicBezTo>
                  <a:cubicBezTo>
                    <a:pt x="21579" y="663"/>
                    <a:pt x="21600" y="712"/>
                    <a:pt x="21600" y="762"/>
                  </a:cubicBezTo>
                  <a:close/>
                </a:path>
              </a:pathLst>
            </a:custGeom>
            <a:noFill/>
            <a:ln w="3175" cap="flat">
              <a:solidFill>
                <a:srgbClr val="82B366"/>
              </a:solidFill>
              <a:prstDash val="solid"/>
              <a:miter lim="100000"/>
            </a:ln>
            <a:effectLst/>
          </p:spPr>
          <p:txBody>
            <a:bodyPr wrap="square" lIns="45718" tIns="45718" rIns="45718" bIns="45718" numCol="1" anchor="t">
              <a:noAutofit/>
            </a:bodyPr>
            <a:lstStyle/>
            <a:p>
              <a:pPr/>
            </a:p>
          </p:txBody>
        </p:sp>
        <p:sp>
          <p:nvSpPr>
            <p:cNvPr id="225" name="Shape 1365"/>
            <p:cNvSpPr/>
            <p:nvPr/>
          </p:nvSpPr>
          <p:spPr>
            <a:xfrm flipH="1">
              <a:off x="1316080" y="1137010"/>
              <a:ext cx="1948" cy="324888"/>
            </a:xfrm>
            <a:prstGeom prst="line">
              <a:avLst/>
            </a:pr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26" name="Shape 1366"/>
            <p:cNvSpPr/>
            <p:nvPr/>
          </p:nvSpPr>
          <p:spPr>
            <a:xfrm>
              <a:off x="1254761" y="1443133"/>
              <a:ext cx="122847" cy="746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82" y="5427"/>
                  </a:lnTo>
                  <a:lnTo>
                    <a:pt x="21600" y="72"/>
                  </a:lnTo>
                  <a:lnTo>
                    <a:pt x="10710" y="21600"/>
                  </a:lnTo>
                  <a:lnTo>
                    <a:pt x="0" y="0"/>
                  </a:lnTo>
                  <a:close/>
                </a:path>
              </a:pathLst>
            </a:custGeom>
            <a:solidFill>
              <a:srgbClr val="82B366"/>
            </a:solidFill>
            <a:ln w="12700" cap="flat">
              <a:noFill/>
              <a:miter lim="400000"/>
            </a:ln>
            <a:effectLst/>
          </p:spPr>
          <p:txBody>
            <a:bodyPr wrap="square" lIns="45718" tIns="45718" rIns="45718" bIns="45718" numCol="1" anchor="t">
              <a:noAutofit/>
            </a:bodyPr>
            <a:lstStyle/>
            <a:p>
              <a:pPr/>
            </a:p>
          </p:txBody>
        </p:sp>
        <p:sp>
          <p:nvSpPr>
            <p:cNvPr id="227" name="Shape 1367"/>
            <p:cNvSpPr/>
            <p:nvPr/>
          </p:nvSpPr>
          <p:spPr>
            <a:xfrm>
              <a:off x="1254761" y="1443133"/>
              <a:ext cx="122847" cy="746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10" y="21600"/>
                  </a:moveTo>
                  <a:lnTo>
                    <a:pt x="0" y="0"/>
                  </a:lnTo>
                  <a:lnTo>
                    <a:pt x="10782" y="5427"/>
                  </a:lnTo>
                  <a:lnTo>
                    <a:pt x="21600" y="72"/>
                  </a:lnTo>
                  <a:lnTo>
                    <a:pt x="10710" y="21600"/>
                  </a:lnTo>
                  <a:close/>
                </a:path>
              </a:pathLst>
            </a:cu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28" name="Shape 1368"/>
            <p:cNvSpPr/>
            <p:nvPr/>
          </p:nvSpPr>
          <p:spPr>
            <a:xfrm flipH="1">
              <a:off x="4791576" y="1143223"/>
              <a:ext cx="1948" cy="318675"/>
            </a:xfrm>
            <a:prstGeom prst="line">
              <a:avLst/>
            </a:pr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29" name="Shape 1369"/>
            <p:cNvSpPr/>
            <p:nvPr/>
          </p:nvSpPr>
          <p:spPr>
            <a:xfrm>
              <a:off x="4730257" y="1443133"/>
              <a:ext cx="122846" cy="746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82" y="5427"/>
                  </a:lnTo>
                  <a:lnTo>
                    <a:pt x="21600" y="72"/>
                  </a:lnTo>
                  <a:lnTo>
                    <a:pt x="10728" y="21600"/>
                  </a:lnTo>
                  <a:lnTo>
                    <a:pt x="0" y="0"/>
                  </a:lnTo>
                  <a:close/>
                </a:path>
              </a:pathLst>
            </a:custGeom>
            <a:solidFill>
              <a:srgbClr val="82B366"/>
            </a:solidFill>
            <a:ln w="12700" cap="flat">
              <a:noFill/>
              <a:miter lim="400000"/>
            </a:ln>
            <a:effectLst/>
          </p:spPr>
          <p:txBody>
            <a:bodyPr wrap="square" lIns="45718" tIns="45718" rIns="45718" bIns="45718" numCol="1" anchor="t">
              <a:noAutofit/>
            </a:bodyPr>
            <a:lstStyle/>
            <a:p>
              <a:pPr/>
            </a:p>
          </p:txBody>
        </p:sp>
        <p:sp>
          <p:nvSpPr>
            <p:cNvPr id="230" name="Shape 1370"/>
            <p:cNvSpPr/>
            <p:nvPr/>
          </p:nvSpPr>
          <p:spPr>
            <a:xfrm>
              <a:off x="4730257" y="1443133"/>
              <a:ext cx="122846" cy="746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28" y="21600"/>
                  </a:moveTo>
                  <a:lnTo>
                    <a:pt x="0" y="0"/>
                  </a:lnTo>
                  <a:lnTo>
                    <a:pt x="10782" y="5427"/>
                  </a:lnTo>
                  <a:lnTo>
                    <a:pt x="21600" y="72"/>
                  </a:lnTo>
                  <a:lnTo>
                    <a:pt x="10728" y="21600"/>
                  </a:lnTo>
                  <a:close/>
                </a:path>
              </a:pathLst>
            </a:cu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31" name="Shape 1371"/>
            <p:cNvSpPr/>
            <p:nvPr/>
          </p:nvSpPr>
          <p:spPr>
            <a:xfrm>
              <a:off x="3066011" y="1143223"/>
              <a:ext cx="2" cy="312462"/>
            </a:xfrm>
            <a:prstGeom prst="line">
              <a:avLst/>
            </a:pr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32" name="Shape 1372"/>
            <p:cNvSpPr/>
            <p:nvPr/>
          </p:nvSpPr>
          <p:spPr>
            <a:xfrm>
              <a:off x="3004588" y="1437044"/>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5400"/>
                  </a:lnTo>
                  <a:lnTo>
                    <a:pt x="21600" y="0"/>
                  </a:lnTo>
                  <a:lnTo>
                    <a:pt x="10800" y="21600"/>
                  </a:lnTo>
                  <a:lnTo>
                    <a:pt x="0" y="0"/>
                  </a:lnTo>
                  <a:close/>
                </a:path>
              </a:pathLst>
            </a:custGeom>
            <a:solidFill>
              <a:srgbClr val="82B366"/>
            </a:solidFill>
            <a:ln w="12700" cap="flat">
              <a:noFill/>
              <a:miter lim="400000"/>
            </a:ln>
            <a:effectLst/>
          </p:spPr>
          <p:txBody>
            <a:bodyPr wrap="square" lIns="45718" tIns="45718" rIns="45718" bIns="45718" numCol="1" anchor="t">
              <a:noAutofit/>
            </a:bodyPr>
            <a:lstStyle/>
            <a:p>
              <a:pPr/>
            </a:p>
          </p:txBody>
        </p:sp>
        <p:sp>
          <p:nvSpPr>
            <p:cNvPr id="233" name="Shape 1373"/>
            <p:cNvSpPr/>
            <p:nvPr/>
          </p:nvSpPr>
          <p:spPr>
            <a:xfrm>
              <a:off x="3004588" y="1437044"/>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10800" y="5400"/>
                  </a:lnTo>
                  <a:lnTo>
                    <a:pt x="21600" y="0"/>
                  </a:lnTo>
                  <a:lnTo>
                    <a:pt x="10800" y="21600"/>
                  </a:lnTo>
                  <a:close/>
                </a:path>
              </a:pathLst>
            </a:cu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34" name="Shape 1374"/>
            <p:cNvSpPr/>
            <p:nvPr/>
          </p:nvSpPr>
          <p:spPr>
            <a:xfrm flipH="1">
              <a:off x="1316490" y="2435564"/>
              <a:ext cx="1538" cy="150919"/>
            </a:xfrm>
            <a:prstGeom prst="line">
              <a:avLst/>
            </a:pr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35" name="Shape 1375"/>
            <p:cNvSpPr/>
            <p:nvPr/>
          </p:nvSpPr>
          <p:spPr>
            <a:xfrm>
              <a:off x="1255273" y="2567594"/>
              <a:ext cx="122847" cy="74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64" y="5454"/>
                  </a:lnTo>
                  <a:lnTo>
                    <a:pt x="21600" y="143"/>
                  </a:lnTo>
                  <a:lnTo>
                    <a:pt x="10656" y="21600"/>
                  </a:lnTo>
                  <a:lnTo>
                    <a:pt x="0" y="0"/>
                  </a:lnTo>
                  <a:close/>
                </a:path>
              </a:pathLst>
            </a:custGeom>
            <a:solidFill>
              <a:srgbClr val="82B366"/>
            </a:solidFill>
            <a:ln w="12700" cap="flat">
              <a:noFill/>
              <a:miter lim="400000"/>
            </a:ln>
            <a:effectLst/>
          </p:spPr>
          <p:txBody>
            <a:bodyPr wrap="square" lIns="45718" tIns="45718" rIns="45718" bIns="45718" numCol="1" anchor="t">
              <a:noAutofit/>
            </a:bodyPr>
            <a:lstStyle/>
            <a:p>
              <a:pPr/>
            </a:p>
          </p:txBody>
        </p:sp>
        <p:sp>
          <p:nvSpPr>
            <p:cNvPr id="236" name="Shape 1376"/>
            <p:cNvSpPr/>
            <p:nvPr/>
          </p:nvSpPr>
          <p:spPr>
            <a:xfrm>
              <a:off x="1255273" y="2567594"/>
              <a:ext cx="122847" cy="74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56" y="21600"/>
                  </a:moveTo>
                  <a:lnTo>
                    <a:pt x="0" y="0"/>
                  </a:lnTo>
                  <a:lnTo>
                    <a:pt x="10764" y="5454"/>
                  </a:lnTo>
                  <a:lnTo>
                    <a:pt x="21600" y="143"/>
                  </a:lnTo>
                  <a:lnTo>
                    <a:pt x="10656" y="21600"/>
                  </a:lnTo>
                  <a:close/>
                </a:path>
              </a:pathLst>
            </a:cu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37" name="Shape 1377"/>
            <p:cNvSpPr/>
            <p:nvPr/>
          </p:nvSpPr>
          <p:spPr>
            <a:xfrm>
              <a:off x="3066011" y="2447990"/>
              <a:ext cx="2" cy="150919"/>
            </a:xfrm>
            <a:prstGeom prst="line">
              <a:avLst/>
            </a:pr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38" name="Shape 1378"/>
            <p:cNvSpPr/>
            <p:nvPr/>
          </p:nvSpPr>
          <p:spPr>
            <a:xfrm>
              <a:off x="3004588" y="2580268"/>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5400"/>
                  </a:lnTo>
                  <a:lnTo>
                    <a:pt x="21600" y="0"/>
                  </a:lnTo>
                  <a:lnTo>
                    <a:pt x="10800" y="21600"/>
                  </a:lnTo>
                  <a:lnTo>
                    <a:pt x="0" y="0"/>
                  </a:lnTo>
                  <a:close/>
                </a:path>
              </a:pathLst>
            </a:custGeom>
            <a:solidFill>
              <a:srgbClr val="82B366"/>
            </a:solidFill>
            <a:ln w="12700" cap="flat">
              <a:noFill/>
              <a:miter lim="400000"/>
            </a:ln>
            <a:effectLst/>
          </p:spPr>
          <p:txBody>
            <a:bodyPr wrap="square" lIns="45718" tIns="45718" rIns="45718" bIns="45718" numCol="1" anchor="t">
              <a:noAutofit/>
            </a:bodyPr>
            <a:lstStyle/>
            <a:p>
              <a:pPr/>
            </a:p>
          </p:txBody>
        </p:sp>
        <p:sp>
          <p:nvSpPr>
            <p:cNvPr id="239" name="Shape 1379"/>
            <p:cNvSpPr/>
            <p:nvPr/>
          </p:nvSpPr>
          <p:spPr>
            <a:xfrm>
              <a:off x="3004588" y="2580268"/>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10800" y="5400"/>
                  </a:lnTo>
                  <a:lnTo>
                    <a:pt x="21600" y="0"/>
                  </a:lnTo>
                  <a:lnTo>
                    <a:pt x="10800" y="21600"/>
                  </a:lnTo>
                  <a:close/>
                </a:path>
              </a:pathLst>
            </a:cu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40" name="Shape 1380"/>
            <p:cNvSpPr/>
            <p:nvPr/>
          </p:nvSpPr>
          <p:spPr>
            <a:xfrm flipH="1">
              <a:off x="4791986" y="2435564"/>
              <a:ext cx="1538" cy="150919"/>
            </a:xfrm>
            <a:prstGeom prst="line">
              <a:avLst/>
            </a:pr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41" name="Shape 1381"/>
            <p:cNvSpPr/>
            <p:nvPr/>
          </p:nvSpPr>
          <p:spPr>
            <a:xfrm>
              <a:off x="4730769" y="2567594"/>
              <a:ext cx="122847" cy="74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764" y="5454"/>
                  </a:lnTo>
                  <a:lnTo>
                    <a:pt x="21600" y="143"/>
                  </a:lnTo>
                  <a:lnTo>
                    <a:pt x="10656" y="21600"/>
                  </a:lnTo>
                  <a:lnTo>
                    <a:pt x="0" y="0"/>
                  </a:lnTo>
                  <a:close/>
                </a:path>
              </a:pathLst>
            </a:custGeom>
            <a:solidFill>
              <a:srgbClr val="82B366"/>
            </a:solidFill>
            <a:ln w="12700" cap="flat">
              <a:noFill/>
              <a:miter lim="400000"/>
            </a:ln>
            <a:effectLst/>
          </p:spPr>
          <p:txBody>
            <a:bodyPr wrap="square" lIns="45718" tIns="45718" rIns="45718" bIns="45718" numCol="1" anchor="t">
              <a:noAutofit/>
            </a:bodyPr>
            <a:lstStyle/>
            <a:p>
              <a:pPr/>
            </a:p>
          </p:txBody>
        </p:sp>
        <p:sp>
          <p:nvSpPr>
            <p:cNvPr id="242" name="Shape 1382"/>
            <p:cNvSpPr/>
            <p:nvPr/>
          </p:nvSpPr>
          <p:spPr>
            <a:xfrm>
              <a:off x="4730769" y="2567594"/>
              <a:ext cx="122847" cy="748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56" y="21600"/>
                  </a:moveTo>
                  <a:lnTo>
                    <a:pt x="0" y="0"/>
                  </a:lnTo>
                  <a:lnTo>
                    <a:pt x="10764" y="5454"/>
                  </a:lnTo>
                  <a:lnTo>
                    <a:pt x="21600" y="143"/>
                  </a:lnTo>
                  <a:lnTo>
                    <a:pt x="10656" y="21600"/>
                  </a:lnTo>
                  <a:close/>
                </a:path>
              </a:pathLst>
            </a:cu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43" name="Shape 1383"/>
            <p:cNvSpPr/>
            <p:nvPr/>
          </p:nvSpPr>
          <p:spPr>
            <a:xfrm>
              <a:off x="3066011" y="2957470"/>
              <a:ext cx="2" cy="194412"/>
            </a:xfrm>
            <a:prstGeom prst="line">
              <a:avLst/>
            </a:pr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44" name="Shape 1384"/>
            <p:cNvSpPr/>
            <p:nvPr/>
          </p:nvSpPr>
          <p:spPr>
            <a:xfrm>
              <a:off x="3004588" y="3133240"/>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5400"/>
                  </a:lnTo>
                  <a:lnTo>
                    <a:pt x="21600" y="0"/>
                  </a:lnTo>
                  <a:lnTo>
                    <a:pt x="10800" y="21600"/>
                  </a:lnTo>
                  <a:lnTo>
                    <a:pt x="0" y="0"/>
                  </a:lnTo>
                  <a:close/>
                </a:path>
              </a:pathLst>
            </a:custGeom>
            <a:solidFill>
              <a:srgbClr val="82B366"/>
            </a:solidFill>
            <a:ln w="12700" cap="flat">
              <a:noFill/>
              <a:miter lim="400000"/>
            </a:ln>
            <a:effectLst/>
          </p:spPr>
          <p:txBody>
            <a:bodyPr wrap="square" lIns="45718" tIns="45718" rIns="45718" bIns="45718" numCol="1" anchor="t">
              <a:noAutofit/>
            </a:bodyPr>
            <a:lstStyle/>
            <a:p>
              <a:pPr/>
            </a:p>
          </p:txBody>
        </p:sp>
        <p:sp>
          <p:nvSpPr>
            <p:cNvPr id="245" name="Shape 1385"/>
            <p:cNvSpPr/>
            <p:nvPr/>
          </p:nvSpPr>
          <p:spPr>
            <a:xfrm>
              <a:off x="3004588" y="3133240"/>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10800" y="5400"/>
                  </a:lnTo>
                  <a:lnTo>
                    <a:pt x="21600" y="0"/>
                  </a:lnTo>
                  <a:lnTo>
                    <a:pt x="10800" y="21600"/>
                  </a:lnTo>
                  <a:close/>
                </a:path>
              </a:pathLst>
            </a:cu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46" name="Shape 1386"/>
            <p:cNvSpPr/>
            <p:nvPr/>
          </p:nvSpPr>
          <p:spPr>
            <a:xfrm flipH="1">
              <a:off x="667560" y="3417245"/>
              <a:ext cx="1006207" cy="2"/>
            </a:xfrm>
            <a:prstGeom prst="line">
              <a:avLst/>
            </a:pr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47" name="Shape 1387"/>
            <p:cNvSpPr/>
            <p:nvPr/>
          </p:nvSpPr>
          <p:spPr>
            <a:xfrm>
              <a:off x="575426" y="3379965"/>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6200" y="10800"/>
                  </a:lnTo>
                  <a:lnTo>
                    <a:pt x="21600" y="21600"/>
                  </a:lnTo>
                  <a:lnTo>
                    <a:pt x="0" y="10800"/>
                  </a:lnTo>
                  <a:lnTo>
                    <a:pt x="21600" y="0"/>
                  </a:lnTo>
                  <a:close/>
                </a:path>
              </a:pathLst>
            </a:custGeom>
            <a:solidFill>
              <a:srgbClr val="82B366"/>
            </a:solidFill>
            <a:ln w="12700" cap="flat">
              <a:noFill/>
              <a:miter lim="400000"/>
            </a:ln>
            <a:effectLst/>
          </p:spPr>
          <p:txBody>
            <a:bodyPr wrap="square" lIns="45718" tIns="45718" rIns="45718" bIns="45718" numCol="1" anchor="t">
              <a:noAutofit/>
            </a:bodyPr>
            <a:lstStyle/>
            <a:p>
              <a:pPr/>
            </a:p>
          </p:txBody>
        </p:sp>
        <p:sp>
          <p:nvSpPr>
            <p:cNvPr id="248" name="Shape 1388"/>
            <p:cNvSpPr/>
            <p:nvPr/>
          </p:nvSpPr>
          <p:spPr>
            <a:xfrm>
              <a:off x="575426" y="3379965"/>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21600" y="0"/>
                  </a:lnTo>
                  <a:lnTo>
                    <a:pt x="16200" y="10800"/>
                  </a:lnTo>
                  <a:lnTo>
                    <a:pt x="21600" y="21600"/>
                  </a:lnTo>
                  <a:lnTo>
                    <a:pt x="0" y="10800"/>
                  </a:lnTo>
                  <a:close/>
                </a:path>
              </a:pathLst>
            </a:custGeom>
            <a:noFill/>
            <a:ln w="37285" cap="flat">
              <a:solidFill>
                <a:srgbClr val="82B366"/>
              </a:solidFill>
              <a:prstDash val="solid"/>
              <a:miter lim="127000"/>
            </a:ln>
            <a:effectLst/>
          </p:spPr>
          <p:txBody>
            <a:bodyPr wrap="square" lIns="45718" tIns="45718" rIns="45718" bIns="45718" numCol="1" anchor="t">
              <a:noAutofit/>
            </a:bodyPr>
            <a:lstStyle/>
            <a:p>
              <a:pPr/>
            </a:p>
          </p:txBody>
        </p:sp>
        <p:sp>
          <p:nvSpPr>
            <p:cNvPr id="249" name="Shape 1389"/>
            <p:cNvSpPr/>
            <p:nvPr/>
          </p:nvSpPr>
          <p:spPr>
            <a:xfrm>
              <a:off x="199623" y="844990"/>
              <a:ext cx="453404" cy="19882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675"/>
                  </a:lnTo>
                  <a:cubicBezTo>
                    <a:pt x="0" y="225"/>
                    <a:pt x="1626" y="0"/>
                    <a:pt x="4877" y="0"/>
                  </a:cubicBezTo>
                  <a:lnTo>
                    <a:pt x="21600" y="0"/>
                  </a:lnTo>
                </a:path>
              </a:pathLst>
            </a:custGeom>
            <a:noFill/>
            <a:ln w="37285" cap="flat">
              <a:solidFill>
                <a:srgbClr val="6C8EBF"/>
              </a:solidFill>
              <a:prstDash val="solid"/>
              <a:miter lim="127000"/>
            </a:ln>
            <a:effectLst/>
          </p:spPr>
          <p:txBody>
            <a:bodyPr wrap="square" lIns="45718" tIns="45718" rIns="45718" bIns="45718" numCol="1" anchor="t">
              <a:noAutofit/>
            </a:bodyPr>
            <a:lstStyle/>
            <a:p>
              <a:pPr/>
            </a:p>
          </p:txBody>
        </p:sp>
        <p:sp>
          <p:nvSpPr>
            <p:cNvPr id="250" name="Shape 1390"/>
            <p:cNvSpPr/>
            <p:nvPr/>
          </p:nvSpPr>
          <p:spPr>
            <a:xfrm>
              <a:off x="622313" y="807712"/>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0" y="21600"/>
                  </a:lnTo>
                  <a:lnTo>
                    <a:pt x="5400" y="10800"/>
                  </a:lnTo>
                  <a:lnTo>
                    <a:pt x="0" y="0"/>
                  </a:lnTo>
                  <a:close/>
                </a:path>
              </a:pathLst>
            </a:custGeom>
            <a:solidFill>
              <a:srgbClr val="6C8EBF"/>
            </a:solidFill>
            <a:ln w="12700" cap="flat">
              <a:noFill/>
              <a:miter lim="400000"/>
            </a:ln>
            <a:effectLst/>
          </p:spPr>
          <p:txBody>
            <a:bodyPr wrap="square" lIns="45718" tIns="45718" rIns="45718" bIns="45718" numCol="1" anchor="t">
              <a:noAutofit/>
            </a:bodyPr>
            <a:lstStyle/>
            <a:p>
              <a:pPr/>
            </a:p>
          </p:txBody>
        </p:sp>
        <p:sp>
          <p:nvSpPr>
            <p:cNvPr id="251" name="Shape 1391"/>
            <p:cNvSpPr/>
            <p:nvPr/>
          </p:nvSpPr>
          <p:spPr>
            <a:xfrm>
              <a:off x="622313" y="807712"/>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lnTo>
                    <a:pt x="0" y="21600"/>
                  </a:lnTo>
                  <a:lnTo>
                    <a:pt x="5400" y="10800"/>
                  </a:lnTo>
                  <a:lnTo>
                    <a:pt x="0" y="0"/>
                  </a:lnTo>
                  <a:lnTo>
                    <a:pt x="21600" y="10800"/>
                  </a:lnTo>
                  <a:close/>
                </a:path>
              </a:pathLst>
            </a:custGeom>
            <a:noFill/>
            <a:ln w="37285" cap="flat">
              <a:solidFill>
                <a:srgbClr val="6C8EBF"/>
              </a:solidFill>
              <a:prstDash val="solid"/>
              <a:miter lim="127000"/>
            </a:ln>
            <a:effectLst/>
          </p:spPr>
          <p:txBody>
            <a:bodyPr wrap="square" lIns="45718" tIns="45718" rIns="45718" bIns="45718" numCol="1" anchor="t">
              <a:noAutofit/>
            </a:bodyPr>
            <a:lstStyle/>
            <a:p>
              <a:pPr/>
            </a:p>
          </p:txBody>
        </p:sp>
        <p:sp>
          <p:nvSpPr>
            <p:cNvPr id="252" name="Rectangle 62"/>
            <p:cNvSpPr txBox="1"/>
            <p:nvPr/>
          </p:nvSpPr>
          <p:spPr>
            <a:xfrm rot="5399999">
              <a:off x="-120076" y="3186227"/>
              <a:ext cx="652860"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b="1" sz="900">
                  <a:latin typeface="Arial"/>
                  <a:ea typeface="Arial"/>
                  <a:cs typeface="Arial"/>
                  <a:sym typeface="Arial"/>
                </a:defRPr>
              </a:lvl1pPr>
            </a:lstStyle>
            <a:p>
              <a:pPr/>
              <a:r>
                <a:t>Actuator </a:t>
              </a:r>
            </a:p>
          </p:txBody>
        </p:sp>
        <p:sp>
          <p:nvSpPr>
            <p:cNvPr id="253" name="Rectangle 63"/>
            <p:cNvSpPr txBox="1"/>
            <p:nvPr/>
          </p:nvSpPr>
          <p:spPr>
            <a:xfrm rot="5399999">
              <a:off x="-53910" y="3610903"/>
              <a:ext cx="520531"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107000"/>
                </a:lnSpc>
                <a:spcBef>
                  <a:spcPts val="800"/>
                </a:spcBef>
                <a:defRPr b="1" sz="900">
                  <a:latin typeface="Arial"/>
                  <a:ea typeface="Arial"/>
                  <a:cs typeface="Arial"/>
                  <a:sym typeface="Arial"/>
                </a:defRPr>
              </a:lvl1pPr>
            </a:lstStyle>
            <a:p>
              <a:pPr/>
              <a:r>
                <a:t>Module</a:t>
              </a:r>
            </a:p>
          </p:txBody>
        </p:sp>
        <p:sp>
          <p:nvSpPr>
            <p:cNvPr id="254" name="Shape 1394"/>
            <p:cNvSpPr/>
            <p:nvPr/>
          </p:nvSpPr>
          <p:spPr>
            <a:xfrm>
              <a:off x="199623" y="0"/>
              <a:ext cx="2804969" cy="12426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080"/>
                  </a:lnTo>
                  <a:cubicBezTo>
                    <a:pt x="0" y="360"/>
                    <a:pt x="263" y="0"/>
                    <a:pt x="788" y="0"/>
                  </a:cubicBezTo>
                  <a:lnTo>
                    <a:pt x="20812" y="0"/>
                  </a:lnTo>
                  <a:cubicBezTo>
                    <a:pt x="21337" y="0"/>
                    <a:pt x="21600" y="360"/>
                    <a:pt x="21600" y="1080"/>
                  </a:cubicBezTo>
                  <a:lnTo>
                    <a:pt x="21600" y="4783"/>
                  </a:lnTo>
                </a:path>
              </a:pathLst>
            </a:custGeom>
            <a:noFill/>
            <a:ln w="37285" cap="flat">
              <a:solidFill>
                <a:srgbClr val="6C8EBF"/>
              </a:solidFill>
              <a:prstDash val="solid"/>
              <a:miter lim="127000"/>
            </a:ln>
            <a:effectLst/>
          </p:spPr>
          <p:txBody>
            <a:bodyPr wrap="square" lIns="45718" tIns="45718" rIns="45718" bIns="45718" numCol="1" anchor="t">
              <a:noAutofit/>
            </a:bodyPr>
            <a:lstStyle/>
            <a:p>
              <a:pPr/>
            </a:p>
          </p:txBody>
        </p:sp>
        <p:sp>
          <p:nvSpPr>
            <p:cNvPr id="255" name="Shape 1395"/>
            <p:cNvSpPr/>
            <p:nvPr/>
          </p:nvSpPr>
          <p:spPr>
            <a:xfrm>
              <a:off x="2943165" y="256541"/>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5400"/>
                  </a:lnTo>
                  <a:lnTo>
                    <a:pt x="21600" y="0"/>
                  </a:lnTo>
                  <a:lnTo>
                    <a:pt x="10800" y="21600"/>
                  </a:lnTo>
                  <a:lnTo>
                    <a:pt x="0" y="0"/>
                  </a:lnTo>
                  <a:close/>
                </a:path>
              </a:pathLst>
            </a:custGeom>
            <a:solidFill>
              <a:srgbClr val="6C8EBF"/>
            </a:solidFill>
            <a:ln w="12700" cap="flat">
              <a:noFill/>
              <a:miter lim="400000"/>
            </a:ln>
            <a:effectLst/>
          </p:spPr>
          <p:txBody>
            <a:bodyPr wrap="square" lIns="45718" tIns="45718" rIns="45718" bIns="45718" numCol="1" anchor="t">
              <a:noAutofit/>
            </a:bodyPr>
            <a:lstStyle/>
            <a:p>
              <a:pPr/>
            </a:p>
          </p:txBody>
        </p:sp>
        <p:sp>
          <p:nvSpPr>
            <p:cNvPr id="256" name="Shape 1396"/>
            <p:cNvSpPr/>
            <p:nvPr/>
          </p:nvSpPr>
          <p:spPr>
            <a:xfrm>
              <a:off x="2943165" y="256541"/>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10800" y="5400"/>
                  </a:lnTo>
                  <a:lnTo>
                    <a:pt x="21600" y="0"/>
                  </a:lnTo>
                  <a:lnTo>
                    <a:pt x="10800" y="21600"/>
                  </a:lnTo>
                  <a:close/>
                </a:path>
              </a:pathLst>
            </a:custGeom>
            <a:noFill/>
            <a:ln w="37285" cap="flat">
              <a:solidFill>
                <a:srgbClr val="6C8EBF"/>
              </a:solidFill>
              <a:prstDash val="solid"/>
              <a:miter lim="127000"/>
            </a:ln>
            <a:effectLst/>
          </p:spPr>
          <p:txBody>
            <a:bodyPr wrap="square" lIns="45718" tIns="45718" rIns="45718" bIns="45718" numCol="1" anchor="t">
              <a:noAutofit/>
            </a:bodyPr>
            <a:lstStyle/>
            <a:p>
              <a:pPr/>
            </a:p>
          </p:txBody>
        </p:sp>
        <p:sp>
          <p:nvSpPr>
            <p:cNvPr id="257" name="Shape 1397"/>
            <p:cNvSpPr/>
            <p:nvPr/>
          </p:nvSpPr>
          <p:spPr>
            <a:xfrm>
              <a:off x="1223333" y="-1"/>
              <a:ext cx="3562514" cy="275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3103" y="0"/>
                  </a:lnTo>
                  <a:cubicBezTo>
                    <a:pt x="3517" y="0"/>
                    <a:pt x="3931" y="0"/>
                    <a:pt x="4345" y="0"/>
                  </a:cubicBezTo>
                  <a:lnTo>
                    <a:pt x="20979" y="0"/>
                  </a:lnTo>
                  <a:cubicBezTo>
                    <a:pt x="21393" y="0"/>
                    <a:pt x="21600" y="1626"/>
                    <a:pt x="21600" y="4877"/>
                  </a:cubicBezTo>
                  <a:lnTo>
                    <a:pt x="21600" y="21600"/>
                  </a:lnTo>
                </a:path>
              </a:pathLst>
            </a:custGeom>
            <a:noFill/>
            <a:ln w="37285" cap="flat">
              <a:solidFill>
                <a:srgbClr val="6C8EBF"/>
              </a:solidFill>
              <a:prstDash val="solid"/>
              <a:miter lim="127000"/>
            </a:ln>
            <a:effectLst/>
          </p:spPr>
          <p:txBody>
            <a:bodyPr wrap="square" lIns="45718" tIns="45718" rIns="45718" bIns="45718" numCol="1" anchor="t">
              <a:noAutofit/>
            </a:bodyPr>
            <a:lstStyle/>
            <a:p>
              <a:pPr/>
            </a:p>
          </p:txBody>
        </p:sp>
        <p:sp>
          <p:nvSpPr>
            <p:cNvPr id="258" name="Shape 1398"/>
            <p:cNvSpPr/>
            <p:nvPr/>
          </p:nvSpPr>
          <p:spPr>
            <a:xfrm>
              <a:off x="4724421" y="256541"/>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5400"/>
                  </a:lnTo>
                  <a:lnTo>
                    <a:pt x="21600" y="0"/>
                  </a:lnTo>
                  <a:lnTo>
                    <a:pt x="10800" y="21600"/>
                  </a:lnTo>
                  <a:lnTo>
                    <a:pt x="0" y="0"/>
                  </a:lnTo>
                  <a:close/>
                </a:path>
              </a:pathLst>
            </a:custGeom>
            <a:solidFill>
              <a:srgbClr val="6C8EBF"/>
            </a:solidFill>
            <a:ln w="12700" cap="flat">
              <a:noFill/>
              <a:miter lim="400000"/>
            </a:ln>
            <a:effectLst/>
          </p:spPr>
          <p:txBody>
            <a:bodyPr wrap="square" lIns="45718" tIns="45718" rIns="45718" bIns="45718" numCol="1" anchor="t">
              <a:noAutofit/>
            </a:bodyPr>
            <a:lstStyle/>
            <a:p>
              <a:pPr/>
            </a:p>
          </p:txBody>
        </p:sp>
        <p:sp>
          <p:nvSpPr>
            <p:cNvPr id="259" name="Shape 1399"/>
            <p:cNvSpPr/>
            <p:nvPr/>
          </p:nvSpPr>
          <p:spPr>
            <a:xfrm>
              <a:off x="4724421" y="256541"/>
              <a:ext cx="122847" cy="745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10800" y="5400"/>
                  </a:lnTo>
                  <a:lnTo>
                    <a:pt x="21600" y="0"/>
                  </a:lnTo>
                  <a:lnTo>
                    <a:pt x="10800" y="21600"/>
                  </a:lnTo>
                  <a:close/>
                </a:path>
              </a:pathLst>
            </a:custGeom>
            <a:noFill/>
            <a:ln w="37285" cap="flat">
              <a:solidFill>
                <a:srgbClr val="6C8EBF"/>
              </a:solidFill>
              <a:prstDash val="solid"/>
              <a:miter lim="127000"/>
            </a:ln>
            <a:effectLst/>
          </p:spPr>
          <p:txBody>
            <a:bodyPr wrap="square" lIns="45718" tIns="45718" rIns="45718" bIns="45718" numCol="1" anchor="t">
              <a:noAutofit/>
            </a:bodyPr>
            <a:lstStyle/>
            <a:p>
              <a:pP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