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70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39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003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8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4856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533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584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05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58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61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05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92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22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67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39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28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9719567"/>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hanksgiving" TargetMode="External"/><Relationship Id="rId2" Type="http://schemas.openxmlformats.org/officeDocument/2006/relationships/hyperlink" Target="https://en.wikipedia.org/wiki/Thanksgiving_(United_Sta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Overfitting" TargetMode="External"/><Relationship Id="rId3" Type="http://schemas.openxmlformats.org/officeDocument/2006/relationships/hyperlink" Target="https://en.wikipedia.org/wiki/Statistical_classification" TargetMode="External"/><Relationship Id="rId7" Type="http://schemas.openxmlformats.org/officeDocument/2006/relationships/hyperlink" Target="https://en.wikipedia.org/wiki/Random_forest#cite_note-ho1998-2" TargetMode="External"/><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 Id="rId6" Type="http://schemas.openxmlformats.org/officeDocument/2006/relationships/hyperlink" Target="https://en.wikipedia.org/wiki/Random_forest#cite_note-ho1995-1" TargetMode="External"/><Relationship Id="rId5" Type="http://schemas.openxmlformats.org/officeDocument/2006/relationships/hyperlink" Target="https://en.wikipedia.org/wiki/Decision_tree_learning" TargetMode="External"/><Relationship Id="rId10" Type="http://schemas.openxmlformats.org/officeDocument/2006/relationships/hyperlink" Target="https://en.wikipedia.org/wiki/Random_forest#cite_note-elemstatlearn-3" TargetMode="External"/><Relationship Id="rId4" Type="http://schemas.openxmlformats.org/officeDocument/2006/relationships/hyperlink" Target="https://en.wikipedia.org/wiki/Regression_analysis" TargetMode="External"/><Relationship Id="rId9" Type="http://schemas.openxmlformats.org/officeDocument/2006/relationships/hyperlink" Target="https://en.wikipedia.org/wiki/Test_set"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Operations_research" TargetMode="External"/><Relationship Id="rId3" Type="http://schemas.openxmlformats.org/officeDocument/2006/relationships/hyperlink" Target="https://en.wikipedia.org/wiki/Tree_(graph_theory)" TargetMode="External"/><Relationship Id="rId7" Type="http://schemas.openxmlformats.org/officeDocument/2006/relationships/hyperlink" Target="https://en.wikipedia.org/wiki/Algorithm" TargetMode="External"/><Relationship Id="rId2" Type="http://schemas.openxmlformats.org/officeDocument/2006/relationships/hyperlink" Target="https://en.wikipedia.org/wiki/Decision_support_system" TargetMode="External"/><Relationship Id="rId1" Type="http://schemas.openxmlformats.org/officeDocument/2006/relationships/slideLayout" Target="../slideLayouts/slideLayout2.xml"/><Relationship Id="rId6" Type="http://schemas.openxmlformats.org/officeDocument/2006/relationships/hyperlink" Target="https://en.wikipedia.org/wiki/Utility" TargetMode="External"/><Relationship Id="rId11" Type="http://schemas.openxmlformats.org/officeDocument/2006/relationships/hyperlink" Target="https://en.wikipedia.org/wiki/Decision_tree_learning" TargetMode="External"/><Relationship Id="rId5" Type="http://schemas.openxmlformats.org/officeDocument/2006/relationships/hyperlink" Target="https://en.wikipedia.org/wiki/Probability" TargetMode="External"/><Relationship Id="rId10" Type="http://schemas.openxmlformats.org/officeDocument/2006/relationships/hyperlink" Target="https://en.wikipedia.org/wiki/Goal" TargetMode="External"/><Relationship Id="rId4" Type="http://schemas.openxmlformats.org/officeDocument/2006/relationships/hyperlink" Target="https://en.wikipedia.org/wiki/Causal_model" TargetMode="External"/><Relationship Id="rId9" Type="http://schemas.openxmlformats.org/officeDocument/2006/relationships/hyperlink" Target="https://en.wikipedia.org/wiki/Decision_analysi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157" y="631019"/>
            <a:ext cx="10276989" cy="2642268"/>
          </a:xfrm>
        </p:spPr>
        <p:txBody>
          <a:bodyPr/>
          <a:lstStyle/>
          <a:p>
            <a:pPr algn="ctr"/>
            <a:br>
              <a:rPr lang="en-US" dirty="0"/>
            </a:br>
            <a:br>
              <a:rPr lang="en-US" dirty="0"/>
            </a:br>
            <a:endParaRPr lang="en-IN" dirty="0"/>
          </a:p>
        </p:txBody>
      </p:sp>
      <p:sp>
        <p:nvSpPr>
          <p:cNvPr id="3" name="Subtitle 2"/>
          <p:cNvSpPr>
            <a:spLocks noGrp="1"/>
          </p:cNvSpPr>
          <p:nvPr>
            <p:ph type="subTitle" idx="1"/>
          </p:nvPr>
        </p:nvSpPr>
        <p:spPr>
          <a:xfrm>
            <a:off x="265044" y="3352800"/>
            <a:ext cx="2994992" cy="3242736"/>
          </a:xfrm>
        </p:spPr>
        <p:txBody>
          <a:bodyPr>
            <a:normAutofit/>
          </a:bodyPr>
          <a:lstStyle/>
          <a:p>
            <a:pPr algn="l"/>
            <a:r>
              <a:rPr lang="en-US" dirty="0">
                <a:solidFill>
                  <a:schemeClr val="tx1"/>
                </a:solidFill>
              </a:rPr>
              <a:t>Presented by:</a:t>
            </a:r>
          </a:p>
          <a:p>
            <a:pPr algn="l"/>
            <a:r>
              <a:rPr lang="en-US" dirty="0">
                <a:solidFill>
                  <a:schemeClr val="tx1"/>
                </a:solidFill>
              </a:rPr>
              <a:t>PA13 - Ritika </a:t>
            </a:r>
            <a:r>
              <a:rPr lang="en-US" dirty="0" err="1">
                <a:solidFill>
                  <a:schemeClr val="tx1"/>
                </a:solidFill>
              </a:rPr>
              <a:t>Bhonsale</a:t>
            </a:r>
            <a:endParaRPr lang="en-US" dirty="0">
              <a:solidFill>
                <a:schemeClr val="tx1"/>
              </a:solidFill>
            </a:endParaRPr>
          </a:p>
          <a:p>
            <a:pPr algn="l"/>
            <a:r>
              <a:rPr lang="en-US" dirty="0">
                <a:solidFill>
                  <a:schemeClr val="tx1"/>
                </a:solidFill>
              </a:rPr>
              <a:t>PA58 – </a:t>
            </a:r>
            <a:r>
              <a:rPr lang="en-US" dirty="0" err="1">
                <a:solidFill>
                  <a:schemeClr val="tx1"/>
                </a:solidFill>
              </a:rPr>
              <a:t>Sanyukta</a:t>
            </a:r>
            <a:r>
              <a:rPr lang="en-US" dirty="0">
                <a:solidFill>
                  <a:schemeClr val="tx1"/>
                </a:solidFill>
              </a:rPr>
              <a:t> </a:t>
            </a:r>
            <a:r>
              <a:rPr lang="en-US" dirty="0" err="1">
                <a:solidFill>
                  <a:schemeClr val="tx1"/>
                </a:solidFill>
              </a:rPr>
              <a:t>Tmhankar</a:t>
            </a:r>
            <a:endParaRPr lang="en-US" dirty="0">
              <a:solidFill>
                <a:schemeClr val="tx1"/>
              </a:solidFill>
            </a:endParaRPr>
          </a:p>
          <a:p>
            <a:pPr algn="l"/>
            <a:r>
              <a:rPr lang="en-US" dirty="0">
                <a:solidFill>
                  <a:schemeClr val="tx1"/>
                </a:solidFill>
              </a:rPr>
              <a:t>PA59 – </a:t>
            </a:r>
            <a:r>
              <a:rPr lang="en-US" dirty="0" err="1">
                <a:solidFill>
                  <a:schemeClr val="tx1"/>
                </a:solidFill>
              </a:rPr>
              <a:t>Gayatri</a:t>
            </a:r>
            <a:r>
              <a:rPr lang="en-US" dirty="0">
                <a:solidFill>
                  <a:schemeClr val="tx1"/>
                </a:solidFill>
              </a:rPr>
              <a:t> </a:t>
            </a:r>
            <a:r>
              <a:rPr lang="en-US" dirty="0" err="1">
                <a:solidFill>
                  <a:schemeClr val="tx1"/>
                </a:solidFill>
              </a:rPr>
              <a:t>Awate</a:t>
            </a:r>
            <a:endParaRPr lang="en-US" dirty="0">
              <a:solidFill>
                <a:schemeClr val="tx1"/>
              </a:solidFill>
            </a:endParaRPr>
          </a:p>
          <a:p>
            <a:pPr algn="l"/>
            <a:r>
              <a:rPr lang="en-US" dirty="0">
                <a:solidFill>
                  <a:schemeClr val="tx1"/>
                </a:solidFill>
              </a:rPr>
              <a:t>PA63 – Vaishnavi </a:t>
            </a:r>
            <a:r>
              <a:rPr lang="en-US" dirty="0" err="1">
                <a:solidFill>
                  <a:schemeClr val="tx1"/>
                </a:solidFill>
              </a:rPr>
              <a:t>Bahirat</a:t>
            </a:r>
            <a:endParaRPr lang="en-US" dirty="0">
              <a:solidFill>
                <a:schemeClr val="tx1"/>
              </a:solidFill>
            </a:endParaRPr>
          </a:p>
          <a:p>
            <a:pPr algn="l"/>
            <a:r>
              <a:rPr lang="en-IN" dirty="0">
                <a:solidFill>
                  <a:schemeClr val="tx1"/>
                </a:solidFill>
              </a:rPr>
              <a:t> </a:t>
            </a:r>
          </a:p>
          <a:p>
            <a:pPr algn="l"/>
            <a:r>
              <a:rPr lang="en-IN" dirty="0">
                <a:solidFill>
                  <a:schemeClr val="tx1"/>
                </a:solidFill>
              </a:rPr>
              <a:t>Guide:</a:t>
            </a:r>
          </a:p>
          <a:p>
            <a:pPr algn="l"/>
            <a:r>
              <a:rPr lang="en-IN" dirty="0">
                <a:solidFill>
                  <a:schemeClr val="tx1"/>
                </a:solidFill>
              </a:rPr>
              <a:t>Prof. Shilpa </a:t>
            </a:r>
            <a:r>
              <a:rPr lang="en-IN" dirty="0" err="1">
                <a:solidFill>
                  <a:schemeClr val="tx1"/>
                </a:solidFill>
              </a:rPr>
              <a:t>Sonawane</a:t>
            </a:r>
            <a:endParaRPr lang="en-IN" dirty="0">
              <a:solidFill>
                <a:schemeClr val="tx1"/>
              </a:solidFill>
            </a:endParaRPr>
          </a:p>
        </p:txBody>
      </p:sp>
      <p:pic>
        <p:nvPicPr>
          <p:cNvPr id="1026" name="Picture 2" descr="Survey: 70% of Consumers Plan to Stay Home on Black Friday - Multichannel  Merc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574" y="3034749"/>
            <a:ext cx="5963478" cy="34282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C5CC4D-F4D7-4C64-AC88-0F02E82CED54}"/>
              </a:ext>
            </a:extLst>
          </p:cNvPr>
          <p:cNvSpPr txBox="1"/>
          <p:nvPr/>
        </p:nvSpPr>
        <p:spPr>
          <a:xfrm>
            <a:off x="2507973" y="710532"/>
            <a:ext cx="7510670" cy="2123658"/>
          </a:xfrm>
          <a:prstGeom prst="rect">
            <a:avLst/>
          </a:prstGeom>
          <a:noFill/>
        </p:spPr>
        <p:txBody>
          <a:bodyPr wrap="square">
            <a:spAutoFit/>
          </a:bodyPr>
          <a:lstStyle/>
          <a:p>
            <a:pPr algn="ctr"/>
            <a:r>
              <a:rPr lang="en-US" sz="4400" dirty="0"/>
              <a:t>DS Mini Project</a:t>
            </a:r>
          </a:p>
          <a:p>
            <a:pPr algn="ctr"/>
            <a:r>
              <a:rPr lang="en-US" sz="4400" dirty="0"/>
              <a:t>Group 12</a:t>
            </a:r>
          </a:p>
          <a:p>
            <a:pPr algn="ctr"/>
            <a:r>
              <a:rPr lang="en-US" sz="4400" dirty="0"/>
              <a:t>Black Friday Sales Prediction</a:t>
            </a:r>
            <a:endParaRPr lang="en-IN" sz="4400" dirty="0"/>
          </a:p>
        </p:txBody>
      </p:sp>
    </p:spTree>
    <p:extLst>
      <p:ext uri="{BB962C8B-B14F-4D97-AF65-F5344CB8AC3E}">
        <p14:creationId xmlns:p14="http://schemas.microsoft.com/office/powerpoint/2010/main" val="206225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C3C3C0-CB33-48DB-989A-1470E4C63575}"/>
              </a:ext>
            </a:extLst>
          </p:cNvPr>
          <p:cNvPicPr>
            <a:picLocks noChangeAspect="1"/>
          </p:cNvPicPr>
          <p:nvPr/>
        </p:nvPicPr>
        <p:blipFill>
          <a:blip r:embed="rId2"/>
          <a:stretch>
            <a:fillRect/>
          </a:stretch>
        </p:blipFill>
        <p:spPr>
          <a:xfrm>
            <a:off x="689113" y="689113"/>
            <a:ext cx="10416210" cy="5526157"/>
          </a:xfrm>
          <a:prstGeom prst="rect">
            <a:avLst/>
          </a:prstGeom>
        </p:spPr>
      </p:pic>
    </p:spTree>
    <p:extLst>
      <p:ext uri="{BB962C8B-B14F-4D97-AF65-F5344CB8AC3E}">
        <p14:creationId xmlns:p14="http://schemas.microsoft.com/office/powerpoint/2010/main" val="314647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A214E6-F325-4B06-AC17-A728756A54B3}"/>
              </a:ext>
            </a:extLst>
          </p:cNvPr>
          <p:cNvPicPr>
            <a:picLocks noChangeAspect="1"/>
          </p:cNvPicPr>
          <p:nvPr/>
        </p:nvPicPr>
        <p:blipFill>
          <a:blip r:embed="rId2"/>
          <a:stretch>
            <a:fillRect/>
          </a:stretch>
        </p:blipFill>
        <p:spPr>
          <a:xfrm>
            <a:off x="596348" y="384313"/>
            <a:ext cx="10946295" cy="6029740"/>
          </a:xfrm>
          <a:prstGeom prst="rect">
            <a:avLst/>
          </a:prstGeom>
        </p:spPr>
      </p:pic>
    </p:spTree>
    <p:extLst>
      <p:ext uri="{BB962C8B-B14F-4D97-AF65-F5344CB8AC3E}">
        <p14:creationId xmlns:p14="http://schemas.microsoft.com/office/powerpoint/2010/main" val="245287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F8616-E467-4528-979F-C7DE9E975E5C}"/>
              </a:ext>
            </a:extLst>
          </p:cNvPr>
          <p:cNvPicPr>
            <a:picLocks noChangeAspect="1"/>
          </p:cNvPicPr>
          <p:nvPr/>
        </p:nvPicPr>
        <p:blipFill>
          <a:blip r:embed="rId2"/>
          <a:stretch>
            <a:fillRect/>
          </a:stretch>
        </p:blipFill>
        <p:spPr>
          <a:xfrm>
            <a:off x="589721" y="424070"/>
            <a:ext cx="11012557" cy="6122504"/>
          </a:xfrm>
          <a:prstGeom prst="rect">
            <a:avLst/>
          </a:prstGeom>
        </p:spPr>
      </p:pic>
    </p:spTree>
    <p:extLst>
      <p:ext uri="{BB962C8B-B14F-4D97-AF65-F5344CB8AC3E}">
        <p14:creationId xmlns:p14="http://schemas.microsoft.com/office/powerpoint/2010/main" val="143666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42041C-C98A-443B-8860-ACF63B8755A1}"/>
              </a:ext>
            </a:extLst>
          </p:cNvPr>
          <p:cNvPicPr>
            <a:picLocks noChangeAspect="1"/>
          </p:cNvPicPr>
          <p:nvPr/>
        </p:nvPicPr>
        <p:blipFill>
          <a:blip r:embed="rId2"/>
          <a:stretch>
            <a:fillRect/>
          </a:stretch>
        </p:blipFill>
        <p:spPr>
          <a:xfrm>
            <a:off x="331304" y="291548"/>
            <a:ext cx="11290853" cy="6003235"/>
          </a:xfrm>
          <a:prstGeom prst="rect">
            <a:avLst/>
          </a:prstGeom>
        </p:spPr>
      </p:pic>
    </p:spTree>
    <p:extLst>
      <p:ext uri="{BB962C8B-B14F-4D97-AF65-F5344CB8AC3E}">
        <p14:creationId xmlns:p14="http://schemas.microsoft.com/office/powerpoint/2010/main" val="165632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9E9A5D-CEF5-44B0-9BB3-96A069D67E9F}"/>
              </a:ext>
            </a:extLst>
          </p:cNvPr>
          <p:cNvPicPr>
            <a:picLocks noChangeAspect="1"/>
          </p:cNvPicPr>
          <p:nvPr/>
        </p:nvPicPr>
        <p:blipFill>
          <a:blip r:embed="rId2"/>
          <a:stretch>
            <a:fillRect/>
          </a:stretch>
        </p:blipFill>
        <p:spPr>
          <a:xfrm>
            <a:off x="278295" y="291548"/>
            <a:ext cx="10893287" cy="6069495"/>
          </a:xfrm>
          <a:prstGeom prst="rect">
            <a:avLst/>
          </a:prstGeom>
        </p:spPr>
      </p:pic>
    </p:spTree>
    <p:extLst>
      <p:ext uri="{BB962C8B-B14F-4D97-AF65-F5344CB8AC3E}">
        <p14:creationId xmlns:p14="http://schemas.microsoft.com/office/powerpoint/2010/main" val="258322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07BCEA-5CFD-414A-8985-1E5A030A7A51}"/>
              </a:ext>
            </a:extLst>
          </p:cNvPr>
          <p:cNvPicPr>
            <a:picLocks noChangeAspect="1"/>
          </p:cNvPicPr>
          <p:nvPr/>
        </p:nvPicPr>
        <p:blipFill>
          <a:blip r:embed="rId2"/>
          <a:stretch>
            <a:fillRect/>
          </a:stretch>
        </p:blipFill>
        <p:spPr>
          <a:xfrm>
            <a:off x="1073426" y="410817"/>
            <a:ext cx="10522226" cy="5870713"/>
          </a:xfrm>
          <a:prstGeom prst="rect">
            <a:avLst/>
          </a:prstGeom>
        </p:spPr>
      </p:pic>
    </p:spTree>
    <p:extLst>
      <p:ext uri="{BB962C8B-B14F-4D97-AF65-F5344CB8AC3E}">
        <p14:creationId xmlns:p14="http://schemas.microsoft.com/office/powerpoint/2010/main" val="1347761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231B61-FC77-41D8-B48A-2437FA27BC88}"/>
              </a:ext>
            </a:extLst>
          </p:cNvPr>
          <p:cNvPicPr>
            <a:picLocks noChangeAspect="1"/>
          </p:cNvPicPr>
          <p:nvPr/>
        </p:nvPicPr>
        <p:blipFill>
          <a:blip r:embed="rId2"/>
          <a:stretch>
            <a:fillRect/>
          </a:stretch>
        </p:blipFill>
        <p:spPr>
          <a:xfrm>
            <a:off x="463826" y="437322"/>
            <a:ext cx="11264348" cy="5989982"/>
          </a:xfrm>
          <a:prstGeom prst="rect">
            <a:avLst/>
          </a:prstGeom>
        </p:spPr>
      </p:pic>
    </p:spTree>
    <p:extLst>
      <p:ext uri="{BB962C8B-B14F-4D97-AF65-F5344CB8AC3E}">
        <p14:creationId xmlns:p14="http://schemas.microsoft.com/office/powerpoint/2010/main" val="220399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77448F-DA3D-4A36-8B09-1BC0078C19CC}"/>
              </a:ext>
            </a:extLst>
          </p:cNvPr>
          <p:cNvPicPr>
            <a:picLocks noChangeAspect="1"/>
          </p:cNvPicPr>
          <p:nvPr/>
        </p:nvPicPr>
        <p:blipFill>
          <a:blip r:embed="rId2"/>
          <a:stretch>
            <a:fillRect/>
          </a:stretch>
        </p:blipFill>
        <p:spPr>
          <a:xfrm>
            <a:off x="437322" y="384313"/>
            <a:ext cx="11396869" cy="6149010"/>
          </a:xfrm>
          <a:prstGeom prst="rect">
            <a:avLst/>
          </a:prstGeom>
        </p:spPr>
      </p:pic>
    </p:spTree>
    <p:extLst>
      <p:ext uri="{BB962C8B-B14F-4D97-AF65-F5344CB8AC3E}">
        <p14:creationId xmlns:p14="http://schemas.microsoft.com/office/powerpoint/2010/main" val="42120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0FEA4-3519-49A0-98E8-F5C2B5A0F1DE}"/>
              </a:ext>
            </a:extLst>
          </p:cNvPr>
          <p:cNvPicPr>
            <a:picLocks noChangeAspect="1"/>
          </p:cNvPicPr>
          <p:nvPr/>
        </p:nvPicPr>
        <p:blipFill>
          <a:blip r:embed="rId2"/>
          <a:stretch>
            <a:fillRect/>
          </a:stretch>
        </p:blipFill>
        <p:spPr>
          <a:xfrm>
            <a:off x="636104" y="477078"/>
            <a:ext cx="11237844" cy="6042992"/>
          </a:xfrm>
          <a:prstGeom prst="rect">
            <a:avLst/>
          </a:prstGeom>
        </p:spPr>
      </p:pic>
    </p:spTree>
    <p:extLst>
      <p:ext uri="{BB962C8B-B14F-4D97-AF65-F5344CB8AC3E}">
        <p14:creationId xmlns:p14="http://schemas.microsoft.com/office/powerpoint/2010/main" val="419809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901148"/>
          </a:xfrm>
        </p:spPr>
        <p:txBody>
          <a:bodyPr/>
          <a:lstStyle/>
          <a:p>
            <a:r>
              <a:rPr lang="en-US" dirty="0"/>
              <a:t>Conclusion:</a:t>
            </a:r>
            <a:endParaRPr lang="en-IN" dirty="0"/>
          </a:p>
        </p:txBody>
      </p:sp>
      <p:sp>
        <p:nvSpPr>
          <p:cNvPr id="3" name="Content Placeholder 2"/>
          <p:cNvSpPr>
            <a:spLocks noGrp="1"/>
          </p:cNvSpPr>
          <p:nvPr>
            <p:ph idx="1"/>
          </p:nvPr>
        </p:nvSpPr>
        <p:spPr>
          <a:xfrm>
            <a:off x="677334" y="1205948"/>
            <a:ext cx="8890736" cy="5194851"/>
          </a:xfrm>
        </p:spPr>
        <p:txBody>
          <a:bodyPr>
            <a:normAutofit fontScale="85000" lnSpcReduction="20000"/>
          </a:bodyPr>
          <a:lstStyle/>
          <a:p>
            <a:r>
              <a:rPr lang="en-US" sz="2600" dirty="0"/>
              <a:t>All level participation will help companies internally assess their current business conditions, identifying the biggest weaknesses and opportunities for growth - in order to determine if predictive analytics can help to solve those business challenges and drive growth.</a:t>
            </a:r>
          </a:p>
          <a:p>
            <a:r>
              <a:rPr lang="en-US" sz="2600" dirty="0"/>
              <a:t>Sales forecasting plays a vital role in the business sector in every field. With the help of the sales forecasts, sales revenue analysis will help to get the details needed to estimate both the revenue and the income. Different types of Machine Learning techniques such as Support Vector Regression, Gradient Boosting Regression, Simple Linear Regression, and Random Forest Regression have been evaluated on food sales data to find the critical factors that influence sales to provide a solution for forecasting sales. After performing metrics such as accuracy, mean absolute error, and max error, the Random Forest Regression is found to be the appropriate algorithm according to the collected data and thus fulfilling the aim of this thesis.</a:t>
            </a:r>
            <a:br>
              <a:rPr lang="en-US" dirty="0"/>
            </a:br>
            <a:endParaRPr lang="en-IN" dirty="0"/>
          </a:p>
        </p:txBody>
      </p:sp>
    </p:spTree>
    <p:extLst>
      <p:ext uri="{BB962C8B-B14F-4D97-AF65-F5344CB8AC3E}">
        <p14:creationId xmlns:p14="http://schemas.microsoft.com/office/powerpoint/2010/main" val="72107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IN" dirty="0"/>
          </a:p>
        </p:txBody>
      </p:sp>
      <p:sp>
        <p:nvSpPr>
          <p:cNvPr id="3" name="Content Placeholder 2"/>
          <p:cNvSpPr>
            <a:spLocks noGrp="1"/>
          </p:cNvSpPr>
          <p:nvPr>
            <p:ph idx="1"/>
          </p:nvPr>
        </p:nvSpPr>
        <p:spPr>
          <a:xfrm>
            <a:off x="677333" y="1736035"/>
            <a:ext cx="9420823" cy="4305327"/>
          </a:xfrm>
        </p:spPr>
        <p:txBody>
          <a:bodyPr>
            <a:noAutofit/>
          </a:bodyPr>
          <a:lstStyle/>
          <a:p>
            <a:r>
              <a:rPr lang="en-US" sz="2400" b="1" dirty="0"/>
              <a:t>Black Friday</a:t>
            </a:r>
            <a:r>
              <a:rPr lang="en-US" sz="2400" dirty="0"/>
              <a:t> is a colloquial term for the Friday following </a:t>
            </a:r>
            <a:r>
              <a:rPr lang="en-US" sz="2400" dirty="0">
                <a:hlinkClick r:id="rId2" tooltip="Thanksgiving (United States)"/>
              </a:rPr>
              <a:t>Thanksgiving Day in the United States</a:t>
            </a:r>
            <a:r>
              <a:rPr lang="en-US" sz="2400" dirty="0"/>
              <a:t>. Many stores offer highly promoted sales on Black Friday and open very early (sometimes as early as midnight), or some time on </a:t>
            </a:r>
            <a:r>
              <a:rPr lang="en-US" sz="2400" dirty="0">
                <a:hlinkClick r:id="rId3" tooltip="Thanksgiving"/>
              </a:rPr>
              <a:t>Thanksgiving Day</a:t>
            </a:r>
            <a:r>
              <a:rPr lang="en-US" sz="2400" dirty="0"/>
              <a:t>.</a:t>
            </a:r>
          </a:p>
          <a:p>
            <a:r>
              <a:rPr lang="en-US" sz="2400" b="1" dirty="0"/>
              <a:t>Sales</a:t>
            </a:r>
            <a:r>
              <a:rPr lang="en-US" sz="2400" dirty="0"/>
              <a:t> forecasting is the process of estimating future revenue by </a:t>
            </a:r>
            <a:r>
              <a:rPr lang="en-US" sz="2400" b="1" dirty="0"/>
              <a:t>predicting</a:t>
            </a:r>
            <a:r>
              <a:rPr lang="en-US" sz="2400" dirty="0"/>
              <a:t> the amount of product or services a </a:t>
            </a:r>
            <a:r>
              <a:rPr lang="en-US" sz="2400" b="1" dirty="0"/>
              <a:t>sales</a:t>
            </a:r>
            <a:r>
              <a:rPr lang="en-US" sz="2400" dirty="0"/>
              <a:t> unit.</a:t>
            </a:r>
          </a:p>
          <a:p>
            <a:r>
              <a:rPr lang="en-US" sz="2400" b="1" dirty="0"/>
              <a:t>Sales forecasting</a:t>
            </a:r>
            <a:r>
              <a:rPr lang="en-US" sz="2400" dirty="0"/>
              <a:t> is the process of estimating future </a:t>
            </a:r>
            <a:r>
              <a:rPr lang="en-US" sz="2400" b="1" dirty="0"/>
              <a:t>sales</a:t>
            </a:r>
            <a:r>
              <a:rPr lang="en-US" sz="2400" dirty="0"/>
              <a:t>. Accurate </a:t>
            </a:r>
            <a:r>
              <a:rPr lang="en-US" sz="2400" b="1" dirty="0"/>
              <a:t>sales forecasts</a:t>
            </a:r>
            <a:r>
              <a:rPr lang="en-US" sz="2400" dirty="0"/>
              <a:t> enable companies to make informed business decisions and predict short-term and long-term performance.</a:t>
            </a:r>
            <a:endParaRPr lang="en-IN" sz="2400" dirty="0"/>
          </a:p>
        </p:txBody>
      </p:sp>
    </p:spTree>
    <p:extLst>
      <p:ext uri="{BB962C8B-B14F-4D97-AF65-F5344CB8AC3E}">
        <p14:creationId xmlns:p14="http://schemas.microsoft.com/office/powerpoint/2010/main" val="331754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is sales prediction &amp; forecasting important?</a:t>
            </a:r>
            <a:br>
              <a:rPr lang="en-US" dirty="0"/>
            </a:br>
            <a:endParaRPr lang="en-IN" dirty="0"/>
          </a:p>
        </p:txBody>
      </p:sp>
      <p:sp>
        <p:nvSpPr>
          <p:cNvPr id="3" name="Content Placeholder 2"/>
          <p:cNvSpPr>
            <a:spLocks noGrp="1"/>
          </p:cNvSpPr>
          <p:nvPr>
            <p:ph idx="1"/>
          </p:nvPr>
        </p:nvSpPr>
        <p:spPr>
          <a:xfrm>
            <a:off x="677333" y="2160589"/>
            <a:ext cx="9593101" cy="4465498"/>
          </a:xfrm>
        </p:spPr>
        <p:txBody>
          <a:bodyPr>
            <a:normAutofit lnSpcReduction="10000"/>
          </a:bodyPr>
          <a:lstStyle/>
          <a:p>
            <a:r>
              <a:rPr lang="en-US" sz="2400" dirty="0"/>
              <a:t>A sales forecast helps every business make better business decisions. It helps in overall business planning, budgeting, and risk management. </a:t>
            </a:r>
          </a:p>
          <a:p>
            <a:r>
              <a:rPr lang="en-US" sz="2400" dirty="0"/>
              <a:t>Sales forecasting allows companies to efficiently allocate resources for future growth and manage its cash flow.</a:t>
            </a:r>
          </a:p>
          <a:p>
            <a:r>
              <a:rPr lang="en-US" sz="2400" dirty="0"/>
              <a:t>Sales forecasts help sales teams achieve their goals by identifying early warning signals in their sales pipeline and course-correct before it’s too late</a:t>
            </a:r>
          </a:p>
          <a:p>
            <a:r>
              <a:rPr lang="en-US" sz="2400" dirty="0"/>
              <a:t>Sales forecasting also helps businesses to estimate their costs and revenue accurately based on which they are able to predict their short-term and long-term performance.</a:t>
            </a:r>
          </a:p>
          <a:p>
            <a:endParaRPr lang="en-US" dirty="0"/>
          </a:p>
        </p:txBody>
      </p:sp>
    </p:spTree>
    <p:extLst>
      <p:ext uri="{BB962C8B-B14F-4D97-AF65-F5344CB8AC3E}">
        <p14:creationId xmlns:p14="http://schemas.microsoft.com/office/powerpoint/2010/main" val="197677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Linear Regression</a:t>
            </a:r>
            <a:endParaRPr lang="en-IN" dirty="0"/>
          </a:p>
        </p:txBody>
      </p:sp>
      <p:sp>
        <p:nvSpPr>
          <p:cNvPr id="3" name="Content Placeholder 2"/>
          <p:cNvSpPr>
            <a:spLocks noGrp="1"/>
          </p:cNvSpPr>
          <p:nvPr>
            <p:ph idx="1"/>
          </p:nvPr>
        </p:nvSpPr>
        <p:spPr>
          <a:xfrm>
            <a:off x="677334" y="1930401"/>
            <a:ext cx="9248544" cy="4788452"/>
          </a:xfrm>
        </p:spPr>
        <p:txBody>
          <a:bodyPr>
            <a:normAutofit/>
          </a:bodyPr>
          <a:lstStyle/>
          <a:p>
            <a:r>
              <a:rPr lang="en-US" sz="2400" dirty="0"/>
              <a:t>Linear regression is used for finding linear relationship between target and one or more predictors. There are two types of linear regression- Simple and Multiple.</a:t>
            </a:r>
          </a:p>
          <a:p>
            <a:r>
              <a:rPr lang="en-US" sz="2400" dirty="0"/>
              <a:t>Simple linear regression is useful for finding relationship between two continuous variables. One is predictor or independent variable and other is response or dependent variable. It looks for statistical relationship but not deterministic relationship. Relationship between two variables is said to be deterministic if one variable can be accurately expressed by the other. </a:t>
            </a:r>
            <a:endParaRPr lang="en-IN" sz="2400" dirty="0"/>
          </a:p>
        </p:txBody>
      </p:sp>
    </p:spTree>
    <p:extLst>
      <p:ext uri="{BB962C8B-B14F-4D97-AF65-F5344CB8AC3E}">
        <p14:creationId xmlns:p14="http://schemas.microsoft.com/office/powerpoint/2010/main" val="406067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Random Forest</a:t>
            </a:r>
            <a:endParaRPr lang="en-IN" dirty="0"/>
          </a:p>
        </p:txBody>
      </p:sp>
      <p:sp>
        <p:nvSpPr>
          <p:cNvPr id="3" name="Content Placeholder 2"/>
          <p:cNvSpPr>
            <a:spLocks noGrp="1"/>
          </p:cNvSpPr>
          <p:nvPr>
            <p:ph idx="1"/>
          </p:nvPr>
        </p:nvSpPr>
        <p:spPr>
          <a:xfrm>
            <a:off x="677333" y="2160589"/>
            <a:ext cx="9222041" cy="3880773"/>
          </a:xfrm>
        </p:spPr>
        <p:txBody>
          <a:bodyPr>
            <a:noAutofit/>
          </a:bodyPr>
          <a:lstStyle/>
          <a:p>
            <a:r>
              <a:rPr lang="en-US" sz="2400" b="1" dirty="0"/>
              <a:t>Random forests</a:t>
            </a:r>
            <a:r>
              <a:rPr lang="en-US" sz="2400" dirty="0"/>
              <a:t> or </a:t>
            </a:r>
            <a:r>
              <a:rPr lang="en-US" sz="2400" b="1" dirty="0"/>
              <a:t>random decision forests</a:t>
            </a:r>
            <a:r>
              <a:rPr lang="en-US" sz="2400" dirty="0"/>
              <a:t> are an </a:t>
            </a:r>
            <a:r>
              <a:rPr lang="en-US" sz="2400" dirty="0">
                <a:hlinkClick r:id="rId2" tooltip="Ensemble learning"/>
              </a:rPr>
              <a:t>ensemble learning</a:t>
            </a:r>
            <a:r>
              <a:rPr lang="en-US" sz="2400" dirty="0"/>
              <a:t> method for </a:t>
            </a:r>
            <a:r>
              <a:rPr lang="en-US" sz="2400" dirty="0">
                <a:hlinkClick r:id="rId3" tooltip="Statistical classification"/>
              </a:rPr>
              <a:t>classification</a:t>
            </a:r>
            <a:r>
              <a:rPr lang="en-US" sz="2400" dirty="0"/>
              <a:t>, </a:t>
            </a:r>
            <a:r>
              <a:rPr lang="en-US" sz="2400" dirty="0">
                <a:hlinkClick r:id="rId4" tooltip="Regression analysis"/>
              </a:rPr>
              <a:t>regression</a:t>
            </a:r>
            <a:r>
              <a:rPr lang="en-US" sz="2400" dirty="0"/>
              <a:t> and other tasks that operates by constructing a multitude of </a:t>
            </a:r>
            <a:r>
              <a:rPr lang="en-US" sz="2400" dirty="0">
                <a:hlinkClick r:id="rId5" tooltip="Decision tree learning"/>
              </a:rPr>
              <a:t>decision trees</a:t>
            </a:r>
            <a:r>
              <a:rPr lang="en-US" sz="2400" dirty="0"/>
              <a:t> at training time. For classification tasks, the output of the random forest is the class selected by most trees. For regression tasks, the mean or average prediction of the individual trees is returned.</a:t>
            </a:r>
            <a:r>
              <a:rPr lang="en-US" sz="2400" baseline="30000" dirty="0">
                <a:hlinkClick r:id="rId6"/>
              </a:rPr>
              <a:t>[1]</a:t>
            </a:r>
            <a:r>
              <a:rPr lang="en-US" sz="2400" baseline="30000" dirty="0">
                <a:hlinkClick r:id="rId7"/>
              </a:rPr>
              <a:t>[2]</a:t>
            </a:r>
            <a:r>
              <a:rPr lang="en-US" sz="2400" dirty="0"/>
              <a:t> Random decision forests correct for decision trees' habit of </a:t>
            </a:r>
            <a:r>
              <a:rPr lang="en-US" sz="2400" dirty="0" err="1">
                <a:hlinkClick r:id="rId8" tooltip="Overfitting"/>
              </a:rPr>
              <a:t>overfitting</a:t>
            </a:r>
            <a:r>
              <a:rPr lang="en-US" sz="2400" dirty="0"/>
              <a:t> to their </a:t>
            </a:r>
            <a:r>
              <a:rPr lang="en-US" sz="2400" dirty="0">
                <a:hlinkClick r:id="rId9"/>
              </a:rPr>
              <a:t>training set</a:t>
            </a:r>
            <a:r>
              <a:rPr lang="en-US" sz="2400" dirty="0"/>
              <a:t>.</a:t>
            </a:r>
            <a:r>
              <a:rPr lang="en-US" sz="2400" baseline="30000" dirty="0">
                <a:hlinkClick r:id="rId10"/>
              </a:rPr>
              <a:t>[3]</a:t>
            </a:r>
            <a:r>
              <a:rPr lang="en-US" sz="2400" baseline="30000" dirty="0"/>
              <a:t>:587–588</a:t>
            </a:r>
            <a:r>
              <a:rPr lang="en-US" sz="2400" dirty="0"/>
              <a:t> Random forests generally outperform </a:t>
            </a:r>
            <a:r>
              <a:rPr lang="en-US" sz="2400" dirty="0">
                <a:hlinkClick r:id="rId5" tooltip="Decision tree learning"/>
              </a:rPr>
              <a:t>decision trees</a:t>
            </a:r>
            <a:r>
              <a:rPr lang="en-US" sz="2400" dirty="0"/>
              <a:t>, but their accuracy is lower than gradient boosted trees.</a:t>
            </a:r>
            <a:endParaRPr lang="en-IN" sz="2400" dirty="0"/>
          </a:p>
        </p:txBody>
      </p:sp>
    </p:spTree>
    <p:extLst>
      <p:ext uri="{BB962C8B-B14F-4D97-AF65-F5344CB8AC3E}">
        <p14:creationId xmlns:p14="http://schemas.microsoft.com/office/powerpoint/2010/main" val="2396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Decision Tree</a:t>
            </a:r>
            <a:endParaRPr lang="en-IN" dirty="0"/>
          </a:p>
        </p:txBody>
      </p:sp>
      <p:sp>
        <p:nvSpPr>
          <p:cNvPr id="3" name="Content Placeholder 2"/>
          <p:cNvSpPr>
            <a:spLocks noGrp="1"/>
          </p:cNvSpPr>
          <p:nvPr>
            <p:ph idx="1"/>
          </p:nvPr>
        </p:nvSpPr>
        <p:spPr>
          <a:xfrm>
            <a:off x="677333" y="1470991"/>
            <a:ext cx="9129275" cy="4956313"/>
          </a:xfrm>
        </p:spPr>
        <p:txBody>
          <a:bodyPr>
            <a:normAutofit lnSpcReduction="10000"/>
          </a:bodyPr>
          <a:lstStyle/>
          <a:p>
            <a:r>
              <a:rPr lang="en-US" sz="2400" dirty="0"/>
              <a:t>A Decision Tree is an algorithm used for supervised learning problems such as classification or regression. A decision tree or a classification tree is a tree in which each internal (non-leaf) node is labeled with an input feature.</a:t>
            </a:r>
          </a:p>
          <a:p>
            <a:r>
              <a:rPr lang="en-US" sz="2400" dirty="0"/>
              <a:t>A </a:t>
            </a:r>
            <a:r>
              <a:rPr lang="en-US" sz="2400" b="1" dirty="0"/>
              <a:t>decision tree</a:t>
            </a:r>
            <a:r>
              <a:rPr lang="en-US" sz="2400" dirty="0"/>
              <a:t> is a </a:t>
            </a:r>
            <a:r>
              <a:rPr lang="en-US" sz="2400" dirty="0">
                <a:hlinkClick r:id="rId2" tooltip="Decision support system"/>
              </a:rPr>
              <a:t>decision support</a:t>
            </a:r>
            <a:r>
              <a:rPr lang="en-US" sz="2400" dirty="0"/>
              <a:t> tool that uses a </a:t>
            </a:r>
            <a:r>
              <a:rPr lang="en-US" sz="2400" dirty="0">
                <a:hlinkClick r:id="rId3" tooltip="Tree (graph theory)"/>
              </a:rPr>
              <a:t>tree-like</a:t>
            </a:r>
            <a:r>
              <a:rPr lang="en-US" sz="2400" dirty="0"/>
              <a:t> </a:t>
            </a:r>
            <a:r>
              <a:rPr lang="en-US" sz="2400" dirty="0">
                <a:hlinkClick r:id="rId4" tooltip="Causal model"/>
              </a:rPr>
              <a:t>model</a:t>
            </a:r>
            <a:r>
              <a:rPr lang="en-US" sz="2400" dirty="0"/>
              <a:t> of decisions and their possible consequences, including </a:t>
            </a:r>
            <a:r>
              <a:rPr lang="en-US" sz="2400" dirty="0">
                <a:hlinkClick r:id="rId5" tooltip="Probability"/>
              </a:rPr>
              <a:t>chance</a:t>
            </a:r>
            <a:r>
              <a:rPr lang="en-US" sz="2400" dirty="0"/>
              <a:t> event outcomes, resource costs, and </a:t>
            </a:r>
            <a:r>
              <a:rPr lang="en-US" sz="2400" dirty="0">
                <a:hlinkClick r:id="rId6" tooltip="Utility"/>
              </a:rPr>
              <a:t>utility</a:t>
            </a:r>
            <a:r>
              <a:rPr lang="en-US" sz="2400" dirty="0"/>
              <a:t>. It is one way to display an </a:t>
            </a:r>
            <a:r>
              <a:rPr lang="en-US" sz="2400" dirty="0">
                <a:hlinkClick r:id="rId7" tooltip="Algorithm"/>
              </a:rPr>
              <a:t>algorithm</a:t>
            </a:r>
            <a:r>
              <a:rPr lang="en-US" sz="2400" dirty="0"/>
              <a:t> that only contains conditional control statements.</a:t>
            </a:r>
          </a:p>
          <a:p>
            <a:r>
              <a:rPr lang="en-US" sz="2400" dirty="0"/>
              <a:t>Decision trees are commonly used in </a:t>
            </a:r>
            <a:r>
              <a:rPr lang="en-US" sz="2400" dirty="0">
                <a:hlinkClick r:id="rId8" tooltip="Operations research"/>
              </a:rPr>
              <a:t>operations research</a:t>
            </a:r>
            <a:r>
              <a:rPr lang="en-US" sz="2400" dirty="0"/>
              <a:t>, specifically in </a:t>
            </a:r>
            <a:r>
              <a:rPr lang="en-US" sz="2400" dirty="0">
                <a:hlinkClick r:id="rId9" tooltip="Decision analysis"/>
              </a:rPr>
              <a:t>decision analysis</a:t>
            </a:r>
            <a:r>
              <a:rPr lang="en-US" sz="2400" dirty="0"/>
              <a:t>, to help identify a strategy most likely to reach a </a:t>
            </a:r>
            <a:r>
              <a:rPr lang="en-US" sz="2400" dirty="0">
                <a:hlinkClick r:id="rId10" tooltip="Goal"/>
              </a:rPr>
              <a:t>goal</a:t>
            </a:r>
            <a:r>
              <a:rPr lang="en-US" sz="2400" dirty="0"/>
              <a:t>, but are also a popular tool in </a:t>
            </a:r>
            <a:r>
              <a:rPr lang="en-US" sz="2400" dirty="0">
                <a:hlinkClick r:id="rId11" tooltip="Decision tree learning"/>
              </a:rPr>
              <a:t>machine learning</a:t>
            </a:r>
            <a:r>
              <a:rPr lang="en-US" sz="2400" dirty="0"/>
              <a:t>.</a:t>
            </a:r>
          </a:p>
          <a:p>
            <a:endParaRPr lang="en-IN" dirty="0"/>
          </a:p>
        </p:txBody>
      </p:sp>
    </p:spTree>
    <p:extLst>
      <p:ext uri="{BB962C8B-B14F-4D97-AF65-F5344CB8AC3E}">
        <p14:creationId xmlns:p14="http://schemas.microsoft.com/office/powerpoint/2010/main" val="17823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IN" dirty="0"/>
          </a:p>
        </p:txBody>
      </p:sp>
      <p:sp>
        <p:nvSpPr>
          <p:cNvPr id="3" name="Content Placeholder 2"/>
          <p:cNvSpPr>
            <a:spLocks noGrp="1"/>
          </p:cNvSpPr>
          <p:nvPr>
            <p:ph idx="1"/>
          </p:nvPr>
        </p:nvSpPr>
        <p:spPr>
          <a:xfrm>
            <a:off x="304800" y="1524000"/>
            <a:ext cx="9727096" cy="5155096"/>
          </a:xfrm>
        </p:spPr>
        <p:txBody>
          <a:bodyPr>
            <a:normAutofit/>
          </a:bodyPr>
          <a:lstStyle/>
          <a:p>
            <a:r>
              <a:rPr lang="en-US" b="1" dirty="0"/>
              <a:t>Budgeting</a:t>
            </a:r>
            <a:r>
              <a:rPr lang="en-US" dirty="0"/>
              <a:t> – Companies can use predictive analytics to forecast more accurately their budgeting needs, instead of having to speculate and rely on the old models of "what-if". As a result, collaborations between departments can be improved for better team-works.</a:t>
            </a:r>
          </a:p>
          <a:p>
            <a:r>
              <a:rPr lang="en-US" b="1" dirty="0"/>
              <a:t>Customers’ insight</a:t>
            </a:r>
            <a:r>
              <a:rPr lang="en-US" dirty="0"/>
              <a:t>– as mentioned above, advanced analytics can help businesses produce actionable customer insights predicting future actions by consumers. Companies can use this information to create better products/services tailored specifically to their customers. Similarly, companies can also apply this principle to increase the conversion rates as well as improve customers’ loyalty, reward program, and more.</a:t>
            </a:r>
          </a:p>
          <a:p>
            <a:r>
              <a:rPr lang="en-US" b="1" dirty="0"/>
              <a:t>Cost reduction</a:t>
            </a:r>
            <a:r>
              <a:rPr lang="en-US" dirty="0"/>
              <a:t> - With the customer lifecycle becoming shorter and getting more complex, adopting predictive analytics and machine learning technology will help companies to have more effective marketing campaigns, resulting in the reduction of expenses while generating more revenue.</a:t>
            </a:r>
          </a:p>
          <a:p>
            <a:r>
              <a:rPr lang="en-US" b="1" dirty="0"/>
              <a:t>Gaining perspective</a:t>
            </a:r>
            <a:r>
              <a:rPr lang="en-US" dirty="0"/>
              <a:t> – Business organizations can implement predictive analytics to gain insights into the future success of their new products and/or services. This is especially helpful when there is insufficient historical data available to make a forecast or when the past is not indicative of the future.</a:t>
            </a:r>
          </a:p>
          <a:p>
            <a:endParaRPr lang="en-US" dirty="0"/>
          </a:p>
        </p:txBody>
      </p:sp>
    </p:spTree>
    <p:extLst>
      <p:ext uri="{BB962C8B-B14F-4D97-AF65-F5344CB8AC3E}">
        <p14:creationId xmlns:p14="http://schemas.microsoft.com/office/powerpoint/2010/main" val="243553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endParaRPr lang="en-IN" dirty="0"/>
          </a:p>
        </p:txBody>
      </p:sp>
      <p:sp>
        <p:nvSpPr>
          <p:cNvPr id="3" name="Content Placeholder 2"/>
          <p:cNvSpPr>
            <a:spLocks noGrp="1"/>
          </p:cNvSpPr>
          <p:nvPr>
            <p:ph idx="1"/>
          </p:nvPr>
        </p:nvSpPr>
        <p:spPr>
          <a:xfrm>
            <a:off x="225287" y="1431235"/>
            <a:ext cx="9581321" cy="5102087"/>
          </a:xfrm>
        </p:spPr>
        <p:txBody>
          <a:bodyPr>
            <a:normAutofit/>
          </a:bodyPr>
          <a:lstStyle/>
          <a:p>
            <a:r>
              <a:rPr lang="en-US" b="1" dirty="0"/>
              <a:t>Time-Intensive Completion</a:t>
            </a:r>
            <a:r>
              <a:rPr lang="en-US" dirty="0"/>
              <a:t> - While there are various methods of sales forecasting, the two broad approaches include manual and data-driven processes. In either case, significant time is required to develop forecasts. Within a traditional manual system, salespeople prepare their own forecasts by reviewing current accounts and overall projected sales. The time spent forecasting is less time spent selling. In more data-driven processes, a company often has marketing, IT and sales staff involved in building a system to collect and interpret data. </a:t>
            </a:r>
          </a:p>
          <a:p>
            <a:r>
              <a:rPr lang="en-US" b="1" dirty="0"/>
              <a:t>Expensive Technology Tools</a:t>
            </a:r>
            <a:r>
              <a:rPr lang="en-US" dirty="0"/>
              <a:t> - Manual processes are not as technology-oriented, but computer tools such as spreadsheets are commonly used. Typical sales organizations will also use database software to monitor ongoing relationships with customers. As you collect and analyze data in preparing forecasts, the greater its hardware and software program requirements. Companies will pay licensing fees to software providers for access. If each salesperson has account access to use in managing relationships and preparing forecasts, the bill can get hefty for an organization. </a:t>
            </a:r>
          </a:p>
          <a:p>
            <a:r>
              <a:rPr lang="en-US" b="1" dirty="0"/>
              <a:t>Internal Bias</a:t>
            </a:r>
            <a:r>
              <a:rPr lang="en-US" dirty="0"/>
              <a:t> - Forecasting is not always intended to be a realistic projection of anticipated sales and not a depiction of desired sales. The challenge for company marketing and sales reps in preparing forecasts is that internal bias is hard to avoid.</a:t>
            </a:r>
          </a:p>
        </p:txBody>
      </p:sp>
    </p:spTree>
    <p:extLst>
      <p:ext uri="{BB962C8B-B14F-4D97-AF65-F5344CB8AC3E}">
        <p14:creationId xmlns:p14="http://schemas.microsoft.com/office/powerpoint/2010/main" val="5255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lang="en-IN" dirty="0"/>
          </a:p>
        </p:txBody>
      </p:sp>
      <p:pic>
        <p:nvPicPr>
          <p:cNvPr id="4" name="Content Placeholder 3">
            <a:extLst>
              <a:ext uri="{FF2B5EF4-FFF2-40B4-BE49-F238E27FC236}">
                <a16:creationId xmlns:a16="http://schemas.microsoft.com/office/drawing/2014/main" id="{87822B87-F60D-48C0-B1F8-D79A418F00E1}"/>
              </a:ext>
            </a:extLst>
          </p:cNvPr>
          <p:cNvPicPr>
            <a:picLocks noGrp="1" noChangeAspect="1"/>
          </p:cNvPicPr>
          <p:nvPr>
            <p:ph idx="1"/>
          </p:nvPr>
        </p:nvPicPr>
        <p:blipFill>
          <a:blip r:embed="rId2"/>
          <a:stretch>
            <a:fillRect/>
          </a:stretch>
        </p:blipFill>
        <p:spPr>
          <a:xfrm>
            <a:off x="583096" y="1576388"/>
            <a:ext cx="9488555" cy="4811160"/>
          </a:xfrm>
          <a:prstGeom prst="rect">
            <a:avLst/>
          </a:prstGeom>
        </p:spPr>
      </p:pic>
    </p:spTree>
    <p:extLst>
      <p:ext uri="{BB962C8B-B14F-4D97-AF65-F5344CB8AC3E}">
        <p14:creationId xmlns:p14="http://schemas.microsoft.com/office/powerpoint/2010/main" val="852081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212</TotalTime>
  <Words>1160</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  </vt:lpstr>
      <vt:lpstr>Introduction </vt:lpstr>
      <vt:lpstr>Why is sales prediction &amp; forecasting important? </vt:lpstr>
      <vt:lpstr>Algorithms: Linear Regression</vt:lpstr>
      <vt:lpstr>Algorithms: Random Forest</vt:lpstr>
      <vt:lpstr>Algorithms: Decision Tree</vt:lpstr>
      <vt:lpstr>Advantages:</vt:lpstr>
      <vt:lpstr>Disadvantages:</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Admin</dc:creator>
  <cp:lastModifiedBy>Gayatri Awate</cp:lastModifiedBy>
  <cp:revision>11</cp:revision>
  <dcterms:created xsi:type="dcterms:W3CDTF">2021-06-15T05:02:44Z</dcterms:created>
  <dcterms:modified xsi:type="dcterms:W3CDTF">2021-06-15T10:21:59Z</dcterms:modified>
</cp:coreProperties>
</file>