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87" r:id="rId6"/>
    <p:sldId id="286" r:id="rId7"/>
    <p:sldId id="258" r:id="rId8"/>
    <p:sldId id="268" r:id="rId9"/>
    <p:sldId id="290" r:id="rId10"/>
    <p:sldId id="266" r:id="rId11"/>
    <p:sldId id="267" r:id="rId12"/>
    <p:sldId id="269" r:id="rId13"/>
    <p:sldId id="271" r:id="rId14"/>
    <p:sldId id="270" r:id="rId15"/>
    <p:sldId id="277" r:id="rId16"/>
    <p:sldId id="284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80" autoAdjust="0"/>
  </p:normalViewPr>
  <p:slideViewPr>
    <p:cSldViewPr>
      <p:cViewPr>
        <p:scale>
          <a:sx n="75" d="100"/>
          <a:sy n="75" d="100"/>
        </p:scale>
        <p:origin x="1469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F4B6-FB2B-461C-8D95-1915395CC983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CE37-5CE7-490B-B555-641A97EA2E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96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CE37-5CE7-490B-B555-641A97EA2E0C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B9E8-1B3D-443D-9181-2E974C1B5A5B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64226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17802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66088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6367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40022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767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AD0-5982-4EDF-B2FC-3E06A07D27D7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1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B599-CC6F-4E1F-B41C-786521912B7C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2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CF2-F797-473C-ABB0-75F3893DDF57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1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A5E7-6FB1-45B0-BEB0-900BB6FA25FC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46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924-71B1-4D8E-8B00-18C4A7528B4E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9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F93-4534-4141-81A4-990A19EF99FA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7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2AFA-7F41-48BD-8230-BC582D38EF2C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0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88C3-9D62-4F5C-80C8-47CFE67563B8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2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C3A6-50CF-4E30-900B-2ED51B33D45A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3F61-6D34-4F90-B9AF-1B80C86E7527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08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E8B1EE-00AF-441C-A181-21ED63EFD672}" type="datetime1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13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hdr="0" ft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548" y="908720"/>
            <a:ext cx="8136904" cy="172819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 </a:t>
            </a: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Explainable 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AI-Based 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Skin Disease </a:t>
            </a:r>
            <a:r>
              <a:rPr lang="en-US" sz="40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Detection</a:t>
            </a:r>
            <a:endParaRPr lang="en-IN" sz="40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163193"/>
            <a:ext cx="5288632" cy="2786087"/>
          </a:xfrm>
        </p:spPr>
        <p:txBody>
          <a:bodyPr>
            <a:normAutofit/>
          </a:bodyPr>
          <a:lstStyle/>
          <a:p>
            <a:pPr algn="ctr"/>
            <a:r>
              <a:rPr lang="en-US" sz="2600" b="1" u="sng" dirty="0" smtClean="0">
                <a:solidFill>
                  <a:schemeClr val="bg2">
                    <a:lumMod val="50000"/>
                  </a:schemeClr>
                </a:solidFill>
                <a:latin typeface="Ink Free" pitchFamily="66" charset="0"/>
              </a:rPr>
              <a:t>Submitted by</a:t>
            </a:r>
          </a:p>
          <a:p>
            <a:pPr algn="ctr"/>
            <a:r>
              <a:rPr lang="en-US" sz="30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GAYATRI S BALLARI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(01fE20MCS009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lgerian" pitchFamily="82" charset="0"/>
              </a:rPr>
              <a:t>)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04" y="1268760"/>
            <a:ext cx="7772400" cy="796119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04" y="2348880"/>
            <a:ext cx="7772400" cy="2952327"/>
          </a:xfrm>
        </p:spPr>
        <p:txBody>
          <a:bodyPr/>
          <a:lstStyle/>
          <a:p>
            <a:pPr marL="36900" algn="just"/>
            <a:r>
              <a:rPr lang="en-IN" sz="2800" dirty="0">
                <a:solidFill>
                  <a:schemeClr val="tx1"/>
                </a:solidFill>
              </a:rPr>
              <a:t>Automated detection of </a:t>
            </a:r>
            <a:r>
              <a:rPr lang="en-IN" sz="2800" dirty="0" smtClean="0">
                <a:solidFill>
                  <a:schemeClr val="tx1"/>
                </a:solidFill>
              </a:rPr>
              <a:t>Skin disease </a:t>
            </a:r>
            <a:r>
              <a:rPr lang="en-IN" sz="2800" dirty="0">
                <a:solidFill>
                  <a:schemeClr val="tx1"/>
                </a:solidFill>
              </a:rPr>
              <a:t>using deep learning technique and provide </a:t>
            </a:r>
            <a:r>
              <a:rPr lang="en-US" sz="2800" dirty="0" smtClean="0">
                <a:solidFill>
                  <a:schemeClr val="tx1"/>
                </a:solidFill>
              </a:rPr>
              <a:t>Explain-ability techniques </a:t>
            </a:r>
            <a:r>
              <a:rPr lang="en-US" sz="2800" dirty="0">
                <a:solidFill>
                  <a:schemeClr val="tx1"/>
                </a:solidFill>
              </a:rPr>
              <a:t>to help us better understands our model's predictions, and how we could further improve its performance.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7992888" cy="4104456"/>
          </a:xfrm>
        </p:spPr>
        <p:txBody>
          <a:bodyPr>
            <a:normAutofit fontScale="92500"/>
          </a:bodyPr>
          <a:lstStyle/>
          <a:p>
            <a:pPr marL="36900" algn="just">
              <a:lnSpc>
                <a:spcPct val="200000"/>
              </a:lnSpc>
            </a:pPr>
            <a:r>
              <a:rPr lang="en-US" sz="3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of the proposed work are;</a:t>
            </a:r>
          </a:p>
          <a:p>
            <a:pPr marL="551250" indent="-514350" algn="just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To demonstrate </a:t>
            </a:r>
            <a:r>
              <a:rPr lang="en-US" sz="2800" dirty="0">
                <a:solidFill>
                  <a:schemeClr val="tx1"/>
                </a:solidFill>
              </a:rPr>
              <a:t>the use </a:t>
            </a:r>
            <a:r>
              <a:rPr lang="en-US" sz="2800" dirty="0" smtClean="0">
                <a:solidFill>
                  <a:schemeClr val="tx1"/>
                </a:solidFill>
              </a:rPr>
              <a:t>of machine learning model on color </a:t>
            </a:r>
            <a:r>
              <a:rPr lang="en-US" sz="2800" dirty="0">
                <a:solidFill>
                  <a:schemeClr val="tx1"/>
                </a:solidFill>
              </a:rPr>
              <a:t>images for the recognition of </a:t>
            </a:r>
            <a:r>
              <a:rPr lang="en-US" sz="2800" dirty="0" smtClean="0">
                <a:solidFill>
                  <a:schemeClr val="tx1"/>
                </a:solidFill>
              </a:rPr>
              <a:t>Skin disease.</a:t>
            </a:r>
            <a:endParaRPr lang="en-US" sz="2800" dirty="0">
              <a:solidFill>
                <a:schemeClr val="tx1"/>
              </a:solidFill>
            </a:endParaRPr>
          </a:p>
          <a:p>
            <a:pPr marL="551250" indent="-514350" algn="just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To assess the role of XAI based automated model for detection of Skin disease by color images.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844824"/>
            <a:ext cx="8352928" cy="439248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We </a:t>
            </a:r>
            <a:r>
              <a:rPr lang="en-US" sz="3200" dirty="0">
                <a:solidFill>
                  <a:schemeClr val="tx1"/>
                </a:solidFill>
              </a:rPr>
              <a:t>use a dataset created by Skin Cancer </a:t>
            </a:r>
            <a:r>
              <a:rPr lang="en-US" sz="3200" dirty="0" smtClean="0">
                <a:solidFill>
                  <a:schemeClr val="tx1"/>
                </a:solidFill>
              </a:rPr>
              <a:t>MNIST :HAM10000 picture Archive </a:t>
            </a:r>
            <a:r>
              <a:rPr lang="en-US" sz="3200" dirty="0">
                <a:solidFill>
                  <a:schemeClr val="tx1"/>
                </a:solidFill>
              </a:rPr>
              <a:t>communication </a:t>
            </a:r>
            <a:r>
              <a:rPr lang="en-US" sz="3200" dirty="0" smtClean="0">
                <a:solidFill>
                  <a:schemeClr val="tx1"/>
                </a:solidFill>
              </a:rPr>
              <a:t>system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for </a:t>
            </a:r>
            <a:r>
              <a:rPr lang="en-US" sz="3200" dirty="0">
                <a:solidFill>
                  <a:schemeClr val="tx1"/>
                </a:solidFill>
              </a:rPr>
              <a:t>a challenge based on a problem on </a:t>
            </a:r>
            <a:r>
              <a:rPr lang="en-US" sz="3200" dirty="0" smtClean="0">
                <a:solidFill>
                  <a:schemeClr val="tx1"/>
                </a:solidFill>
              </a:rPr>
              <a:t>Kaggle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rgbClr val="0070C0"/>
              </a:solidFill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dataset is labeled dataset with </a:t>
            </a:r>
            <a:r>
              <a:rPr lang="en-US" sz="3200" dirty="0" smtClean="0">
                <a:solidFill>
                  <a:schemeClr val="tx1"/>
                </a:solidFill>
              </a:rPr>
              <a:t>acne and some skin allergies  </a:t>
            </a:r>
            <a:r>
              <a:rPr lang="en-US" sz="3200" dirty="0">
                <a:solidFill>
                  <a:schemeClr val="tx1"/>
                </a:solidFill>
              </a:rPr>
              <a:t>images rated with expert opinion on images.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1480"/>
            <a:ext cx="7772400" cy="1152128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DAIGRAM OF PROPOSED METHODOLOGY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276872"/>
            <a:ext cx="1368152" cy="9030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INPUT COLOUR IMAGE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2132856"/>
            <a:ext cx="1872208" cy="115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PRE-PROCESSING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(RESNET-50&amp; RESNET-18)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0312" y="1988841"/>
            <a:ext cx="1584176" cy="11910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FEATURE EXTRACTION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8304" y="4581128"/>
            <a:ext cx="1728192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Training and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validation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1691680" y="2708920"/>
            <a:ext cx="1152128" cy="19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4716016" y="2708920"/>
            <a:ext cx="2664296" cy="19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>
            <a:off x="8172400" y="3179877"/>
            <a:ext cx="0" cy="140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65606" y="5301208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1"/>
          </p:cNvCxnSpPr>
          <p:nvPr/>
        </p:nvCxnSpPr>
        <p:spPr>
          <a:xfrm flipH="1">
            <a:off x="3923928" y="5301208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07704" y="4797152"/>
            <a:ext cx="1998365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EXPLAINATION</a:t>
            </a:r>
          </a:p>
        </p:txBody>
      </p:sp>
    </p:spTree>
    <p:extLst>
      <p:ext uri="{BB962C8B-B14F-4D97-AF65-F5344CB8AC3E}">
        <p14:creationId xmlns:p14="http://schemas.microsoft.com/office/powerpoint/2010/main" val="53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25" y="338981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DESIGN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5496" y="3161556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1" name="Flowchart: Connector 10"/>
          <p:cNvSpPr/>
          <p:nvPr/>
        </p:nvSpPr>
        <p:spPr>
          <a:xfrm>
            <a:off x="569379" y="2505019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597925" y="3157149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Connector 13"/>
          <p:cNvSpPr/>
          <p:nvPr/>
        </p:nvSpPr>
        <p:spPr>
          <a:xfrm>
            <a:off x="630331" y="3721568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/>
          <p:cNvSpPr/>
          <p:nvPr/>
        </p:nvSpPr>
        <p:spPr>
          <a:xfrm>
            <a:off x="1043608" y="3476435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/>
          <p:cNvSpPr/>
          <p:nvPr/>
        </p:nvSpPr>
        <p:spPr>
          <a:xfrm>
            <a:off x="1043608" y="2813323"/>
            <a:ext cx="288032" cy="31090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/>
          <p:cNvCxnSpPr>
            <a:stCxn id="12" idx="0"/>
            <a:endCxn id="11" idx="3"/>
          </p:cNvCxnSpPr>
          <p:nvPr/>
        </p:nvCxnSpPr>
        <p:spPr>
          <a:xfrm flipV="1">
            <a:off x="179512" y="2750870"/>
            <a:ext cx="432048" cy="4106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5" idx="3"/>
          </p:cNvCxnSpPr>
          <p:nvPr/>
        </p:nvCxnSpPr>
        <p:spPr>
          <a:xfrm flipV="1">
            <a:off x="918363" y="3722285"/>
            <a:ext cx="167426" cy="1432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6" idx="1"/>
          </p:cNvCxnSpPr>
          <p:nvPr/>
        </p:nvCxnSpPr>
        <p:spPr>
          <a:xfrm>
            <a:off x="857411" y="2649036"/>
            <a:ext cx="228378" cy="2098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4" idx="1"/>
          </p:cNvCxnSpPr>
          <p:nvPr/>
        </p:nvCxnSpPr>
        <p:spPr>
          <a:xfrm>
            <a:off x="179512" y="3449589"/>
            <a:ext cx="493000" cy="314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5" idx="0"/>
          </p:cNvCxnSpPr>
          <p:nvPr/>
        </p:nvCxnSpPr>
        <p:spPr>
          <a:xfrm>
            <a:off x="815230" y="2750871"/>
            <a:ext cx="372394" cy="725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3"/>
          </p:cNvCxnSpPr>
          <p:nvPr/>
        </p:nvCxnSpPr>
        <p:spPr>
          <a:xfrm flipV="1">
            <a:off x="870956" y="3078696"/>
            <a:ext cx="214835" cy="1546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5"/>
            <a:endCxn id="15" idx="1"/>
          </p:cNvCxnSpPr>
          <p:nvPr/>
        </p:nvCxnSpPr>
        <p:spPr>
          <a:xfrm>
            <a:off x="843778" y="3403000"/>
            <a:ext cx="242013" cy="115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3" idx="2"/>
          </p:cNvCxnSpPr>
          <p:nvPr/>
        </p:nvCxnSpPr>
        <p:spPr>
          <a:xfrm flipV="1">
            <a:off x="323530" y="3301166"/>
            <a:ext cx="274397" cy="44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7"/>
            <a:endCxn id="16" idx="4"/>
          </p:cNvCxnSpPr>
          <p:nvPr/>
        </p:nvCxnSpPr>
        <p:spPr>
          <a:xfrm flipV="1">
            <a:off x="876182" y="3124226"/>
            <a:ext cx="311442" cy="6395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04526" y="3283815"/>
            <a:ext cx="951783" cy="3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35898" y="3305573"/>
            <a:ext cx="870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Callout 43"/>
          <p:cNvSpPr/>
          <p:nvPr/>
        </p:nvSpPr>
        <p:spPr>
          <a:xfrm>
            <a:off x="4528154" y="2534705"/>
            <a:ext cx="2088232" cy="1440160"/>
          </a:xfrm>
          <a:prstGeom prst="wedgeEllipse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validation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646675" y="3273276"/>
            <a:ext cx="861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loud Callout 47"/>
          <p:cNvSpPr/>
          <p:nvPr/>
        </p:nvSpPr>
        <p:spPr>
          <a:xfrm>
            <a:off x="7508442" y="2657657"/>
            <a:ext cx="1547228" cy="1186625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524328" y="407707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Human makes decision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708174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1024" name="TextBox 1023"/>
          <p:cNvSpPr txBox="1"/>
          <p:nvPr/>
        </p:nvSpPr>
        <p:spPr>
          <a:xfrm>
            <a:off x="3520042" y="299779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Explainer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2262795" y="4077072"/>
            <a:ext cx="176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and predictions</a:t>
            </a:r>
            <a:endParaRPr lang="en-IN" dirty="0"/>
          </a:p>
        </p:txBody>
      </p:sp>
      <p:sp>
        <p:nvSpPr>
          <p:cNvPr id="1030" name="TextBox 1029"/>
          <p:cNvSpPr txBox="1"/>
          <p:nvPr/>
        </p:nvSpPr>
        <p:spPr>
          <a:xfrm>
            <a:off x="209339" y="42155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1044" name="Rectangle 1043"/>
          <p:cNvSpPr/>
          <p:nvPr/>
        </p:nvSpPr>
        <p:spPr>
          <a:xfrm>
            <a:off x="126678" y="4870695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XAI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attempts to play the role of the ‘explainer’, explaining predictions for each data sample.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6" y="2950111"/>
            <a:ext cx="116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Resnet-50</a:t>
            </a:r>
          </a:p>
          <a:p>
            <a:pPr algn="ctr"/>
            <a:r>
              <a:rPr lang="en-US" dirty="0" smtClean="0"/>
              <a:t>Resnet-18</a:t>
            </a:r>
            <a:endParaRPr lang="en-IN" dirty="0"/>
          </a:p>
        </p:txBody>
      </p:sp>
      <p:pic>
        <p:nvPicPr>
          <p:cNvPr id="6" name="Picture 2" descr="C:\Users\Lenovo\Downloads\ISIC_000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40" y="2742046"/>
            <a:ext cx="1163734" cy="97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712968" cy="5271993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part of this study, we extended our </a:t>
            </a:r>
            <a:r>
              <a:rPr lang="en-US" sz="2400" dirty="0" smtClean="0">
                <a:solidFill>
                  <a:schemeClr val="tx1"/>
                </a:solidFill>
              </a:rPr>
              <a:t>deep </a:t>
            </a:r>
            <a:r>
              <a:rPr lang="en-US" sz="2400" dirty="0">
                <a:solidFill>
                  <a:schemeClr val="tx1"/>
                </a:solidFill>
              </a:rPr>
              <a:t>learning model by using the </a:t>
            </a:r>
            <a:r>
              <a:rPr lang="en-US" sz="2400" dirty="0" smtClean="0">
                <a:solidFill>
                  <a:schemeClr val="tx1"/>
                </a:solidFill>
              </a:rPr>
              <a:t>XAI models.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SHAP </a:t>
            </a:r>
            <a:r>
              <a:rPr lang="en-US" sz="2400" dirty="0">
                <a:solidFill>
                  <a:schemeClr val="tx1"/>
                </a:solidFill>
              </a:rPr>
              <a:t>model is designed to help build a solid understanding of how to compute and </a:t>
            </a:r>
            <a:r>
              <a:rPr lang="en-US" sz="2400" dirty="0" smtClean="0">
                <a:solidFill>
                  <a:schemeClr val="tx1"/>
                </a:solidFill>
              </a:rPr>
              <a:t>interpret </a:t>
            </a:r>
            <a:r>
              <a:rPr lang="en-US" sz="2400" dirty="0">
                <a:solidFill>
                  <a:schemeClr val="tx1"/>
                </a:solidFill>
              </a:rPr>
              <a:t>Shapley-based explanations of machine learning </a:t>
            </a:r>
            <a:r>
              <a:rPr lang="en-US" sz="2400" dirty="0" smtClean="0">
                <a:solidFill>
                  <a:schemeClr val="tx1"/>
                </a:solidFill>
              </a:rPr>
              <a:t>models.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Gradient-weighted Class Activation Mapping (Grad-CAM), uses the class-specific gradient information flowing into the final convolutional layer of a CNN to produce a coarse localization map of the important regions in the image</a:t>
            </a:r>
            <a:r>
              <a:rPr lang="en-US" sz="2400" dirty="0"/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68" y="188640"/>
            <a:ext cx="7772400" cy="792088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476672"/>
            <a:ext cx="8640960" cy="6120680"/>
          </a:xfrm>
        </p:spPr>
        <p:txBody>
          <a:bodyPr>
            <a:noAutofit/>
          </a:bodyPr>
          <a:lstStyle/>
          <a:p>
            <a:pPr marL="45720" algn="just">
              <a:lnSpc>
                <a:spcPct val="150000"/>
              </a:lnSpc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45720" algn="just"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model was able to successfully </a:t>
            </a:r>
            <a:r>
              <a:rPr lang="en-IN" sz="2400" dirty="0" smtClean="0">
                <a:solidFill>
                  <a:schemeClr val="tx1"/>
                </a:solidFill>
              </a:rPr>
              <a:t>extract feature from the dataset. The </a:t>
            </a:r>
            <a:r>
              <a:rPr lang="en-IN" sz="2400" dirty="0">
                <a:solidFill>
                  <a:schemeClr val="tx1"/>
                </a:solidFill>
              </a:rPr>
              <a:t>results obtained with deep learning based </a:t>
            </a:r>
            <a:r>
              <a:rPr lang="en-IN" sz="2400" dirty="0" smtClean="0">
                <a:solidFill>
                  <a:schemeClr val="tx1"/>
                </a:solidFill>
              </a:rPr>
              <a:t>Resnet-50 model </a:t>
            </a:r>
            <a:r>
              <a:rPr lang="en-IN" sz="2400" dirty="0">
                <a:solidFill>
                  <a:schemeClr val="tx1"/>
                </a:solidFill>
              </a:rPr>
              <a:t>is of </a:t>
            </a:r>
            <a:r>
              <a:rPr lang="en-IN" sz="2400" dirty="0" smtClean="0">
                <a:solidFill>
                  <a:schemeClr val="tx1"/>
                </a:solidFill>
              </a:rPr>
              <a:t>91.62%. </a:t>
            </a:r>
          </a:p>
          <a:p>
            <a:pPr marL="4572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output of </a:t>
            </a:r>
            <a:r>
              <a:rPr lang="en-US" sz="2400" dirty="0" smtClean="0">
                <a:solidFill>
                  <a:schemeClr val="tx1"/>
                </a:solidFill>
              </a:rPr>
              <a:t>SHAP and GRAD CAM </a:t>
            </a:r>
            <a:r>
              <a:rPr lang="en-US" sz="2400" dirty="0">
                <a:solidFill>
                  <a:schemeClr val="tx1"/>
                </a:solidFill>
              </a:rPr>
              <a:t>is a list of explanations, reflecting the contribution of each feature to the prediction of a data sample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"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On Comparing the SHAP and GRAD CAM results the gradcam gives the better explanation than SHAP model.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5656" y="2564904"/>
            <a:ext cx="7055380" cy="1400530"/>
          </a:xfrm>
        </p:spPr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3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 OF THE PRESENTATION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LITERATURE SURVEY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OBJECTIVES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DATASET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MODEL DESIGN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IMPLEMENTATION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471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85288"/>
            <a:ext cx="4788532" cy="4392488"/>
          </a:xfrm>
        </p:spPr>
        <p:txBody>
          <a:bodyPr>
            <a:normAutofit fontScale="92500" lnSpcReduction="10000"/>
          </a:bodyPr>
          <a:lstStyle/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 the world today there are number of skin diseases which are found in humans, animals and plants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The illness caused by bacteria or infections will be known as skin disease like yeast infection, allergy, eczema, brown spot.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3672408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07704" y="476672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9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68762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3140968"/>
            <a:ext cx="8881738" cy="3384376"/>
          </a:xfrm>
        </p:spPr>
        <p:txBody>
          <a:bodyPr>
            <a:normAutofit/>
          </a:bodyPr>
          <a:lstStyle/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These </a:t>
            </a:r>
            <a:r>
              <a:rPr lang="en-US" sz="2400" dirty="0">
                <a:solidFill>
                  <a:schemeClr val="tx1"/>
                </a:solidFill>
              </a:rPr>
              <a:t>skin diseases have dangerous effect on skin and they keep on spreading over time.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To control them from spreading it is necessary to identify these diseases at their starting stages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Skin disorders vary greatly in symptoms and severity. They can be temporary or permanent, and may be painless or painful.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5665440" cy="257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5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316924" cy="5184576"/>
          </a:xfrm>
        </p:spPr>
        <p:txBody>
          <a:bodyPr>
            <a:normAutofit fontScale="92500" lnSpcReduction="10000"/>
          </a:bodyPr>
          <a:lstStyle/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Some have situational causes, while others may be genetic. Some skin conditions are minor, and others can be life-threatening.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Skin </a:t>
            </a:r>
            <a:r>
              <a:rPr lang="en-US" sz="2800" dirty="0">
                <a:solidFill>
                  <a:schemeClr val="tx1"/>
                </a:solidFill>
              </a:rPr>
              <a:t>diseases are conditions that affect your skin. These diseases may cause rashes, inflammation, itchiness or other skin changes.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Some </a:t>
            </a:r>
            <a:r>
              <a:rPr lang="en-US" sz="2800" dirty="0">
                <a:solidFill>
                  <a:schemeClr val="tx1"/>
                </a:solidFill>
              </a:rPr>
              <a:t>skin conditions may be genetic, while lifestyle factors may cause others.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Skin </a:t>
            </a:r>
            <a:r>
              <a:rPr lang="en-US" sz="2800" dirty="0">
                <a:solidFill>
                  <a:schemeClr val="tx1"/>
                </a:solidFill>
              </a:rPr>
              <a:t>disease treatment may include medications, creams or ointments, or lifestyle changes.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68762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017" y="476672"/>
            <a:ext cx="8397502" cy="5832648"/>
          </a:xfrm>
        </p:spPr>
        <p:txBody>
          <a:bodyPr>
            <a:normAutofit fontScale="85000" lnSpcReduction="20000"/>
          </a:bodyPr>
          <a:lstStyle/>
          <a:p>
            <a:pPr marL="45720" algn="just"/>
            <a:endParaRPr lang="en-US" sz="2400" dirty="0" smtClean="0">
              <a:solidFill>
                <a:schemeClr val="tx1"/>
              </a:solidFill>
            </a:endParaRPr>
          </a:p>
          <a:p>
            <a:pPr marL="45720" algn="just"/>
            <a:r>
              <a:rPr lang="en-US" sz="2400" b="1" u="sng" dirty="0" smtClean="0">
                <a:solidFill>
                  <a:schemeClr val="tx1"/>
                </a:solidFill>
              </a:rPr>
              <a:t>ACNE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Commonly </a:t>
            </a:r>
            <a:r>
              <a:rPr lang="en-US" sz="2400" dirty="0">
                <a:solidFill>
                  <a:schemeClr val="tx1"/>
                </a:solidFill>
              </a:rPr>
              <a:t>located on the face, neck, shoulders, chest, and upper back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Breakouts on the skin composed of blackheads, whiteheads, pimples, or deep, painful cysts and nodules</a:t>
            </a:r>
          </a:p>
          <a:p>
            <a:pPr marL="45720" algn="just"/>
            <a:r>
              <a:rPr lang="en-US" sz="2400" b="1" u="sng" dirty="0" smtClean="0">
                <a:solidFill>
                  <a:schemeClr val="tx1"/>
                </a:solidFill>
              </a:rPr>
              <a:t>COLD SORE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Red</a:t>
            </a:r>
            <a:r>
              <a:rPr lang="en-US" sz="2400" dirty="0">
                <a:solidFill>
                  <a:schemeClr val="tx1"/>
                </a:solidFill>
              </a:rPr>
              <a:t>, painful, fluid-filled blister that appears near the mouth and lips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Outbreaks </a:t>
            </a:r>
            <a:r>
              <a:rPr lang="en-US" sz="2400" dirty="0">
                <a:solidFill>
                  <a:schemeClr val="tx1"/>
                </a:solidFill>
              </a:rPr>
              <a:t>may also be accompanied by mild, flu-like symptoms such as low fever, body aches, and swollen lymph </a:t>
            </a:r>
            <a:r>
              <a:rPr lang="en-US" sz="2400" dirty="0" smtClean="0">
                <a:solidFill>
                  <a:schemeClr val="tx1"/>
                </a:solidFill>
              </a:rPr>
              <a:t>nodes.</a:t>
            </a:r>
          </a:p>
          <a:p>
            <a:pPr algn="just"/>
            <a:r>
              <a:rPr lang="en-US" sz="2400" b="1" u="sng" dirty="0" smtClean="0">
                <a:solidFill>
                  <a:schemeClr val="tx1"/>
                </a:solidFill>
              </a:rPr>
              <a:t>BLISTER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Characterized </a:t>
            </a:r>
            <a:r>
              <a:rPr lang="en-US" sz="2400" dirty="0">
                <a:solidFill>
                  <a:schemeClr val="tx1"/>
                </a:solidFill>
              </a:rPr>
              <a:t>by watery, clear, fluid-filled area on the skin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May be smaller than 1 cm (vesicle) or larger than 1 cm (bulla) and occur alone or in groups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88620" indent="-342900" algn="just"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524" y="895896"/>
            <a:ext cx="8568952" cy="53106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HIVES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Itchy</a:t>
            </a:r>
            <a:r>
              <a:rPr lang="en-US" sz="2200" dirty="0">
                <a:solidFill>
                  <a:schemeClr val="tx1"/>
                </a:solidFill>
              </a:rPr>
              <a:t>, raised welts that occur after exposure to an allergen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Red, warm, and mildly painful to the touch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Can be small, round, and ring-shaped or large and randomly </a:t>
            </a:r>
            <a:r>
              <a:rPr lang="en-US" sz="2200" dirty="0" smtClean="0">
                <a:solidFill>
                  <a:schemeClr val="tx1"/>
                </a:solidFill>
              </a:rPr>
              <a:t>shaped</a:t>
            </a: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ECZEMA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Yellow or white scaly patches that flake off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Affected areas may be red, itchy, greasy, or oily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Hair loss may occur in the area with the rash</a:t>
            </a: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PSORIASIS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Scaly</a:t>
            </a:r>
            <a:r>
              <a:rPr lang="en-US" sz="2200" dirty="0">
                <a:solidFill>
                  <a:schemeClr val="tx1"/>
                </a:solidFill>
              </a:rPr>
              <a:t>, silvery, sharply defined skin patches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Commonly located on the scalp, elbows, knees, and lower </a:t>
            </a:r>
            <a:r>
              <a:rPr lang="en-US" sz="2200" dirty="0" smtClean="0">
                <a:solidFill>
                  <a:schemeClr val="tx1"/>
                </a:solidFill>
              </a:rPr>
              <a:t>back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May </a:t>
            </a:r>
            <a:r>
              <a:rPr lang="en-US" sz="2200" dirty="0">
                <a:solidFill>
                  <a:schemeClr val="tx1"/>
                </a:solidFill>
              </a:rPr>
              <a:t>be itchy or </a:t>
            </a:r>
            <a:r>
              <a:rPr lang="en-US" sz="2200" dirty="0" smtClean="0">
                <a:solidFill>
                  <a:schemeClr val="tx1"/>
                </a:solidFill>
              </a:rPr>
              <a:t>asymptomatic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7"/>
            <a:ext cx="7772400" cy="720080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260647"/>
            <a:ext cx="8712968" cy="5673701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Explainable Artificial intelligence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XAI is a domain in which the techniques are developed and designed to explain the predictions by ML/DL systems.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XAI task is to make AI,ML and DL more understanding to human users.</a:t>
            </a:r>
          </a:p>
          <a:p>
            <a:pPr algn="just"/>
            <a:r>
              <a:rPr lang="en-US" sz="2400" b="1" u="sng" dirty="0" smtClean="0">
                <a:solidFill>
                  <a:schemeClr val="tx1"/>
                </a:solidFill>
              </a:rPr>
              <a:t>SHAP: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SHAP </a:t>
            </a:r>
            <a:r>
              <a:rPr lang="en-IN" sz="2400" dirty="0">
                <a:solidFill>
                  <a:schemeClr val="tx1"/>
                </a:solidFill>
              </a:rPr>
              <a:t>provides local model interpretability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SHAP</a:t>
            </a:r>
            <a:r>
              <a:rPr lang="en-US" sz="2400" dirty="0">
                <a:solidFill>
                  <a:schemeClr val="tx1"/>
                </a:solidFill>
              </a:rPr>
              <a:t> modifies a single data sample by tweaking the feature values and observes the resulting impact on the output.</a:t>
            </a:r>
            <a:endParaRPr lang="en-US" sz="24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36697" y="5177225"/>
            <a:ext cx="2701770" cy="151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75533" y="5610142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Black box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machine learning model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0933" y="6065830"/>
            <a:ext cx="61206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84897" y="6093296"/>
            <a:ext cx="4916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9035" y="5865775"/>
            <a:ext cx="96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27905" y="585636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874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7"/>
            <a:ext cx="7772400" cy="720080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980728"/>
            <a:ext cx="8280920" cy="5472608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 CAM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Gradient-weighted Class Activation Mapping</a:t>
            </a:r>
            <a:r>
              <a:rPr lang="en-US" sz="2800" dirty="0">
                <a:solidFill>
                  <a:schemeClr val="tx1"/>
                </a:solidFill>
              </a:rPr>
              <a:t> (Grad-CAM), uses the gradients of any target concept flowing into the final convolutional layer to produce a coarse localization map highlighting the important regions in the image for predicting the concept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Grad-CAM is a strict generalization of the Class Activation Mapping. Unlike CAM, Grad-CAM requires no re-training and is broadly applicable to any CNN-based architectures.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7538</TotalTime>
  <Words>805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Georgia</vt:lpstr>
      <vt:lpstr>Ink Free</vt:lpstr>
      <vt:lpstr>Wingdings</vt:lpstr>
      <vt:lpstr>Wingdings 3</vt:lpstr>
      <vt:lpstr>Ion</vt:lpstr>
      <vt:lpstr>An Explainable AI-Based Skin Disease Detection</vt:lpstr>
      <vt:lpstr>OUTLINE OF THE PRESENTATION</vt:lpstr>
      <vt:lpstr>PowerPoint Presentation</vt:lpstr>
      <vt:lpstr>.</vt:lpstr>
      <vt:lpstr>PowerPoint Presentation</vt:lpstr>
      <vt:lpstr>.</vt:lpstr>
      <vt:lpstr>PowerPoint Presentation</vt:lpstr>
      <vt:lpstr>.</vt:lpstr>
      <vt:lpstr>.</vt:lpstr>
      <vt:lpstr>PROBLEM STATEMENT</vt:lpstr>
      <vt:lpstr>OBJECTIVES</vt:lpstr>
      <vt:lpstr>DATASET</vt:lpstr>
      <vt:lpstr>BLOCK DAIGRAM OF PROPOSED METHODOLOGY</vt:lpstr>
      <vt:lpstr>MODEL DESIGN</vt:lpstr>
      <vt:lpstr>IMPLEMENTATION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Detection Using XAI</dc:title>
  <dc:creator>Lenovo</dc:creator>
  <cp:lastModifiedBy>Lenovo</cp:lastModifiedBy>
  <cp:revision>155</cp:revision>
  <dcterms:created xsi:type="dcterms:W3CDTF">2021-11-19T11:06:15Z</dcterms:created>
  <dcterms:modified xsi:type="dcterms:W3CDTF">2022-05-14T19:54:12Z</dcterms:modified>
</cp:coreProperties>
</file>