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5" r:id="rId3"/>
    <p:sldId id="257" r:id="rId4"/>
    <p:sldId id="259" r:id="rId5"/>
    <p:sldId id="258" r:id="rId6"/>
    <p:sldId id="268" r:id="rId7"/>
    <p:sldId id="266" r:id="rId8"/>
    <p:sldId id="267" r:id="rId9"/>
    <p:sldId id="269" r:id="rId10"/>
    <p:sldId id="271" r:id="rId11"/>
    <p:sldId id="270" r:id="rId12"/>
    <p:sldId id="277" r:id="rId13"/>
    <p:sldId id="284" r:id="rId14"/>
    <p:sldId id="26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710" autoAdjust="0"/>
  </p:normalViewPr>
  <p:slideViewPr>
    <p:cSldViewPr>
      <p:cViewPr varScale="1">
        <p:scale>
          <a:sx n="83" d="100"/>
          <a:sy n="83" d="100"/>
        </p:scale>
        <p:origin x="1483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F4B6-FB2B-461C-8D95-1915395CC983}" type="datetimeFigureOut">
              <a:rPr lang="en-IN" smtClean="0"/>
              <a:t>14-05-2022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CE37-5CE7-490B-B555-641A97EA2E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96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8CE37-5CE7-490B-B555-641A97EA2E0C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9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B9E8-1B3D-443D-9181-2E974C1B5A5B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11449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318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979351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752545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38766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2403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1AD0-5982-4EDF-B2FC-3E06A07D27D7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33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B599-CC6F-4E1F-B41C-786521912B7C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6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FCF2-F797-473C-ABB0-75F3893DDF57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6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A5E7-6FB1-45B0-BEB0-900BB6FA25FC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25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0924-71B1-4D8E-8B00-18C4A7528B4E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DF93-4534-4141-81A4-990A19EF99FA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2AFA-7F41-48BD-8230-BC582D38EF2C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61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88C3-9D62-4F5C-80C8-47CFE67563B8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82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C3A6-50CF-4E30-900B-2ED51B33D45A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25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3F61-6D34-4F90-B9AF-1B80C86E7527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7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E8B1EE-00AF-441C-A181-21ED63EFD672}" type="datetime1">
              <a:rPr lang="en-IN" smtClean="0"/>
              <a:t>14-05-2022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4FC-2DC3-4E86-86E7-232A537763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933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5510"/>
            <a:ext cx="9144000" cy="172819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 </a:t>
            </a:r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Explainable 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AI-Based D</a:t>
            </a:r>
            <a:r>
              <a:rPr lang="en-US" sz="40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US" sz="40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abetic Retinopathy Detection</a:t>
            </a:r>
            <a:endParaRPr lang="en-IN" sz="40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2420888"/>
            <a:ext cx="5288632" cy="3694807"/>
          </a:xfrm>
        </p:spPr>
        <p:txBody>
          <a:bodyPr>
            <a:normAutofit/>
          </a:bodyPr>
          <a:lstStyle/>
          <a:p>
            <a:pPr algn="ctr"/>
            <a:r>
              <a:rPr lang="en-US" sz="2600" b="1" u="sng" dirty="0" smtClean="0">
                <a:solidFill>
                  <a:schemeClr val="bg2">
                    <a:lumMod val="50000"/>
                  </a:schemeClr>
                </a:solidFill>
                <a:latin typeface="Ink Free" pitchFamily="66" charset="0"/>
              </a:rPr>
              <a:t>Submitted by</a:t>
            </a:r>
          </a:p>
          <a:p>
            <a:pPr algn="ctr"/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gerian" pitchFamily="82" charset="0"/>
              </a:rPr>
              <a:t>GAYATRI S </a:t>
            </a:r>
            <a:r>
              <a:rPr lang="en-US" sz="4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lgerian" pitchFamily="82" charset="0"/>
              </a:rPr>
              <a:t>BALLARI</a:t>
            </a:r>
            <a:endParaRPr lang="en-US" sz="4000" dirty="0" smtClean="0">
              <a:solidFill>
                <a:schemeClr val="bg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71" y="3861048"/>
            <a:ext cx="2986658" cy="278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6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9" y="486398"/>
            <a:ext cx="7772400" cy="1152128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DAIGRAM OF PROPOSED METHODOLOGY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276871"/>
            <a:ext cx="1368152" cy="9030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RETINAL IMAGE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3768" y="2132856"/>
            <a:ext cx="1440160" cy="11827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(VGG-16)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0312" y="1988840"/>
            <a:ext cx="1584176" cy="11910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EXTRACTION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8304" y="4581128"/>
            <a:ext cx="1728192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005064"/>
            <a:ext cx="1800200" cy="7920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EXUDATES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486597"/>
            <a:ext cx="1872208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NON-EXUDATES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1691680" y="2724238"/>
            <a:ext cx="792088" cy="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3923928" y="2724238"/>
            <a:ext cx="3456384" cy="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>
          <a:xfrm>
            <a:off x="8172400" y="3179876"/>
            <a:ext cx="0" cy="1401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04248" y="5157192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04248" y="4221088"/>
            <a:ext cx="0" cy="1625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56176" y="42210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3"/>
          </p:cNvCxnSpPr>
          <p:nvPr/>
        </p:nvCxnSpPr>
        <p:spPr>
          <a:xfrm flipH="1">
            <a:off x="6228184" y="584663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2" idx="1"/>
          </p:cNvCxnSpPr>
          <p:nvPr/>
        </p:nvCxnSpPr>
        <p:spPr>
          <a:xfrm>
            <a:off x="3347864" y="4401108"/>
            <a:ext cx="1008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3" idx="1"/>
          </p:cNvCxnSpPr>
          <p:nvPr/>
        </p:nvCxnSpPr>
        <p:spPr>
          <a:xfrm>
            <a:off x="3347864" y="5846637"/>
            <a:ext cx="10081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47864" y="4401108"/>
            <a:ext cx="0" cy="1445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483768" y="503386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3568" y="4581128"/>
            <a:ext cx="1728192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EXPLAINATION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(LIME)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6233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DESIGN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5496" y="3161556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11" name="Flowchart: Connector 10"/>
          <p:cNvSpPr/>
          <p:nvPr/>
        </p:nvSpPr>
        <p:spPr>
          <a:xfrm>
            <a:off x="569379" y="2505019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597925" y="3157149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Connector 13"/>
          <p:cNvSpPr/>
          <p:nvPr/>
        </p:nvSpPr>
        <p:spPr>
          <a:xfrm>
            <a:off x="630331" y="3721568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/>
          <p:cNvSpPr/>
          <p:nvPr/>
        </p:nvSpPr>
        <p:spPr>
          <a:xfrm>
            <a:off x="1043608" y="3476435"/>
            <a:ext cx="288032" cy="28803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Connector 15"/>
          <p:cNvSpPr/>
          <p:nvPr/>
        </p:nvSpPr>
        <p:spPr>
          <a:xfrm>
            <a:off x="1043608" y="2813323"/>
            <a:ext cx="288032" cy="310902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stCxn id="12" idx="0"/>
            <a:endCxn id="11" idx="3"/>
          </p:cNvCxnSpPr>
          <p:nvPr/>
        </p:nvCxnSpPr>
        <p:spPr>
          <a:xfrm flipV="1">
            <a:off x="179512" y="2750870"/>
            <a:ext cx="432048" cy="4106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15" idx="3"/>
          </p:cNvCxnSpPr>
          <p:nvPr/>
        </p:nvCxnSpPr>
        <p:spPr>
          <a:xfrm flipV="1">
            <a:off x="918363" y="3722286"/>
            <a:ext cx="167426" cy="1432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6" idx="1"/>
          </p:cNvCxnSpPr>
          <p:nvPr/>
        </p:nvCxnSpPr>
        <p:spPr>
          <a:xfrm>
            <a:off x="857411" y="2649035"/>
            <a:ext cx="228378" cy="2098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14" idx="1"/>
          </p:cNvCxnSpPr>
          <p:nvPr/>
        </p:nvCxnSpPr>
        <p:spPr>
          <a:xfrm>
            <a:off x="179512" y="3449588"/>
            <a:ext cx="493000" cy="3141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5" idx="0"/>
          </p:cNvCxnSpPr>
          <p:nvPr/>
        </p:nvCxnSpPr>
        <p:spPr>
          <a:xfrm>
            <a:off x="815230" y="2750870"/>
            <a:ext cx="372394" cy="7255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6" idx="3"/>
          </p:cNvCxnSpPr>
          <p:nvPr/>
        </p:nvCxnSpPr>
        <p:spPr>
          <a:xfrm flipV="1">
            <a:off x="870954" y="3078694"/>
            <a:ext cx="214835" cy="1546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5"/>
            <a:endCxn id="15" idx="1"/>
          </p:cNvCxnSpPr>
          <p:nvPr/>
        </p:nvCxnSpPr>
        <p:spPr>
          <a:xfrm>
            <a:off x="843776" y="3403000"/>
            <a:ext cx="242013" cy="1156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6"/>
            <a:endCxn id="13" idx="2"/>
          </p:cNvCxnSpPr>
          <p:nvPr/>
        </p:nvCxnSpPr>
        <p:spPr>
          <a:xfrm flipV="1">
            <a:off x="323528" y="3301165"/>
            <a:ext cx="274397" cy="440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7"/>
            <a:endCxn id="16" idx="4"/>
          </p:cNvCxnSpPr>
          <p:nvPr/>
        </p:nvCxnSpPr>
        <p:spPr>
          <a:xfrm flipV="1">
            <a:off x="876182" y="3124225"/>
            <a:ext cx="311442" cy="6395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55" y="2702046"/>
            <a:ext cx="1224136" cy="11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>
            <a:endCxn id="1026" idx="1"/>
          </p:cNvCxnSpPr>
          <p:nvPr/>
        </p:nvCxnSpPr>
        <p:spPr>
          <a:xfrm flipV="1">
            <a:off x="1404524" y="3283815"/>
            <a:ext cx="878731" cy="3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35896" y="3305573"/>
            <a:ext cx="8704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Callout 43"/>
          <p:cNvSpPr/>
          <p:nvPr/>
        </p:nvSpPr>
        <p:spPr>
          <a:xfrm>
            <a:off x="4528154" y="2534705"/>
            <a:ext cx="2088232" cy="1440160"/>
          </a:xfrm>
          <a:prstGeom prst="wedgeEllipse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</a:t>
            </a:r>
          </a:p>
          <a:p>
            <a:pPr algn="ctr"/>
            <a:r>
              <a:rPr lang="en-US" dirty="0" smtClean="0"/>
              <a:t>No DR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646675" y="3273276"/>
            <a:ext cx="861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loud Callout 47"/>
          <p:cNvSpPr/>
          <p:nvPr/>
        </p:nvSpPr>
        <p:spPr>
          <a:xfrm>
            <a:off x="7508442" y="2657655"/>
            <a:ext cx="1547228" cy="1186625"/>
          </a:xfrm>
          <a:prstGeom prst="cloud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7524328" y="40770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Human makes decision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283968" y="42930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1024" name="TextBox 1023"/>
          <p:cNvSpPr txBox="1"/>
          <p:nvPr/>
        </p:nvSpPr>
        <p:spPr>
          <a:xfrm>
            <a:off x="3513386" y="2976038"/>
            <a:ext cx="1116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Explainer</a:t>
            </a:r>
          </a:p>
          <a:p>
            <a:r>
              <a:rPr lang="en-US" dirty="0"/>
              <a:t>(</a:t>
            </a:r>
            <a:r>
              <a:rPr lang="en-US" dirty="0" smtClean="0"/>
              <a:t>LIME)</a:t>
            </a:r>
            <a:endParaRPr lang="en-IN" dirty="0"/>
          </a:p>
        </p:txBody>
      </p:sp>
      <p:sp>
        <p:nvSpPr>
          <p:cNvPr id="1029" name="TextBox 1028"/>
          <p:cNvSpPr txBox="1"/>
          <p:nvPr/>
        </p:nvSpPr>
        <p:spPr>
          <a:xfrm>
            <a:off x="1475656" y="4077072"/>
            <a:ext cx="176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and predictions</a:t>
            </a:r>
            <a:endParaRPr lang="en-IN" dirty="0"/>
          </a:p>
        </p:txBody>
      </p:sp>
      <p:sp>
        <p:nvSpPr>
          <p:cNvPr id="1030" name="TextBox 1029"/>
          <p:cNvSpPr txBox="1"/>
          <p:nvPr/>
        </p:nvSpPr>
        <p:spPr>
          <a:xfrm>
            <a:off x="179512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1044" name="Rectangle 1043"/>
          <p:cNvSpPr/>
          <p:nvPr/>
        </p:nvSpPr>
        <p:spPr>
          <a:xfrm>
            <a:off x="323528" y="5157927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LIME attempts to play the role of the ‘explainer’, explaining predictions for each data sample.</a:t>
            </a:r>
            <a:endParaRPr lang="en-IN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3" name="Rounded Rectangle 1052"/>
          <p:cNvSpPr/>
          <p:nvPr/>
        </p:nvSpPr>
        <p:spPr>
          <a:xfrm>
            <a:off x="2987824" y="2397121"/>
            <a:ext cx="907333" cy="39405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No DR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4168" y="2914483"/>
            <a:ext cx="11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VGG-16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5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10" y="-219819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447801"/>
            <a:ext cx="7772400" cy="4608512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part of this study, we extended our machine learning model by using the Local Interpretable Model-agnostic Explanations (LIME) </a:t>
            </a:r>
            <a:r>
              <a:rPr lang="en-US" sz="2400" dirty="0" smtClean="0">
                <a:solidFill>
                  <a:schemeClr val="tx1"/>
                </a:solidFill>
              </a:rPr>
              <a:t>model.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LIME model can explain inferences produced by machine learning models by performing a local approximation of the inference point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Features </a:t>
            </a:r>
            <a:r>
              <a:rPr lang="en-US" sz="2400" dirty="0">
                <a:solidFill>
                  <a:schemeClr val="tx1"/>
                </a:solidFill>
              </a:rPr>
              <a:t>with high positive weight in the linear regression approximation support the prediction decision, while features with negative weight oppose the decision.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19" y="476672"/>
            <a:ext cx="7772400" cy="792088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719" y="2060848"/>
            <a:ext cx="8568952" cy="3528392"/>
          </a:xfrm>
        </p:spPr>
        <p:txBody>
          <a:bodyPr>
            <a:normAutofit/>
          </a:bodyPr>
          <a:lstStyle/>
          <a:p>
            <a:pPr marL="4572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model was able to successfully classify images into </a:t>
            </a:r>
            <a:r>
              <a:rPr lang="en-IN" dirty="0" smtClean="0">
                <a:solidFill>
                  <a:schemeClr val="tx1"/>
                </a:solidFill>
              </a:rPr>
              <a:t>DR and non-DR </a:t>
            </a:r>
            <a:r>
              <a:rPr lang="en-IN" dirty="0">
                <a:solidFill>
                  <a:schemeClr val="tx1"/>
                </a:solidFill>
              </a:rPr>
              <a:t>classes</a:t>
            </a:r>
            <a:r>
              <a:rPr lang="en-IN" dirty="0" smtClean="0">
                <a:solidFill>
                  <a:schemeClr val="tx1"/>
                </a:solidFill>
              </a:rPr>
              <a:t>. The </a:t>
            </a:r>
            <a:r>
              <a:rPr lang="en-IN" dirty="0">
                <a:solidFill>
                  <a:schemeClr val="tx1"/>
                </a:solidFill>
              </a:rPr>
              <a:t>results obtained with deep learning based </a:t>
            </a:r>
            <a:r>
              <a:rPr lang="en-IN" dirty="0" smtClean="0">
                <a:solidFill>
                  <a:schemeClr val="tx1"/>
                </a:solidFill>
              </a:rPr>
              <a:t>VGG16 </a:t>
            </a:r>
            <a:r>
              <a:rPr lang="en-IN" dirty="0">
                <a:solidFill>
                  <a:schemeClr val="tx1"/>
                </a:solidFill>
              </a:rPr>
              <a:t>model is of </a:t>
            </a:r>
            <a:r>
              <a:rPr lang="en-IN" dirty="0" smtClean="0">
                <a:solidFill>
                  <a:schemeClr val="tx1"/>
                </a:solidFill>
              </a:rPr>
              <a:t>91.62%. </a:t>
            </a:r>
          </a:p>
          <a:p>
            <a:pPr marL="4572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output of LIME is a list of explanations, reflecting the contribution of each feature to the prediction of a data sample.</a:t>
            </a:r>
            <a:endParaRPr lang="en-IN" dirty="0">
              <a:solidFill>
                <a:schemeClr val="tx1"/>
              </a:solidFill>
            </a:endParaRPr>
          </a:p>
          <a:p>
            <a:pPr marL="502920" indent="-457200" algn="just">
              <a:lnSpc>
                <a:spcPct val="150000"/>
              </a:lnSpc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772400" cy="792088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72816"/>
            <a:ext cx="8568952" cy="4752528"/>
          </a:xfr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kaggle Challenge Diabetic Retinopathy Detection. https://www.kaggle.com/c/ diabetic-retinopathy-detection </a:t>
            </a:r>
            <a:endParaRPr lang="en-IN" dirty="0" smtClean="0">
              <a:solidFill>
                <a:schemeClr val="tx1"/>
              </a:solidFill>
            </a:endParaRP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Wong Li Yun , U. Rajendra Acharya, Y.V. Venkatesh, Caroline Chee, Lim Choo Min, E.Y.K. Ng Identification of different stages of diabetic retinopathy using retinal optical images. July 2007 </a:t>
            </a:r>
            <a:endParaRPr lang="en-I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4310" y="2708920"/>
            <a:ext cx="7055380" cy="1400530"/>
          </a:xfrm>
        </p:spPr>
        <p:txBody>
          <a:bodyPr/>
          <a:lstStyle/>
          <a:p>
            <a:pPr algn="ctr"/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53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9" y="895896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 OF THE PRESENTATION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INTRODUCTION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LITERATURE SURVEY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PROBLEM STATEMENT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OBJECTIVES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DATASET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MODEL DESIGN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IMPLEMENTATION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RESULT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CONCLUSION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471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08912" cy="93610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8"/>
            <a:ext cx="8424936" cy="4968552"/>
          </a:xfrm>
        </p:spPr>
        <p:txBody>
          <a:bodyPr>
            <a:normAutofit fontScale="92500" lnSpcReduction="10000"/>
          </a:bodyPr>
          <a:lstStyle/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</a:rPr>
              <a:t>Diabetic retinopathy</a:t>
            </a:r>
            <a:r>
              <a:rPr lang="en-US" sz="2800" dirty="0" smtClean="0">
                <a:solidFill>
                  <a:schemeClr val="tx1"/>
                </a:solidFill>
              </a:rPr>
              <a:t> is a leading problem throughout the world and many people are losing their vision because of this disease. </a:t>
            </a: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The disease can get severe if it is not treated properly at its early stages.</a:t>
            </a:r>
          </a:p>
          <a:p>
            <a:pPr algn="just">
              <a:buClr>
                <a:schemeClr val="accent1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marL="388620" indent="-342900" algn="just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The damage in the retinal blood vessel eventually blocks the light that passes through the optical nerves which makes the patient with Diabetic Retinopathy blind.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39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268760"/>
            <a:ext cx="7772400" cy="45719"/>
          </a:xfrm>
        </p:spPr>
        <p:txBody>
          <a:bodyPr>
            <a:normAutofit fontScale="90000"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49" y="3933056"/>
            <a:ext cx="8397502" cy="3024336"/>
          </a:xfrm>
        </p:spPr>
        <p:txBody>
          <a:bodyPr>
            <a:normAutofit fontScale="92500" lnSpcReduction="10000"/>
          </a:bodyPr>
          <a:lstStyle/>
          <a:p>
            <a:pPr marL="38862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Diabetic retinopathy is the </a:t>
            </a:r>
            <a:r>
              <a:rPr lang="en-US" sz="2400" dirty="0" smtClean="0">
                <a:solidFill>
                  <a:schemeClr val="tx1"/>
                </a:solidFill>
              </a:rPr>
              <a:t>leading </a:t>
            </a:r>
            <a:r>
              <a:rPr lang="en-US" sz="2400" dirty="0">
                <a:solidFill>
                  <a:schemeClr val="tx1"/>
                </a:solidFill>
              </a:rPr>
              <a:t>cause of </a:t>
            </a:r>
            <a:r>
              <a:rPr lang="en-US" sz="2400" dirty="0" smtClean="0">
                <a:solidFill>
                  <a:schemeClr val="tx1"/>
                </a:solidFill>
              </a:rPr>
              <a:t>blindness in </a:t>
            </a:r>
            <a:r>
              <a:rPr lang="en-US" sz="2400" dirty="0">
                <a:solidFill>
                  <a:schemeClr val="tx1"/>
                </a:solidFill>
              </a:rPr>
              <a:t>the working-age population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dirty="0">
                <a:solidFill>
                  <a:schemeClr val="tx1"/>
                </a:solidFill>
              </a:rPr>
              <a:t>the developed world.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8862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condition is estimated </a:t>
            </a:r>
            <a:r>
              <a:rPr lang="en-US" sz="2400" dirty="0" smtClean="0">
                <a:solidFill>
                  <a:schemeClr val="tx1"/>
                </a:solidFill>
              </a:rPr>
              <a:t>to affect over 93</a:t>
            </a:r>
            <a:r>
              <a:rPr lang="en-US" sz="1800" dirty="0" smtClean="0">
                <a:solidFill>
                  <a:srgbClr val="00B0F0"/>
                </a:solidFill>
              </a:rPr>
              <a:t>[3]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million people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8862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evelopment </a:t>
            </a:r>
            <a:r>
              <a:rPr lang="en-US" sz="2400" dirty="0">
                <a:solidFill>
                  <a:schemeClr val="tx1"/>
                </a:solidFill>
              </a:rPr>
              <a:t>and progression of diabetic </a:t>
            </a:r>
            <a:r>
              <a:rPr lang="en-US" sz="2400" dirty="0" smtClean="0">
                <a:solidFill>
                  <a:schemeClr val="tx1"/>
                </a:solidFill>
              </a:rPr>
              <a:t>retinopathy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including </a:t>
            </a:r>
            <a:r>
              <a:rPr lang="en-US" sz="2400" dirty="0" smtClean="0">
                <a:solidFill>
                  <a:schemeClr val="tx1"/>
                </a:solidFill>
              </a:rPr>
              <a:t>glycemic </a:t>
            </a:r>
            <a:r>
              <a:rPr lang="en-US" sz="2400" dirty="0" smtClean="0">
                <a:solidFill>
                  <a:schemeClr val="tx1"/>
                </a:solidFill>
              </a:rPr>
              <a:t>control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duration of diabetes </a:t>
            </a:r>
            <a:r>
              <a:rPr lang="en-US" sz="2400" dirty="0" smtClean="0">
                <a:solidFill>
                  <a:schemeClr val="tx1"/>
                </a:solidFill>
              </a:rPr>
              <a:t>mellitus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hypertension.</a:t>
            </a:r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4" y="332656"/>
            <a:ext cx="677711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5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6396"/>
            <a:ext cx="7772400" cy="45719"/>
          </a:xfrm>
        </p:spPr>
        <p:txBody>
          <a:bodyPr>
            <a:normAutofit fontScale="90000"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268760"/>
            <a:ext cx="7667129" cy="4752528"/>
          </a:xfrm>
        </p:spPr>
        <p:txBody>
          <a:bodyPr>
            <a:normAutofit fontScale="92500"/>
          </a:bodyPr>
          <a:lstStyle/>
          <a:p>
            <a:pPr marL="38862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Currently, In India diabetes is a disease that affects over </a:t>
            </a:r>
            <a:r>
              <a:rPr lang="en-US" sz="2400" dirty="0" smtClean="0">
                <a:solidFill>
                  <a:schemeClr val="tx1"/>
                </a:solidFill>
              </a:rPr>
              <a:t>65</a:t>
            </a:r>
            <a:r>
              <a:rPr lang="en-US" sz="1600" dirty="0" smtClean="0">
                <a:solidFill>
                  <a:srgbClr val="00B0F0"/>
                </a:solidFill>
              </a:rPr>
              <a:t>[2]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million persons in India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marL="38862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Diabetes-related eye disease, of which retinopathy is the most important, affects nearly one out of every ten persons with diabetes, according to point prevalence estimates.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marL="38862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Early detection of significant DR remains the fundamental goal in the effort to reduce visual disability in patients with diabetes.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19" y="461675"/>
            <a:ext cx="795516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Condition Of Diabetic Retinopathy In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India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1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7"/>
            <a:ext cx="7772400" cy="720080"/>
          </a:xfrm>
        </p:spPr>
        <p:txBody>
          <a:bodyPr>
            <a:normAutofit/>
          </a:bodyPr>
          <a:lstStyle/>
          <a:p>
            <a:r>
              <a:rPr lang="en-US" sz="100" dirty="0" smtClean="0"/>
              <a:t>.</a:t>
            </a:r>
            <a:endParaRPr lang="en-IN" sz="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" y="433507"/>
            <a:ext cx="7772400" cy="5760640"/>
          </a:xfrm>
        </p:spPr>
        <p:txBody>
          <a:bodyPr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Explainable Artificial intelligence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XAI is a domain in which the techniques are developed and designed to explain the predictions by ML/DL systems.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XAI task is to make AI,ML and DL more understanding to human users.</a:t>
            </a:r>
          </a:p>
          <a:p>
            <a:pPr algn="just"/>
            <a:r>
              <a:rPr lang="en-US" sz="2400" b="1" u="sng" dirty="0" smtClean="0">
                <a:solidFill>
                  <a:schemeClr val="tx1"/>
                </a:solidFill>
              </a:rPr>
              <a:t>LIME: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LIME provides local model interpretability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LIME modifies a single data sample by tweaking the feature values and observes the resulting impact on the output.</a:t>
            </a:r>
            <a:endParaRPr lang="en-US" sz="2400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14864" y="5214876"/>
            <a:ext cx="2701770" cy="1512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18249" y="5505010"/>
            <a:ext cx="2988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Black box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machine learning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9519" y="6000332"/>
            <a:ext cx="61206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6581" y="5992751"/>
            <a:ext cx="4916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5527" y="5792696"/>
            <a:ext cx="90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Input</a:t>
            </a:r>
            <a:endParaRPr lang="en-IN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34160" y="577090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874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8720"/>
            <a:ext cx="7772400" cy="796118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687" y="2132856"/>
            <a:ext cx="7772400" cy="2952327"/>
          </a:xfrm>
        </p:spPr>
        <p:txBody>
          <a:bodyPr>
            <a:normAutofit lnSpcReduction="10000"/>
          </a:bodyPr>
          <a:lstStyle/>
          <a:p>
            <a:pPr marL="36900" algn="just"/>
            <a:r>
              <a:rPr lang="en-IN" sz="2800" dirty="0">
                <a:solidFill>
                  <a:schemeClr val="tx1"/>
                </a:solidFill>
              </a:rPr>
              <a:t>Automated detection of Diabetic retinopathy using deep learning technique and provide </a:t>
            </a:r>
            <a:r>
              <a:rPr lang="en-US" sz="2800" dirty="0" smtClean="0">
                <a:solidFill>
                  <a:schemeClr val="tx1"/>
                </a:solidFill>
              </a:rPr>
              <a:t>Explain-ability </a:t>
            </a:r>
            <a:r>
              <a:rPr lang="en-US" sz="2800" dirty="0">
                <a:solidFill>
                  <a:schemeClr val="tx1"/>
                </a:solidFill>
              </a:rPr>
              <a:t>technique to help us better understands our model's predictions, and how we could further improve its performance.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7772400" cy="3672407"/>
          </a:xfrm>
        </p:spPr>
        <p:txBody>
          <a:bodyPr>
            <a:normAutofit fontScale="85000" lnSpcReduction="10000"/>
          </a:bodyPr>
          <a:lstStyle/>
          <a:p>
            <a:pPr marL="36900" algn="just">
              <a:lnSpc>
                <a:spcPct val="200000"/>
              </a:lnSpc>
            </a:pPr>
            <a:r>
              <a:rPr lang="en-US" sz="3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Objectives of the proposed work are;</a:t>
            </a:r>
          </a:p>
          <a:p>
            <a:pPr marL="551250" indent="-514350" algn="just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</a:rPr>
              <a:t>To demonstrate </a:t>
            </a:r>
            <a:r>
              <a:rPr lang="en-US" sz="2800" dirty="0">
                <a:solidFill>
                  <a:schemeClr val="tx1"/>
                </a:solidFill>
              </a:rPr>
              <a:t>the use </a:t>
            </a:r>
            <a:r>
              <a:rPr lang="en-US" sz="2800" dirty="0" smtClean="0">
                <a:solidFill>
                  <a:schemeClr val="tx1"/>
                </a:solidFill>
              </a:rPr>
              <a:t>of machine learning model (VGG-16) on </a:t>
            </a:r>
            <a:r>
              <a:rPr lang="en-US" sz="2800" dirty="0">
                <a:solidFill>
                  <a:schemeClr val="tx1"/>
                </a:solidFill>
              </a:rPr>
              <a:t>color fundus images for the recognition of diabetic retinopathy.</a:t>
            </a:r>
          </a:p>
          <a:p>
            <a:pPr marL="551250" indent="-514350" algn="just">
              <a:buFont typeface="+mj-lt"/>
              <a:buAutoNum type="romanUcPeriod"/>
            </a:pPr>
            <a:r>
              <a:rPr lang="en-US" sz="2800" dirty="0" smtClean="0">
                <a:solidFill>
                  <a:schemeClr val="tx1"/>
                </a:solidFill>
              </a:rPr>
              <a:t>To assess the role of XAI based automated model (LIME) for detection of diabetic retinopathy(DR) by fundus images.</a:t>
            </a:r>
            <a:endParaRPr lang="en-US" sz="2800" dirty="0">
              <a:solidFill>
                <a:schemeClr val="tx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8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IN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2132856"/>
            <a:ext cx="7848873" cy="150018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We </a:t>
            </a:r>
            <a:r>
              <a:rPr lang="en-US" sz="2800" dirty="0">
                <a:solidFill>
                  <a:schemeClr val="tx1"/>
                </a:solidFill>
              </a:rPr>
              <a:t>use a dataset created by Eyepacs</a:t>
            </a:r>
            <a:r>
              <a:rPr lang="en-US" sz="2800" dirty="0" smtClean="0">
                <a:solidFill>
                  <a:schemeClr val="tx1"/>
                </a:solidFill>
              </a:rPr>
              <a:t>, picture Archive </a:t>
            </a:r>
            <a:r>
              <a:rPr lang="en-US" sz="2800" dirty="0">
                <a:solidFill>
                  <a:schemeClr val="tx1"/>
                </a:solidFill>
              </a:rPr>
              <a:t>communication system</a:t>
            </a:r>
            <a:r>
              <a:rPr lang="en-US" sz="1800" dirty="0">
                <a:solidFill>
                  <a:srgbClr val="0070C0"/>
                </a:solidFill>
              </a:rPr>
              <a:t>[2] </a:t>
            </a:r>
            <a:r>
              <a:rPr lang="en-US" sz="2800" dirty="0">
                <a:solidFill>
                  <a:schemeClr val="tx1"/>
                </a:solidFill>
              </a:rPr>
              <a:t>for a challenge based on a problem on </a:t>
            </a:r>
            <a:r>
              <a:rPr lang="en-US" sz="2800" dirty="0" smtClean="0">
                <a:solidFill>
                  <a:schemeClr val="tx1"/>
                </a:solidFill>
              </a:rPr>
              <a:t>Kaggle</a:t>
            </a:r>
            <a:r>
              <a:rPr lang="en-US" sz="1800" dirty="0" smtClean="0">
                <a:solidFill>
                  <a:srgbClr val="0070C0"/>
                </a:solidFill>
              </a:rPr>
              <a:t>[1] 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dataset is labeled dataset with both left and right eye images rated with expert opinion on images.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3668</TotalTime>
  <Words>563</Words>
  <Application>Microsoft Office PowerPoint</Application>
  <PresentationFormat>On-screen Show (4:3)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Georgia</vt:lpstr>
      <vt:lpstr>Ink Free</vt:lpstr>
      <vt:lpstr>Wingdings</vt:lpstr>
      <vt:lpstr>Wingdings 3</vt:lpstr>
      <vt:lpstr>Ion</vt:lpstr>
      <vt:lpstr>An Explainable AI-Based Diabetic Retinopathy Detection</vt:lpstr>
      <vt:lpstr>OUTLINE OF THE PRESENTATION</vt:lpstr>
      <vt:lpstr>INTRODUCTION</vt:lpstr>
      <vt:lpstr>.</vt:lpstr>
      <vt:lpstr>.</vt:lpstr>
      <vt:lpstr>.</vt:lpstr>
      <vt:lpstr>PROBLEM STATEMENT</vt:lpstr>
      <vt:lpstr>OBJECTIVES</vt:lpstr>
      <vt:lpstr>DATASET</vt:lpstr>
      <vt:lpstr>BLOCK DAIGRAM OF PROPOSED METHODOLOGY</vt:lpstr>
      <vt:lpstr>MODEL DESIGN</vt:lpstr>
      <vt:lpstr>IMPLEMENTATION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 Retinopathy Detection Using XAI</dc:title>
  <dc:creator>Lenovo</dc:creator>
  <cp:lastModifiedBy>Lenovo</cp:lastModifiedBy>
  <cp:revision>103</cp:revision>
  <dcterms:created xsi:type="dcterms:W3CDTF">2021-11-19T11:06:15Z</dcterms:created>
  <dcterms:modified xsi:type="dcterms:W3CDTF">2022-05-14T15:22:01Z</dcterms:modified>
</cp:coreProperties>
</file>