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Gelasio"/>
      <p:regular r:id="rId15"/>
    </p:embeddedFont>
    <p:embeddedFont>
      <p:font typeface="Gelasio"/>
      <p:regular r:id="rId16"/>
    </p:embeddedFont>
    <p:embeddedFont>
      <p:font typeface="Gelasio"/>
      <p:regular r:id="rId17"/>
    </p:embeddedFont>
    <p:embeddedFont>
      <p:font typeface="Gelasio"/>
      <p:regular r:id="rId18"/>
    </p:embeddedFont>
    <p:embeddedFont>
      <p:font typeface="Gelasio"/>
      <p:regular r:id="rId19"/>
    </p:embeddedFont>
    <p:embeddedFont>
      <p:font typeface="Gelasio"/>
      <p:regular r:id="rId20"/>
    </p:embeddedFont>
    <p:embeddedFont>
      <p:font typeface="Gelasio"/>
      <p:regular r:id="rId21"/>
    </p:embeddedFont>
    <p:embeddedFont>
      <p:font typeface="Gelasi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2209" y="916305"/>
            <a:ext cx="7632383" cy="3724751"/>
          </a:xfrm>
          <a:prstGeom prst="rect">
            <a:avLst/>
          </a:prstGeom>
          <a:noFill/>
          <a:ln/>
        </p:spPr>
        <p:txBody>
          <a:bodyPr wrap="square" lIns="0" tIns="0" rIns="0" bIns="0" rtlCol="0" anchor="t"/>
          <a:lstStyle/>
          <a:p>
            <a:pPr indent="0" marL="0">
              <a:lnSpc>
                <a:spcPts val="7300"/>
              </a:lnSpc>
              <a:buNone/>
            </a:pPr>
            <a:r>
              <a:rPr lang="en-US" sz="5850" dirty="0">
                <a:solidFill>
                  <a:srgbClr val="484237"/>
                </a:solidFill>
                <a:latin typeface="Gelasio" pitchFamily="34" charset="0"/>
                <a:ea typeface="Gelasio" pitchFamily="34" charset="-122"/>
                <a:cs typeface="Gelasio" pitchFamily="34" charset="-120"/>
              </a:rPr>
              <a:t>The Fundamentals of NLP and LLMs: Tokenization and Vectorization</a:t>
            </a:r>
            <a:endParaRPr lang="en-US" sz="5850" dirty="0"/>
          </a:p>
        </p:txBody>
      </p:sp>
      <p:sp>
        <p:nvSpPr>
          <p:cNvPr id="4" name="Text 1"/>
          <p:cNvSpPr/>
          <p:nvPr/>
        </p:nvSpPr>
        <p:spPr>
          <a:xfrm>
            <a:off x="6242209" y="4964906"/>
            <a:ext cx="7632383" cy="1727597"/>
          </a:xfrm>
          <a:prstGeom prst="rect">
            <a:avLst/>
          </a:prstGeom>
          <a:noFill/>
          <a:ln/>
        </p:spPr>
        <p:txBody>
          <a:bodyPr wrap="square" lIns="0" tIns="0" rIns="0" bIns="0" rtlCol="0" anchor="t"/>
          <a:lstStyle/>
          <a:p>
            <a:pPr indent="0" marL="0">
              <a:lnSpc>
                <a:spcPts val="2700"/>
              </a:lnSpc>
              <a:buNone/>
            </a:pPr>
            <a:r>
              <a:rPr lang="en-US" sz="1700" dirty="0">
                <a:solidFill>
                  <a:srgbClr val="746558"/>
                </a:solidFill>
                <a:latin typeface="Gelasio" pitchFamily="34" charset="0"/>
                <a:ea typeface="Gelasio" pitchFamily="34" charset="-122"/>
                <a:cs typeface="Gelasio" pitchFamily="34" charset="-120"/>
              </a:rPr>
              <a:t>Natural Language Processing (NLP) and Large Language Models (LLMs) are revolutionizing the way we interact with computers. At the core of these technologies lie fundamental concepts such as tokenization and vectorization. This presentation delves into these concepts, explaining their roles in NLP and LLMs, exploring their evolution, and highlighting the most popular algorithms.</a:t>
            </a:r>
            <a:endParaRPr lang="en-US" sz="1700" dirty="0"/>
          </a:p>
        </p:txBody>
      </p:sp>
      <p:sp>
        <p:nvSpPr>
          <p:cNvPr id="5" name="Shape 2"/>
          <p:cNvSpPr/>
          <p:nvPr/>
        </p:nvSpPr>
        <p:spPr>
          <a:xfrm>
            <a:off x="6242209" y="6951464"/>
            <a:ext cx="345519" cy="345519"/>
          </a:xfrm>
          <a:prstGeom prst="roundRect">
            <a:avLst>
              <a:gd name="adj" fmla="val 26461890"/>
            </a:avLst>
          </a:prstGeom>
          <a:solidFill>
            <a:srgbClr val="EBC6CA"/>
          </a:solidFill>
          <a:ln w="7620">
            <a:solidFill>
              <a:srgbClr val="FFFFFF"/>
            </a:solidFill>
            <a:prstDash val="solid"/>
          </a:ln>
        </p:spPr>
      </p:sp>
      <p:sp>
        <p:nvSpPr>
          <p:cNvPr id="6" name="Text 3"/>
          <p:cNvSpPr/>
          <p:nvPr/>
        </p:nvSpPr>
        <p:spPr>
          <a:xfrm>
            <a:off x="6345912" y="7075408"/>
            <a:ext cx="137993" cy="97512"/>
          </a:xfrm>
          <a:prstGeom prst="rect">
            <a:avLst/>
          </a:prstGeom>
          <a:noFill/>
          <a:ln/>
        </p:spPr>
        <p:txBody>
          <a:bodyPr wrap="none" lIns="0" tIns="0" rIns="0" bIns="0" rtlCol="0" anchor="t"/>
          <a:lstStyle/>
          <a:p>
            <a:pPr algn="ctr" indent="0" marL="0">
              <a:lnSpc>
                <a:spcPts val="750"/>
              </a:lnSpc>
              <a:buNone/>
            </a:pPr>
            <a:r>
              <a:rPr lang="en-US" sz="750" dirty="0">
                <a:solidFill>
                  <a:srgbClr val="3C3838"/>
                </a:solidFill>
                <a:latin typeface="Gelasio" pitchFamily="34" charset="0"/>
                <a:ea typeface="Gelasio" pitchFamily="34" charset="-122"/>
                <a:cs typeface="Gelasio" pitchFamily="34" charset="-120"/>
              </a:rPr>
              <a:t>gB</a:t>
            </a:r>
            <a:endParaRPr lang="en-US" sz="750" dirty="0"/>
          </a:p>
        </p:txBody>
      </p:sp>
      <p:sp>
        <p:nvSpPr>
          <p:cNvPr id="7" name="Text 4"/>
          <p:cNvSpPr/>
          <p:nvPr/>
        </p:nvSpPr>
        <p:spPr>
          <a:xfrm>
            <a:off x="6695599" y="6935391"/>
            <a:ext cx="1638776" cy="377785"/>
          </a:xfrm>
          <a:prstGeom prst="rect">
            <a:avLst/>
          </a:prstGeom>
          <a:noFill/>
          <a:ln/>
        </p:spPr>
        <p:txBody>
          <a:bodyPr wrap="none" lIns="0" tIns="0" rIns="0" bIns="0" rtlCol="0" anchor="t"/>
          <a:lstStyle/>
          <a:p>
            <a:pPr algn="l" indent="0" marL="0">
              <a:lnSpc>
                <a:spcPts val="2950"/>
              </a:lnSpc>
              <a:buNone/>
            </a:pPr>
            <a:r>
              <a:rPr lang="en-US" sz="2100" b="1" dirty="0">
                <a:solidFill>
                  <a:srgbClr val="746558"/>
                </a:solidFill>
                <a:latin typeface="Gelasio" pitchFamily="34" charset="0"/>
                <a:ea typeface="Gelasio" pitchFamily="34" charset="-122"/>
                <a:cs typeface="Gelasio" pitchFamily="34" charset="-120"/>
              </a:rPr>
              <a:t>by gayatri B</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60281" y="712946"/>
            <a:ext cx="7996237" cy="1024652"/>
          </a:xfrm>
          <a:prstGeom prst="rect">
            <a:avLst/>
          </a:prstGeom>
          <a:noFill/>
          <a:ln/>
        </p:spPr>
        <p:txBody>
          <a:bodyPr wrap="square" lIns="0" tIns="0" rIns="0" bIns="0" rtlCol="0" anchor="t"/>
          <a:lstStyle/>
          <a:p>
            <a:pPr indent="0" marL="0">
              <a:lnSpc>
                <a:spcPts val="4000"/>
              </a:lnSpc>
              <a:buNone/>
            </a:pPr>
            <a:r>
              <a:rPr lang="en-US" sz="3200" dirty="0">
                <a:solidFill>
                  <a:srgbClr val="484237"/>
                </a:solidFill>
                <a:latin typeface="Gelasio" pitchFamily="34" charset="0"/>
                <a:ea typeface="Gelasio" pitchFamily="34" charset="-122"/>
                <a:cs typeface="Gelasio" pitchFamily="34" charset="-120"/>
              </a:rPr>
              <a:t>Tokenization: Breaking Down Language</a:t>
            </a:r>
            <a:endParaRPr lang="en-US" sz="3200" dirty="0"/>
          </a:p>
        </p:txBody>
      </p:sp>
      <p:sp>
        <p:nvSpPr>
          <p:cNvPr id="4" name="Shape 1"/>
          <p:cNvSpPr/>
          <p:nvPr/>
        </p:nvSpPr>
        <p:spPr>
          <a:xfrm>
            <a:off x="6060281" y="2167890"/>
            <a:ext cx="368856" cy="368856"/>
          </a:xfrm>
          <a:prstGeom prst="roundRect">
            <a:avLst>
              <a:gd name="adj" fmla="val 6668"/>
            </a:avLst>
          </a:prstGeom>
          <a:solidFill>
            <a:srgbClr val="EEE8DD"/>
          </a:solidFill>
          <a:ln/>
        </p:spPr>
      </p:sp>
      <p:sp>
        <p:nvSpPr>
          <p:cNvPr id="5" name="Text 2"/>
          <p:cNvSpPr/>
          <p:nvPr/>
        </p:nvSpPr>
        <p:spPr>
          <a:xfrm>
            <a:off x="6186607" y="2229326"/>
            <a:ext cx="116086" cy="245983"/>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1</a:t>
            </a:r>
            <a:endParaRPr lang="en-US" sz="1900" dirty="0"/>
          </a:p>
        </p:txBody>
      </p:sp>
      <p:sp>
        <p:nvSpPr>
          <p:cNvPr id="6" name="Text 3"/>
          <p:cNvSpPr/>
          <p:nvPr/>
        </p:nvSpPr>
        <p:spPr>
          <a:xfrm>
            <a:off x="6593086" y="2167890"/>
            <a:ext cx="2249567" cy="256223"/>
          </a:xfrm>
          <a:prstGeom prst="rect">
            <a:avLst/>
          </a:prstGeom>
          <a:noFill/>
          <a:ln/>
        </p:spPr>
        <p:txBody>
          <a:bodyPr wrap="none" lIns="0" tIns="0" rIns="0" bIns="0" rtlCol="0" anchor="t"/>
          <a:lstStyle/>
          <a:p>
            <a:pPr indent="0" marL="0">
              <a:lnSpc>
                <a:spcPts val="2000"/>
              </a:lnSpc>
              <a:buNone/>
            </a:pPr>
            <a:r>
              <a:rPr lang="en-US" sz="1600" dirty="0">
                <a:solidFill>
                  <a:srgbClr val="746558"/>
                </a:solidFill>
                <a:latin typeface="Gelasio" pitchFamily="34" charset="0"/>
                <a:ea typeface="Gelasio" pitchFamily="34" charset="-122"/>
                <a:cs typeface="Gelasio" pitchFamily="34" charset="-120"/>
              </a:rPr>
              <a:t>Defining Tokenization</a:t>
            </a:r>
            <a:endParaRPr lang="en-US" sz="1600" dirty="0"/>
          </a:p>
        </p:txBody>
      </p:sp>
      <p:sp>
        <p:nvSpPr>
          <p:cNvPr id="7" name="Text 4"/>
          <p:cNvSpPr/>
          <p:nvPr/>
        </p:nvSpPr>
        <p:spPr>
          <a:xfrm>
            <a:off x="6593086" y="2522458"/>
            <a:ext cx="7463433" cy="786884"/>
          </a:xfrm>
          <a:prstGeom prst="rect">
            <a:avLst/>
          </a:prstGeom>
          <a:noFill/>
          <a:ln/>
        </p:spPr>
        <p:txBody>
          <a:bodyPr wrap="square" lIns="0" tIns="0" rIns="0" bIns="0" rtlCol="0" anchor="t"/>
          <a:lstStyle/>
          <a:p>
            <a:pPr indent="0" marL="0">
              <a:lnSpc>
                <a:spcPts val="2050"/>
              </a:lnSpc>
              <a:buNone/>
            </a:pPr>
            <a:r>
              <a:rPr lang="en-US" sz="1250" dirty="0">
                <a:solidFill>
                  <a:srgbClr val="746558"/>
                </a:solidFill>
                <a:latin typeface="Gelasio" pitchFamily="34" charset="0"/>
                <a:ea typeface="Gelasio" pitchFamily="34" charset="-122"/>
                <a:cs typeface="Gelasio" pitchFamily="34" charset="-120"/>
              </a:rPr>
              <a:t>Tokenization is the process of breaking down text into smaller units called tokens. These tokens can be words, punctuation marks, or even individual characters, depending on the specific task and the chosen method.</a:t>
            </a:r>
            <a:endParaRPr lang="en-US" sz="1250" dirty="0"/>
          </a:p>
        </p:txBody>
      </p:sp>
      <p:sp>
        <p:nvSpPr>
          <p:cNvPr id="8" name="Shape 5"/>
          <p:cNvSpPr/>
          <p:nvPr/>
        </p:nvSpPr>
        <p:spPr>
          <a:xfrm>
            <a:off x="6060281" y="3657719"/>
            <a:ext cx="368856" cy="368856"/>
          </a:xfrm>
          <a:prstGeom prst="roundRect">
            <a:avLst>
              <a:gd name="adj" fmla="val 6668"/>
            </a:avLst>
          </a:prstGeom>
          <a:solidFill>
            <a:srgbClr val="EEE8DD"/>
          </a:solidFill>
          <a:ln/>
        </p:spPr>
      </p:sp>
      <p:sp>
        <p:nvSpPr>
          <p:cNvPr id="9" name="Text 6"/>
          <p:cNvSpPr/>
          <p:nvPr/>
        </p:nvSpPr>
        <p:spPr>
          <a:xfrm>
            <a:off x="6170176" y="3719155"/>
            <a:ext cx="149066" cy="245983"/>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2</a:t>
            </a:r>
            <a:endParaRPr lang="en-US" sz="1900" dirty="0"/>
          </a:p>
        </p:txBody>
      </p:sp>
      <p:sp>
        <p:nvSpPr>
          <p:cNvPr id="10" name="Text 7"/>
          <p:cNvSpPr/>
          <p:nvPr/>
        </p:nvSpPr>
        <p:spPr>
          <a:xfrm>
            <a:off x="6593086" y="3657719"/>
            <a:ext cx="2049661" cy="256223"/>
          </a:xfrm>
          <a:prstGeom prst="rect">
            <a:avLst/>
          </a:prstGeom>
          <a:noFill/>
          <a:ln/>
        </p:spPr>
        <p:txBody>
          <a:bodyPr wrap="none" lIns="0" tIns="0" rIns="0" bIns="0" rtlCol="0" anchor="t"/>
          <a:lstStyle/>
          <a:p>
            <a:pPr indent="0" marL="0">
              <a:lnSpc>
                <a:spcPts val="2000"/>
              </a:lnSpc>
              <a:buNone/>
            </a:pPr>
            <a:r>
              <a:rPr lang="en-US" sz="1600" dirty="0">
                <a:solidFill>
                  <a:srgbClr val="746558"/>
                </a:solidFill>
                <a:latin typeface="Gelasio" pitchFamily="34" charset="0"/>
                <a:ea typeface="Gelasio" pitchFamily="34" charset="-122"/>
                <a:cs typeface="Gelasio" pitchFamily="34" charset="-120"/>
              </a:rPr>
              <a:t>Importance in NLP</a:t>
            </a:r>
            <a:endParaRPr lang="en-US" sz="1600" dirty="0"/>
          </a:p>
        </p:txBody>
      </p:sp>
      <p:sp>
        <p:nvSpPr>
          <p:cNvPr id="11" name="Text 8"/>
          <p:cNvSpPr/>
          <p:nvPr/>
        </p:nvSpPr>
        <p:spPr>
          <a:xfrm>
            <a:off x="6593086" y="4012287"/>
            <a:ext cx="7463433" cy="786884"/>
          </a:xfrm>
          <a:prstGeom prst="rect">
            <a:avLst/>
          </a:prstGeom>
          <a:noFill/>
          <a:ln/>
        </p:spPr>
        <p:txBody>
          <a:bodyPr wrap="square" lIns="0" tIns="0" rIns="0" bIns="0" rtlCol="0" anchor="t"/>
          <a:lstStyle/>
          <a:p>
            <a:pPr indent="0" marL="0">
              <a:lnSpc>
                <a:spcPts val="2050"/>
              </a:lnSpc>
              <a:buNone/>
            </a:pPr>
            <a:r>
              <a:rPr lang="en-US" sz="1250" dirty="0">
                <a:solidFill>
                  <a:srgbClr val="746558"/>
                </a:solidFill>
                <a:latin typeface="Gelasio" pitchFamily="34" charset="0"/>
                <a:ea typeface="Gelasio" pitchFamily="34" charset="-122"/>
                <a:cs typeface="Gelasio" pitchFamily="34" charset="-120"/>
              </a:rPr>
              <a:t>Tokenization is crucial for NLP because it allows computers to understand and process human language. By breaking down text into meaningful units, NLP algorithms can analyze the structure and meaning of text, perform tasks such as sentiment analysis, and extract key information.</a:t>
            </a:r>
            <a:endParaRPr lang="en-US" sz="1250" dirty="0"/>
          </a:p>
        </p:txBody>
      </p:sp>
      <p:sp>
        <p:nvSpPr>
          <p:cNvPr id="12" name="Shape 9"/>
          <p:cNvSpPr/>
          <p:nvPr/>
        </p:nvSpPr>
        <p:spPr>
          <a:xfrm>
            <a:off x="6060281" y="5147548"/>
            <a:ext cx="368856" cy="368856"/>
          </a:xfrm>
          <a:prstGeom prst="roundRect">
            <a:avLst>
              <a:gd name="adj" fmla="val 6668"/>
            </a:avLst>
          </a:prstGeom>
          <a:solidFill>
            <a:srgbClr val="EEE8DD"/>
          </a:solidFill>
          <a:ln/>
        </p:spPr>
      </p:sp>
      <p:sp>
        <p:nvSpPr>
          <p:cNvPr id="13" name="Text 10"/>
          <p:cNvSpPr/>
          <p:nvPr/>
        </p:nvSpPr>
        <p:spPr>
          <a:xfrm>
            <a:off x="6170533" y="5208984"/>
            <a:ext cx="148233" cy="245983"/>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3</a:t>
            </a:r>
            <a:endParaRPr lang="en-US" sz="1900" dirty="0"/>
          </a:p>
        </p:txBody>
      </p:sp>
      <p:sp>
        <p:nvSpPr>
          <p:cNvPr id="14" name="Text 11"/>
          <p:cNvSpPr/>
          <p:nvPr/>
        </p:nvSpPr>
        <p:spPr>
          <a:xfrm>
            <a:off x="6593086" y="5147548"/>
            <a:ext cx="2214086" cy="256223"/>
          </a:xfrm>
          <a:prstGeom prst="rect">
            <a:avLst/>
          </a:prstGeom>
          <a:noFill/>
          <a:ln/>
        </p:spPr>
        <p:txBody>
          <a:bodyPr wrap="none" lIns="0" tIns="0" rIns="0" bIns="0" rtlCol="0" anchor="t"/>
          <a:lstStyle/>
          <a:p>
            <a:pPr indent="0" marL="0">
              <a:lnSpc>
                <a:spcPts val="2000"/>
              </a:lnSpc>
              <a:buNone/>
            </a:pPr>
            <a:r>
              <a:rPr lang="en-US" sz="1600" dirty="0">
                <a:solidFill>
                  <a:srgbClr val="746558"/>
                </a:solidFill>
                <a:latin typeface="Gelasio" pitchFamily="34" charset="0"/>
                <a:ea typeface="Gelasio" pitchFamily="34" charset="-122"/>
                <a:cs typeface="Gelasio" pitchFamily="34" charset="-120"/>
              </a:rPr>
              <a:t>Types of Tokenization</a:t>
            </a:r>
            <a:endParaRPr lang="en-US" sz="1600" dirty="0"/>
          </a:p>
        </p:txBody>
      </p:sp>
      <p:sp>
        <p:nvSpPr>
          <p:cNvPr id="15" name="Text 12"/>
          <p:cNvSpPr/>
          <p:nvPr/>
        </p:nvSpPr>
        <p:spPr>
          <a:xfrm>
            <a:off x="6593086" y="5502116"/>
            <a:ext cx="7463433" cy="786884"/>
          </a:xfrm>
          <a:prstGeom prst="rect">
            <a:avLst/>
          </a:prstGeom>
          <a:noFill/>
          <a:ln/>
        </p:spPr>
        <p:txBody>
          <a:bodyPr wrap="square" lIns="0" tIns="0" rIns="0" bIns="0" rtlCol="0" anchor="t"/>
          <a:lstStyle/>
          <a:p>
            <a:pPr indent="0" marL="0">
              <a:lnSpc>
                <a:spcPts val="2050"/>
              </a:lnSpc>
              <a:buNone/>
            </a:pPr>
            <a:r>
              <a:rPr lang="en-US" sz="1250" dirty="0">
                <a:solidFill>
                  <a:srgbClr val="746558"/>
                </a:solidFill>
                <a:latin typeface="Gelasio" pitchFamily="34" charset="0"/>
                <a:ea typeface="Gelasio" pitchFamily="34" charset="-122"/>
                <a:cs typeface="Gelasio" pitchFamily="34" charset="-120"/>
              </a:rPr>
              <a:t>There are several tokenization techniques, including word-based tokenization, character-based tokenization, and subword tokenization. Each technique has its strengths and weaknesses, depending on the specific application and the characteristics of the language being processed.</a:t>
            </a:r>
            <a:endParaRPr lang="en-US" sz="1250" dirty="0"/>
          </a:p>
        </p:txBody>
      </p:sp>
      <p:sp>
        <p:nvSpPr>
          <p:cNvPr id="16" name="Shape 13"/>
          <p:cNvSpPr/>
          <p:nvPr/>
        </p:nvSpPr>
        <p:spPr>
          <a:xfrm>
            <a:off x="6060281" y="6637377"/>
            <a:ext cx="368856" cy="368856"/>
          </a:xfrm>
          <a:prstGeom prst="roundRect">
            <a:avLst>
              <a:gd name="adj" fmla="val 6668"/>
            </a:avLst>
          </a:prstGeom>
          <a:solidFill>
            <a:srgbClr val="EEE8DD"/>
          </a:solidFill>
          <a:ln/>
        </p:spPr>
      </p:sp>
      <p:sp>
        <p:nvSpPr>
          <p:cNvPr id="17" name="Text 14"/>
          <p:cNvSpPr/>
          <p:nvPr/>
        </p:nvSpPr>
        <p:spPr>
          <a:xfrm>
            <a:off x="6168033" y="6698813"/>
            <a:ext cx="153353" cy="245983"/>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4</a:t>
            </a:r>
            <a:endParaRPr lang="en-US" sz="1900" dirty="0"/>
          </a:p>
        </p:txBody>
      </p:sp>
      <p:sp>
        <p:nvSpPr>
          <p:cNvPr id="18" name="Text 15"/>
          <p:cNvSpPr/>
          <p:nvPr/>
        </p:nvSpPr>
        <p:spPr>
          <a:xfrm>
            <a:off x="6593086" y="6637377"/>
            <a:ext cx="2049661" cy="256223"/>
          </a:xfrm>
          <a:prstGeom prst="rect">
            <a:avLst/>
          </a:prstGeom>
          <a:noFill/>
          <a:ln/>
        </p:spPr>
        <p:txBody>
          <a:bodyPr wrap="none" lIns="0" tIns="0" rIns="0" bIns="0" rtlCol="0" anchor="t"/>
          <a:lstStyle/>
          <a:p>
            <a:pPr indent="0" marL="0">
              <a:lnSpc>
                <a:spcPts val="2000"/>
              </a:lnSpc>
              <a:buNone/>
            </a:pPr>
            <a:r>
              <a:rPr lang="en-US" sz="1600" dirty="0">
                <a:solidFill>
                  <a:srgbClr val="746558"/>
                </a:solidFill>
                <a:latin typeface="Gelasio" pitchFamily="34" charset="0"/>
                <a:ea typeface="Gelasio" pitchFamily="34" charset="-122"/>
                <a:cs typeface="Gelasio" pitchFamily="34" charset="-120"/>
              </a:rPr>
              <a:t>Example</a:t>
            </a:r>
            <a:endParaRPr lang="en-US" sz="1600" dirty="0"/>
          </a:p>
        </p:txBody>
      </p:sp>
      <p:sp>
        <p:nvSpPr>
          <p:cNvPr id="19" name="Text 16"/>
          <p:cNvSpPr/>
          <p:nvPr/>
        </p:nvSpPr>
        <p:spPr>
          <a:xfrm>
            <a:off x="6593086" y="6991945"/>
            <a:ext cx="7463433" cy="524589"/>
          </a:xfrm>
          <a:prstGeom prst="rect">
            <a:avLst/>
          </a:prstGeom>
          <a:noFill/>
          <a:ln/>
        </p:spPr>
        <p:txBody>
          <a:bodyPr wrap="square" lIns="0" tIns="0" rIns="0" bIns="0" rtlCol="0" anchor="t"/>
          <a:lstStyle/>
          <a:p>
            <a:pPr indent="0" marL="0">
              <a:lnSpc>
                <a:spcPts val="2050"/>
              </a:lnSpc>
              <a:buNone/>
            </a:pPr>
            <a:r>
              <a:rPr lang="en-US" sz="1250" dirty="0">
                <a:solidFill>
                  <a:srgbClr val="746558"/>
                </a:solidFill>
                <a:latin typeface="Gelasio" pitchFamily="34" charset="0"/>
                <a:ea typeface="Gelasio" pitchFamily="34" charset="-122"/>
                <a:cs typeface="Gelasio" pitchFamily="34" charset="-120"/>
              </a:rPr>
              <a:t>For instance, the sentence "I love NLP!" could be tokenized as ["I", "love", "NLP", "!"] using word-based tokenization.</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69357" y="709851"/>
            <a:ext cx="4110514" cy="508397"/>
          </a:xfrm>
          <a:prstGeom prst="rect">
            <a:avLst/>
          </a:prstGeom>
          <a:noFill/>
          <a:ln/>
        </p:spPr>
        <p:txBody>
          <a:bodyPr wrap="none" lIns="0" tIns="0" rIns="0" bIns="0" rtlCol="0" anchor="t"/>
          <a:lstStyle/>
          <a:p>
            <a:pPr indent="0" marL="0">
              <a:lnSpc>
                <a:spcPts val="4000"/>
              </a:lnSpc>
              <a:buNone/>
            </a:pPr>
            <a:r>
              <a:rPr lang="en-US" sz="3200" dirty="0">
                <a:solidFill>
                  <a:srgbClr val="484237"/>
                </a:solidFill>
                <a:latin typeface="Gelasio" pitchFamily="34" charset="0"/>
                <a:ea typeface="Gelasio" pitchFamily="34" charset="-122"/>
                <a:cs typeface="Gelasio" pitchFamily="34" charset="-120"/>
              </a:rPr>
              <a:t>Tokenization in NLP</a:t>
            </a:r>
            <a:endParaRPr lang="en-US" sz="3200" dirty="0"/>
          </a:p>
        </p:txBody>
      </p:sp>
      <p:sp>
        <p:nvSpPr>
          <p:cNvPr id="4" name="Shape 1"/>
          <p:cNvSpPr/>
          <p:nvPr/>
        </p:nvSpPr>
        <p:spPr>
          <a:xfrm>
            <a:off x="801886" y="1462207"/>
            <a:ext cx="22860" cy="6057543"/>
          </a:xfrm>
          <a:prstGeom prst="roundRect">
            <a:avLst>
              <a:gd name="adj" fmla="val 106755"/>
            </a:avLst>
          </a:prstGeom>
          <a:solidFill>
            <a:srgbClr val="D4CEC3"/>
          </a:solidFill>
          <a:ln/>
        </p:spPr>
      </p:sp>
      <p:sp>
        <p:nvSpPr>
          <p:cNvPr id="5" name="Shape 2"/>
          <p:cNvSpPr/>
          <p:nvPr/>
        </p:nvSpPr>
        <p:spPr>
          <a:xfrm>
            <a:off x="973455" y="1816775"/>
            <a:ext cx="569357" cy="22860"/>
          </a:xfrm>
          <a:prstGeom prst="roundRect">
            <a:avLst>
              <a:gd name="adj" fmla="val 106755"/>
            </a:avLst>
          </a:prstGeom>
          <a:solidFill>
            <a:srgbClr val="D4CEC3"/>
          </a:solidFill>
          <a:ln/>
        </p:spPr>
      </p:sp>
      <p:sp>
        <p:nvSpPr>
          <p:cNvPr id="6" name="Shape 3"/>
          <p:cNvSpPr/>
          <p:nvPr/>
        </p:nvSpPr>
        <p:spPr>
          <a:xfrm>
            <a:off x="630317" y="1645206"/>
            <a:ext cx="365998" cy="365998"/>
          </a:xfrm>
          <a:prstGeom prst="roundRect">
            <a:avLst>
              <a:gd name="adj" fmla="val 6668"/>
            </a:avLst>
          </a:prstGeom>
          <a:solidFill>
            <a:srgbClr val="EEE8DD"/>
          </a:solidFill>
          <a:ln/>
        </p:spPr>
      </p:sp>
      <p:sp>
        <p:nvSpPr>
          <p:cNvPr id="7" name="Text 4"/>
          <p:cNvSpPr/>
          <p:nvPr/>
        </p:nvSpPr>
        <p:spPr>
          <a:xfrm>
            <a:off x="755690" y="1706166"/>
            <a:ext cx="115133" cy="244078"/>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1</a:t>
            </a:r>
            <a:endParaRPr lang="en-US" sz="1900" dirty="0"/>
          </a:p>
        </p:txBody>
      </p:sp>
      <p:sp>
        <p:nvSpPr>
          <p:cNvPr id="8" name="Text 5"/>
          <p:cNvSpPr/>
          <p:nvPr/>
        </p:nvSpPr>
        <p:spPr>
          <a:xfrm>
            <a:off x="1708071" y="1624846"/>
            <a:ext cx="2033588" cy="254198"/>
          </a:xfrm>
          <a:prstGeom prst="rect">
            <a:avLst/>
          </a:prstGeom>
          <a:noFill/>
          <a:ln/>
        </p:spPr>
        <p:txBody>
          <a:bodyPr wrap="none" lIns="0" tIns="0" rIns="0" bIns="0" rtlCol="0" anchor="t"/>
          <a:lstStyle/>
          <a:p>
            <a:pPr algn="l" indent="0" marL="0">
              <a:lnSpc>
                <a:spcPts val="2000"/>
              </a:lnSpc>
              <a:buNone/>
            </a:pPr>
            <a:r>
              <a:rPr lang="en-US" sz="1600" dirty="0">
                <a:solidFill>
                  <a:srgbClr val="746558"/>
                </a:solidFill>
                <a:latin typeface="Gelasio" pitchFamily="34" charset="0"/>
                <a:ea typeface="Gelasio" pitchFamily="34" charset="-122"/>
                <a:cs typeface="Gelasio" pitchFamily="34" charset="-120"/>
              </a:rPr>
              <a:t>Text Preprocessing</a:t>
            </a:r>
            <a:endParaRPr lang="en-US" sz="1600" dirty="0"/>
          </a:p>
        </p:txBody>
      </p:sp>
      <p:sp>
        <p:nvSpPr>
          <p:cNvPr id="9" name="Text 6"/>
          <p:cNvSpPr/>
          <p:nvPr/>
        </p:nvSpPr>
        <p:spPr>
          <a:xfrm>
            <a:off x="1708071" y="1976557"/>
            <a:ext cx="6866573" cy="780455"/>
          </a:xfrm>
          <a:prstGeom prst="rect">
            <a:avLst/>
          </a:prstGeom>
          <a:noFill/>
          <a:ln/>
        </p:spPr>
        <p:txBody>
          <a:bodyPr wrap="square" lIns="0" tIns="0" rIns="0" bIns="0" rtlCol="0" anchor="t"/>
          <a:lstStyle/>
          <a:p>
            <a:pPr algn="l" indent="0" marL="0">
              <a:lnSpc>
                <a:spcPts val="2000"/>
              </a:lnSpc>
              <a:buNone/>
            </a:pPr>
            <a:r>
              <a:rPr lang="en-US" sz="1250" dirty="0">
                <a:solidFill>
                  <a:srgbClr val="746558"/>
                </a:solidFill>
                <a:latin typeface="Gelasio" pitchFamily="34" charset="0"/>
                <a:ea typeface="Gelasio" pitchFamily="34" charset="-122"/>
                <a:cs typeface="Gelasio" pitchFamily="34" charset="-120"/>
              </a:rPr>
              <a:t>Tokenization is a fundamental step in text preprocessing, which prepares text data for NLP tasks. It involves removing irrelevant characters, converting text to lowercase, and handling special characters.</a:t>
            </a:r>
            <a:endParaRPr lang="en-US" sz="1250" dirty="0"/>
          </a:p>
        </p:txBody>
      </p:sp>
      <p:sp>
        <p:nvSpPr>
          <p:cNvPr id="10" name="Shape 7"/>
          <p:cNvSpPr/>
          <p:nvPr/>
        </p:nvSpPr>
        <p:spPr>
          <a:xfrm>
            <a:off x="973455" y="3436858"/>
            <a:ext cx="569357" cy="22860"/>
          </a:xfrm>
          <a:prstGeom prst="roundRect">
            <a:avLst>
              <a:gd name="adj" fmla="val 106755"/>
            </a:avLst>
          </a:prstGeom>
          <a:solidFill>
            <a:srgbClr val="D4CEC3"/>
          </a:solidFill>
          <a:ln/>
        </p:spPr>
      </p:sp>
      <p:sp>
        <p:nvSpPr>
          <p:cNvPr id="11" name="Shape 8"/>
          <p:cNvSpPr/>
          <p:nvPr/>
        </p:nvSpPr>
        <p:spPr>
          <a:xfrm>
            <a:off x="630317" y="3265289"/>
            <a:ext cx="365998" cy="365998"/>
          </a:xfrm>
          <a:prstGeom prst="roundRect">
            <a:avLst>
              <a:gd name="adj" fmla="val 6668"/>
            </a:avLst>
          </a:prstGeom>
          <a:solidFill>
            <a:srgbClr val="EEE8DD"/>
          </a:solidFill>
          <a:ln/>
        </p:spPr>
      </p:sp>
      <p:sp>
        <p:nvSpPr>
          <p:cNvPr id="12" name="Text 9"/>
          <p:cNvSpPr/>
          <p:nvPr/>
        </p:nvSpPr>
        <p:spPr>
          <a:xfrm>
            <a:off x="739378" y="3326249"/>
            <a:ext cx="147876" cy="244078"/>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2</a:t>
            </a:r>
            <a:endParaRPr lang="en-US" sz="1900" dirty="0"/>
          </a:p>
        </p:txBody>
      </p:sp>
      <p:sp>
        <p:nvSpPr>
          <p:cNvPr id="13" name="Text 10"/>
          <p:cNvSpPr/>
          <p:nvPr/>
        </p:nvSpPr>
        <p:spPr>
          <a:xfrm>
            <a:off x="1708071" y="3244929"/>
            <a:ext cx="2033588" cy="254198"/>
          </a:xfrm>
          <a:prstGeom prst="rect">
            <a:avLst/>
          </a:prstGeom>
          <a:noFill/>
          <a:ln/>
        </p:spPr>
        <p:txBody>
          <a:bodyPr wrap="none" lIns="0" tIns="0" rIns="0" bIns="0" rtlCol="0" anchor="t"/>
          <a:lstStyle/>
          <a:p>
            <a:pPr algn="l" indent="0" marL="0">
              <a:lnSpc>
                <a:spcPts val="2000"/>
              </a:lnSpc>
              <a:buNone/>
            </a:pPr>
            <a:r>
              <a:rPr lang="en-US" sz="1600" dirty="0">
                <a:solidFill>
                  <a:srgbClr val="746558"/>
                </a:solidFill>
                <a:latin typeface="Gelasio" pitchFamily="34" charset="0"/>
                <a:ea typeface="Gelasio" pitchFamily="34" charset="-122"/>
                <a:cs typeface="Gelasio" pitchFamily="34" charset="-120"/>
              </a:rPr>
              <a:t>Language Modeling</a:t>
            </a:r>
            <a:endParaRPr lang="en-US" sz="1600" dirty="0"/>
          </a:p>
        </p:txBody>
      </p:sp>
      <p:sp>
        <p:nvSpPr>
          <p:cNvPr id="14" name="Text 11"/>
          <p:cNvSpPr/>
          <p:nvPr/>
        </p:nvSpPr>
        <p:spPr>
          <a:xfrm>
            <a:off x="1708071" y="3596640"/>
            <a:ext cx="6866573" cy="520303"/>
          </a:xfrm>
          <a:prstGeom prst="rect">
            <a:avLst/>
          </a:prstGeom>
          <a:noFill/>
          <a:ln/>
        </p:spPr>
        <p:txBody>
          <a:bodyPr wrap="square" lIns="0" tIns="0" rIns="0" bIns="0" rtlCol="0" anchor="t"/>
          <a:lstStyle/>
          <a:p>
            <a:pPr algn="l" indent="0" marL="0">
              <a:lnSpc>
                <a:spcPts val="2000"/>
              </a:lnSpc>
              <a:buNone/>
            </a:pPr>
            <a:r>
              <a:rPr lang="en-US" sz="1250" dirty="0">
                <a:solidFill>
                  <a:srgbClr val="746558"/>
                </a:solidFill>
                <a:latin typeface="Gelasio" pitchFamily="34" charset="0"/>
                <a:ea typeface="Gelasio" pitchFamily="34" charset="-122"/>
                <a:cs typeface="Gelasio" pitchFamily="34" charset="-120"/>
              </a:rPr>
              <a:t>In language modeling, tokenization is used to train models that predict the next token in a sequence of text. This allows for tasks like text generation, translation, and summarization.</a:t>
            </a:r>
            <a:endParaRPr lang="en-US" sz="1250" dirty="0"/>
          </a:p>
        </p:txBody>
      </p:sp>
      <p:sp>
        <p:nvSpPr>
          <p:cNvPr id="15" name="Shape 12"/>
          <p:cNvSpPr/>
          <p:nvPr/>
        </p:nvSpPr>
        <p:spPr>
          <a:xfrm>
            <a:off x="973455" y="4796790"/>
            <a:ext cx="569357" cy="22860"/>
          </a:xfrm>
          <a:prstGeom prst="roundRect">
            <a:avLst>
              <a:gd name="adj" fmla="val 106755"/>
            </a:avLst>
          </a:prstGeom>
          <a:solidFill>
            <a:srgbClr val="D4CEC3"/>
          </a:solidFill>
          <a:ln/>
        </p:spPr>
      </p:sp>
      <p:sp>
        <p:nvSpPr>
          <p:cNvPr id="16" name="Shape 13"/>
          <p:cNvSpPr/>
          <p:nvPr/>
        </p:nvSpPr>
        <p:spPr>
          <a:xfrm>
            <a:off x="630317" y="4625221"/>
            <a:ext cx="365998" cy="365998"/>
          </a:xfrm>
          <a:prstGeom prst="roundRect">
            <a:avLst>
              <a:gd name="adj" fmla="val 6668"/>
            </a:avLst>
          </a:prstGeom>
          <a:solidFill>
            <a:srgbClr val="EEE8DD"/>
          </a:solidFill>
          <a:ln/>
        </p:spPr>
      </p:sp>
      <p:sp>
        <p:nvSpPr>
          <p:cNvPr id="17" name="Text 14"/>
          <p:cNvSpPr/>
          <p:nvPr/>
        </p:nvSpPr>
        <p:spPr>
          <a:xfrm>
            <a:off x="739735" y="4686181"/>
            <a:ext cx="147042" cy="244078"/>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3</a:t>
            </a:r>
            <a:endParaRPr lang="en-US" sz="1900" dirty="0"/>
          </a:p>
        </p:txBody>
      </p:sp>
      <p:sp>
        <p:nvSpPr>
          <p:cNvPr id="18" name="Text 15"/>
          <p:cNvSpPr/>
          <p:nvPr/>
        </p:nvSpPr>
        <p:spPr>
          <a:xfrm>
            <a:off x="1708071" y="4604861"/>
            <a:ext cx="2033588" cy="254198"/>
          </a:xfrm>
          <a:prstGeom prst="rect">
            <a:avLst/>
          </a:prstGeom>
          <a:noFill/>
          <a:ln/>
        </p:spPr>
        <p:txBody>
          <a:bodyPr wrap="none" lIns="0" tIns="0" rIns="0" bIns="0" rtlCol="0" anchor="t"/>
          <a:lstStyle/>
          <a:p>
            <a:pPr algn="l" indent="0" marL="0">
              <a:lnSpc>
                <a:spcPts val="2000"/>
              </a:lnSpc>
              <a:buNone/>
            </a:pPr>
            <a:r>
              <a:rPr lang="en-US" sz="1600" dirty="0">
                <a:solidFill>
                  <a:srgbClr val="746558"/>
                </a:solidFill>
                <a:latin typeface="Gelasio" pitchFamily="34" charset="0"/>
                <a:ea typeface="Gelasio" pitchFamily="34" charset="-122"/>
                <a:cs typeface="Gelasio" pitchFamily="34" charset="-120"/>
              </a:rPr>
              <a:t>Sentiment Analysis</a:t>
            </a:r>
            <a:endParaRPr lang="en-US" sz="1600" dirty="0"/>
          </a:p>
        </p:txBody>
      </p:sp>
      <p:sp>
        <p:nvSpPr>
          <p:cNvPr id="19" name="Text 16"/>
          <p:cNvSpPr/>
          <p:nvPr/>
        </p:nvSpPr>
        <p:spPr>
          <a:xfrm>
            <a:off x="1708071" y="4956572"/>
            <a:ext cx="6866573" cy="780455"/>
          </a:xfrm>
          <a:prstGeom prst="rect">
            <a:avLst/>
          </a:prstGeom>
          <a:noFill/>
          <a:ln/>
        </p:spPr>
        <p:txBody>
          <a:bodyPr wrap="square" lIns="0" tIns="0" rIns="0" bIns="0" rtlCol="0" anchor="t"/>
          <a:lstStyle/>
          <a:p>
            <a:pPr algn="l" indent="0" marL="0">
              <a:lnSpc>
                <a:spcPts val="2000"/>
              </a:lnSpc>
              <a:buNone/>
            </a:pPr>
            <a:r>
              <a:rPr lang="en-US" sz="1250" dirty="0">
                <a:solidFill>
                  <a:srgbClr val="746558"/>
                </a:solidFill>
                <a:latin typeface="Gelasio" pitchFamily="34" charset="0"/>
                <a:ea typeface="Gelasio" pitchFamily="34" charset="-122"/>
                <a:cs typeface="Gelasio" pitchFamily="34" charset="-120"/>
              </a:rPr>
              <a:t>Tokenization plays a crucial role in sentiment analysis, where it helps identify and analyze the emotional tone of text. By analyzing the sentiment of individual tokens, NLP algorithms can determine the overall sentiment of a document.</a:t>
            </a:r>
            <a:endParaRPr lang="en-US" sz="1250" dirty="0"/>
          </a:p>
        </p:txBody>
      </p:sp>
      <p:sp>
        <p:nvSpPr>
          <p:cNvPr id="20" name="Shape 17"/>
          <p:cNvSpPr/>
          <p:nvPr/>
        </p:nvSpPr>
        <p:spPr>
          <a:xfrm>
            <a:off x="973455" y="6416873"/>
            <a:ext cx="569357" cy="22860"/>
          </a:xfrm>
          <a:prstGeom prst="roundRect">
            <a:avLst>
              <a:gd name="adj" fmla="val 106755"/>
            </a:avLst>
          </a:prstGeom>
          <a:solidFill>
            <a:srgbClr val="D4CEC3"/>
          </a:solidFill>
          <a:ln/>
        </p:spPr>
      </p:sp>
      <p:sp>
        <p:nvSpPr>
          <p:cNvPr id="21" name="Shape 18"/>
          <p:cNvSpPr/>
          <p:nvPr/>
        </p:nvSpPr>
        <p:spPr>
          <a:xfrm>
            <a:off x="630317" y="6245304"/>
            <a:ext cx="365998" cy="365998"/>
          </a:xfrm>
          <a:prstGeom prst="roundRect">
            <a:avLst>
              <a:gd name="adj" fmla="val 6668"/>
            </a:avLst>
          </a:prstGeom>
          <a:solidFill>
            <a:srgbClr val="EEE8DD"/>
          </a:solidFill>
          <a:ln/>
        </p:spPr>
      </p:sp>
      <p:sp>
        <p:nvSpPr>
          <p:cNvPr id="22" name="Text 19"/>
          <p:cNvSpPr/>
          <p:nvPr/>
        </p:nvSpPr>
        <p:spPr>
          <a:xfrm>
            <a:off x="737235" y="6306264"/>
            <a:ext cx="152162" cy="244078"/>
          </a:xfrm>
          <a:prstGeom prst="rect">
            <a:avLst/>
          </a:prstGeom>
          <a:noFill/>
          <a:ln/>
        </p:spPr>
        <p:txBody>
          <a:bodyPr wrap="none" lIns="0" tIns="0" rIns="0" bIns="0" rtlCol="0" anchor="t"/>
          <a:lstStyle/>
          <a:p>
            <a:pPr algn="ctr" indent="0" marL="0">
              <a:lnSpc>
                <a:spcPts val="1900"/>
              </a:lnSpc>
              <a:buNone/>
            </a:pPr>
            <a:r>
              <a:rPr lang="en-US" sz="1900" dirty="0">
                <a:solidFill>
                  <a:srgbClr val="746558"/>
                </a:solidFill>
                <a:latin typeface="Gelasio" pitchFamily="34" charset="0"/>
                <a:ea typeface="Gelasio" pitchFamily="34" charset="-122"/>
                <a:cs typeface="Gelasio" pitchFamily="34" charset="-120"/>
              </a:rPr>
              <a:t>4</a:t>
            </a:r>
            <a:endParaRPr lang="en-US" sz="1900" dirty="0"/>
          </a:p>
        </p:txBody>
      </p:sp>
      <p:sp>
        <p:nvSpPr>
          <p:cNvPr id="23" name="Text 20"/>
          <p:cNvSpPr/>
          <p:nvPr/>
        </p:nvSpPr>
        <p:spPr>
          <a:xfrm>
            <a:off x="1708071" y="6224945"/>
            <a:ext cx="2642235" cy="254198"/>
          </a:xfrm>
          <a:prstGeom prst="rect">
            <a:avLst/>
          </a:prstGeom>
          <a:noFill/>
          <a:ln/>
        </p:spPr>
        <p:txBody>
          <a:bodyPr wrap="none" lIns="0" tIns="0" rIns="0" bIns="0" rtlCol="0" anchor="t"/>
          <a:lstStyle/>
          <a:p>
            <a:pPr algn="l" indent="0" marL="0">
              <a:lnSpc>
                <a:spcPts val="2000"/>
              </a:lnSpc>
              <a:buNone/>
            </a:pPr>
            <a:r>
              <a:rPr lang="en-US" sz="1600" dirty="0">
                <a:solidFill>
                  <a:srgbClr val="746558"/>
                </a:solidFill>
                <a:latin typeface="Gelasio" pitchFamily="34" charset="0"/>
                <a:ea typeface="Gelasio" pitchFamily="34" charset="-122"/>
                <a:cs typeface="Gelasio" pitchFamily="34" charset="-120"/>
              </a:rPr>
              <a:t>Named Entity Recognition</a:t>
            </a:r>
            <a:endParaRPr lang="en-US" sz="1600" dirty="0"/>
          </a:p>
        </p:txBody>
      </p:sp>
      <p:sp>
        <p:nvSpPr>
          <p:cNvPr id="24" name="Text 21"/>
          <p:cNvSpPr/>
          <p:nvPr/>
        </p:nvSpPr>
        <p:spPr>
          <a:xfrm>
            <a:off x="1708071" y="6576655"/>
            <a:ext cx="6866573" cy="780455"/>
          </a:xfrm>
          <a:prstGeom prst="rect">
            <a:avLst/>
          </a:prstGeom>
          <a:noFill/>
          <a:ln/>
        </p:spPr>
        <p:txBody>
          <a:bodyPr wrap="square" lIns="0" tIns="0" rIns="0" bIns="0" rtlCol="0" anchor="t"/>
          <a:lstStyle/>
          <a:p>
            <a:pPr algn="l" indent="0" marL="0">
              <a:lnSpc>
                <a:spcPts val="2000"/>
              </a:lnSpc>
              <a:buNone/>
            </a:pPr>
            <a:r>
              <a:rPr lang="en-US" sz="1250" dirty="0">
                <a:solidFill>
                  <a:srgbClr val="746558"/>
                </a:solidFill>
                <a:latin typeface="Gelasio" pitchFamily="34" charset="0"/>
                <a:ea typeface="Gelasio" pitchFamily="34" charset="-122"/>
                <a:cs typeface="Gelasio" pitchFamily="34" charset="-120"/>
              </a:rPr>
              <a:t>Tokenization is also used in named entity recognition, which involves identifying and classifying named entities such as people, organizations, and locations. By analyzing tokens in context, NLP algorithms can determine the type of entity each token represents.</a:t>
            </a:r>
            <a:endParaRPr lang="en-US" sz="1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412915"/>
            <a:ext cx="6642378" cy="771525"/>
          </a:xfrm>
          <a:prstGeom prst="rect">
            <a:avLst/>
          </a:prstGeom>
          <a:noFill/>
          <a:ln/>
        </p:spPr>
        <p:txBody>
          <a:bodyPr wrap="none" lIns="0" tIns="0" rIns="0" bIns="0" rtlCol="0" anchor="t"/>
          <a:lstStyle/>
          <a:p>
            <a:pPr indent="0" marL="0">
              <a:lnSpc>
                <a:spcPts val="6050"/>
              </a:lnSpc>
              <a:buNone/>
            </a:pPr>
            <a:r>
              <a:rPr lang="en-US" sz="4850" dirty="0">
                <a:solidFill>
                  <a:srgbClr val="484237"/>
                </a:solidFill>
                <a:latin typeface="Gelasio" pitchFamily="34" charset="0"/>
                <a:ea typeface="Gelasio" pitchFamily="34" charset="-122"/>
                <a:cs typeface="Gelasio" pitchFamily="34" charset="-120"/>
              </a:rPr>
              <a:t>Tokenization in LLMs</a:t>
            </a:r>
            <a:endParaRPr lang="en-US" sz="4850" dirty="0"/>
          </a:p>
        </p:txBody>
      </p:sp>
      <p:sp>
        <p:nvSpPr>
          <p:cNvPr id="3" name="Text 1"/>
          <p:cNvSpPr/>
          <p:nvPr/>
        </p:nvSpPr>
        <p:spPr>
          <a:xfrm>
            <a:off x="864037" y="280154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484237"/>
                </a:solidFill>
                <a:latin typeface="Gelasio" pitchFamily="34" charset="0"/>
                <a:ea typeface="Gelasio" pitchFamily="34" charset="-122"/>
                <a:cs typeface="Gelasio" pitchFamily="34" charset="-120"/>
              </a:rPr>
              <a:t>Vocabulary Size</a:t>
            </a:r>
            <a:endParaRPr lang="en-US" sz="2400" dirty="0"/>
          </a:p>
        </p:txBody>
      </p:sp>
      <p:sp>
        <p:nvSpPr>
          <p:cNvPr id="4" name="Text 2"/>
          <p:cNvSpPr/>
          <p:nvPr/>
        </p:nvSpPr>
        <p:spPr>
          <a:xfrm>
            <a:off x="864037" y="3434120"/>
            <a:ext cx="3898821" cy="3160395"/>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Tokenization is critical for LLMs because it helps define the vocabulary size, which is the number of unique tokens the model can process. A larger vocabulary allows the model to understand and generate a wider range of language, making it more versatile.</a:t>
            </a:r>
            <a:endParaRPr lang="en-US" sz="1900" dirty="0"/>
          </a:p>
        </p:txBody>
      </p:sp>
      <p:sp>
        <p:nvSpPr>
          <p:cNvPr id="5" name="Text 3"/>
          <p:cNvSpPr/>
          <p:nvPr/>
        </p:nvSpPr>
        <p:spPr>
          <a:xfrm>
            <a:off x="5372695" y="2801541"/>
            <a:ext cx="3632716" cy="385763"/>
          </a:xfrm>
          <a:prstGeom prst="rect">
            <a:avLst/>
          </a:prstGeom>
          <a:noFill/>
          <a:ln/>
        </p:spPr>
        <p:txBody>
          <a:bodyPr wrap="none" lIns="0" tIns="0" rIns="0" bIns="0" rtlCol="0" anchor="t"/>
          <a:lstStyle/>
          <a:p>
            <a:pPr indent="0" marL="0">
              <a:lnSpc>
                <a:spcPts val="3000"/>
              </a:lnSpc>
              <a:buNone/>
            </a:pPr>
            <a:r>
              <a:rPr lang="en-US" sz="2400" dirty="0">
                <a:solidFill>
                  <a:srgbClr val="484237"/>
                </a:solidFill>
                <a:latin typeface="Gelasio" pitchFamily="34" charset="0"/>
                <a:ea typeface="Gelasio" pitchFamily="34" charset="-122"/>
                <a:cs typeface="Gelasio" pitchFamily="34" charset="-120"/>
              </a:rPr>
              <a:t>Contextual Embeddings</a:t>
            </a:r>
            <a:endParaRPr lang="en-US" sz="2400" dirty="0"/>
          </a:p>
        </p:txBody>
      </p:sp>
      <p:sp>
        <p:nvSpPr>
          <p:cNvPr id="6" name="Text 4"/>
          <p:cNvSpPr/>
          <p:nvPr/>
        </p:nvSpPr>
        <p:spPr>
          <a:xfrm>
            <a:off x="5372695" y="3434120"/>
            <a:ext cx="3898821" cy="3160395"/>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LLMs use tokenization to create contextual embeddings, which represent the meaning of each token in relation to its surrounding context. These embeddings are essential for tasks such as text generation, translation, and question answering.</a:t>
            </a:r>
            <a:endParaRPr lang="en-US" sz="1900" dirty="0"/>
          </a:p>
        </p:txBody>
      </p:sp>
      <p:sp>
        <p:nvSpPr>
          <p:cNvPr id="7" name="Text 5"/>
          <p:cNvSpPr/>
          <p:nvPr/>
        </p:nvSpPr>
        <p:spPr>
          <a:xfrm>
            <a:off x="9881354" y="280154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484237"/>
                </a:solidFill>
                <a:latin typeface="Gelasio" pitchFamily="34" charset="0"/>
                <a:ea typeface="Gelasio" pitchFamily="34" charset="-122"/>
                <a:cs typeface="Gelasio" pitchFamily="34" charset="-120"/>
              </a:rPr>
              <a:t>Training Data</a:t>
            </a:r>
            <a:endParaRPr lang="en-US" sz="2400" dirty="0"/>
          </a:p>
        </p:txBody>
      </p:sp>
      <p:sp>
        <p:nvSpPr>
          <p:cNvPr id="8" name="Text 6"/>
          <p:cNvSpPr/>
          <p:nvPr/>
        </p:nvSpPr>
        <p:spPr>
          <a:xfrm>
            <a:off x="9881354" y="3434120"/>
            <a:ext cx="3898821" cy="3160395"/>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Tokenization is used during the training process of LLMs to break down massive amounts of text into tokens, which are then used to train the model. The quality and diversity of the training data directly impact the performance of the LLM.</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98408" y="552450"/>
            <a:ext cx="7947184" cy="1068467"/>
          </a:xfrm>
          <a:prstGeom prst="rect">
            <a:avLst/>
          </a:prstGeom>
          <a:noFill/>
          <a:ln/>
        </p:spPr>
        <p:txBody>
          <a:bodyPr wrap="square" lIns="0" tIns="0" rIns="0" bIns="0" rtlCol="0" anchor="t"/>
          <a:lstStyle/>
          <a:p>
            <a:pPr indent="0" marL="0">
              <a:lnSpc>
                <a:spcPts val="4200"/>
              </a:lnSpc>
              <a:buNone/>
            </a:pPr>
            <a:r>
              <a:rPr lang="en-US" sz="3350" dirty="0">
                <a:solidFill>
                  <a:srgbClr val="484237"/>
                </a:solidFill>
                <a:latin typeface="Gelasio" pitchFamily="34" charset="0"/>
                <a:ea typeface="Gelasio" pitchFamily="34" charset="-122"/>
                <a:cs typeface="Gelasio" pitchFamily="34" charset="-120"/>
              </a:rPr>
              <a:t>Vectorization: Representing Language Mathematically</a:t>
            </a:r>
            <a:endParaRPr lang="en-US" sz="3350" dirty="0"/>
          </a:p>
        </p:txBody>
      </p:sp>
      <p:pic>
        <p:nvPicPr>
          <p:cNvPr id="4" name="Image 1" descr="preencoded.png">    </p:cNvPr>
          <p:cNvPicPr>
            <a:picLocks noChangeAspect="1"/>
          </p:cNvPicPr>
          <p:nvPr/>
        </p:nvPicPr>
        <p:blipFill>
          <a:blip r:embed="rId2"/>
          <a:stretch>
            <a:fillRect/>
          </a:stretch>
        </p:blipFill>
        <p:spPr>
          <a:xfrm>
            <a:off x="598408" y="1877378"/>
            <a:ext cx="854869" cy="1367909"/>
          </a:xfrm>
          <a:prstGeom prst="rect">
            <a:avLst/>
          </a:prstGeom>
        </p:spPr>
      </p:pic>
      <p:sp>
        <p:nvSpPr>
          <p:cNvPr id="5" name="Text 1"/>
          <p:cNvSpPr/>
          <p:nvPr/>
        </p:nvSpPr>
        <p:spPr>
          <a:xfrm>
            <a:off x="1709737" y="2048351"/>
            <a:ext cx="2137410" cy="267057"/>
          </a:xfrm>
          <a:prstGeom prst="rect">
            <a:avLst/>
          </a:prstGeom>
          <a:noFill/>
          <a:ln/>
        </p:spPr>
        <p:txBody>
          <a:bodyPr wrap="none" lIns="0" tIns="0" rIns="0" bIns="0" rtlCol="0" anchor="t"/>
          <a:lstStyle/>
          <a:p>
            <a:pPr algn="l" indent="0" marL="0">
              <a:lnSpc>
                <a:spcPts val="2100"/>
              </a:lnSpc>
              <a:buNone/>
            </a:pPr>
            <a:r>
              <a:rPr lang="en-US" sz="1650" dirty="0">
                <a:solidFill>
                  <a:srgbClr val="746558"/>
                </a:solidFill>
                <a:latin typeface="Gelasio" pitchFamily="34" charset="0"/>
                <a:ea typeface="Gelasio" pitchFamily="34" charset="-122"/>
                <a:cs typeface="Gelasio" pitchFamily="34" charset="-120"/>
              </a:rPr>
              <a:t>Tokenization</a:t>
            </a:r>
            <a:endParaRPr lang="en-US" sz="1650" dirty="0"/>
          </a:p>
        </p:txBody>
      </p:sp>
      <p:sp>
        <p:nvSpPr>
          <p:cNvPr id="6" name="Text 2"/>
          <p:cNvSpPr/>
          <p:nvPr/>
        </p:nvSpPr>
        <p:spPr>
          <a:xfrm>
            <a:off x="1709737" y="2417921"/>
            <a:ext cx="6835854" cy="546973"/>
          </a:xfrm>
          <a:prstGeom prst="rect">
            <a:avLst/>
          </a:prstGeom>
          <a:noFill/>
          <a:ln/>
        </p:spPr>
        <p:txBody>
          <a:bodyPr wrap="square" lIns="0" tIns="0" rIns="0" bIns="0" rtlCol="0" anchor="t"/>
          <a:lstStyle/>
          <a:p>
            <a:pPr algn="l" indent="0" marL="0">
              <a:lnSpc>
                <a:spcPts val="2150"/>
              </a:lnSpc>
              <a:buNone/>
            </a:pPr>
            <a:r>
              <a:rPr lang="en-US" sz="1300" dirty="0">
                <a:solidFill>
                  <a:srgbClr val="746558"/>
                </a:solidFill>
                <a:latin typeface="Gelasio" pitchFamily="34" charset="0"/>
                <a:ea typeface="Gelasio" pitchFamily="34" charset="-122"/>
                <a:cs typeface="Gelasio" pitchFamily="34" charset="-120"/>
              </a:rPr>
              <a:t>Vectorization builds upon tokenization. Once text is broken down into tokens, they are represented mathematically using vectors.</a:t>
            </a:r>
            <a:endParaRPr lang="en-US" sz="1300" dirty="0"/>
          </a:p>
        </p:txBody>
      </p:sp>
      <p:pic>
        <p:nvPicPr>
          <p:cNvPr id="7" name="Image 2" descr="preencoded.png">    </p:cNvPr>
          <p:cNvPicPr>
            <a:picLocks noChangeAspect="1"/>
          </p:cNvPicPr>
          <p:nvPr/>
        </p:nvPicPr>
        <p:blipFill>
          <a:blip r:embed="rId3"/>
          <a:stretch>
            <a:fillRect/>
          </a:stretch>
        </p:blipFill>
        <p:spPr>
          <a:xfrm>
            <a:off x="598408" y="3245287"/>
            <a:ext cx="854869" cy="1367909"/>
          </a:xfrm>
          <a:prstGeom prst="rect">
            <a:avLst/>
          </a:prstGeom>
        </p:spPr>
      </p:pic>
      <p:sp>
        <p:nvSpPr>
          <p:cNvPr id="8" name="Text 3"/>
          <p:cNvSpPr/>
          <p:nvPr/>
        </p:nvSpPr>
        <p:spPr>
          <a:xfrm>
            <a:off x="1709737" y="3416260"/>
            <a:ext cx="2137410" cy="267057"/>
          </a:xfrm>
          <a:prstGeom prst="rect">
            <a:avLst/>
          </a:prstGeom>
          <a:noFill/>
          <a:ln/>
        </p:spPr>
        <p:txBody>
          <a:bodyPr wrap="none" lIns="0" tIns="0" rIns="0" bIns="0" rtlCol="0" anchor="t"/>
          <a:lstStyle/>
          <a:p>
            <a:pPr algn="l" indent="0" marL="0">
              <a:lnSpc>
                <a:spcPts val="2100"/>
              </a:lnSpc>
              <a:buNone/>
            </a:pPr>
            <a:r>
              <a:rPr lang="en-US" sz="1650" dirty="0">
                <a:solidFill>
                  <a:srgbClr val="746558"/>
                </a:solidFill>
                <a:latin typeface="Gelasio" pitchFamily="34" charset="0"/>
                <a:ea typeface="Gelasio" pitchFamily="34" charset="-122"/>
                <a:cs typeface="Gelasio" pitchFamily="34" charset="-120"/>
              </a:rPr>
              <a:t>Vector Space</a:t>
            </a:r>
            <a:endParaRPr lang="en-US" sz="1650" dirty="0"/>
          </a:p>
        </p:txBody>
      </p:sp>
      <p:sp>
        <p:nvSpPr>
          <p:cNvPr id="9" name="Text 4"/>
          <p:cNvSpPr/>
          <p:nvPr/>
        </p:nvSpPr>
        <p:spPr>
          <a:xfrm>
            <a:off x="1709737" y="3785830"/>
            <a:ext cx="6835854" cy="546973"/>
          </a:xfrm>
          <a:prstGeom prst="rect">
            <a:avLst/>
          </a:prstGeom>
          <a:noFill/>
          <a:ln/>
        </p:spPr>
        <p:txBody>
          <a:bodyPr wrap="square" lIns="0" tIns="0" rIns="0" bIns="0" rtlCol="0" anchor="t"/>
          <a:lstStyle/>
          <a:p>
            <a:pPr algn="l" indent="0" marL="0">
              <a:lnSpc>
                <a:spcPts val="2150"/>
              </a:lnSpc>
              <a:buNone/>
            </a:pPr>
            <a:r>
              <a:rPr lang="en-US" sz="1300" dirty="0">
                <a:solidFill>
                  <a:srgbClr val="746558"/>
                </a:solidFill>
                <a:latin typeface="Gelasio" pitchFamily="34" charset="0"/>
                <a:ea typeface="Gelasio" pitchFamily="34" charset="-122"/>
                <a:cs typeface="Gelasio" pitchFamily="34" charset="-120"/>
              </a:rPr>
              <a:t>Each token is assigned a vector in a multi-dimensional space, where each dimension represents a feature or characteristic of the token. This space is known as the vector space.</a:t>
            </a:r>
            <a:endParaRPr lang="en-US" sz="1300" dirty="0"/>
          </a:p>
        </p:txBody>
      </p:sp>
      <p:pic>
        <p:nvPicPr>
          <p:cNvPr id="10" name="Image 3" descr="preencoded.png">    </p:cNvPr>
          <p:cNvPicPr>
            <a:picLocks noChangeAspect="1"/>
          </p:cNvPicPr>
          <p:nvPr/>
        </p:nvPicPr>
        <p:blipFill>
          <a:blip r:embed="rId4"/>
          <a:stretch>
            <a:fillRect/>
          </a:stretch>
        </p:blipFill>
        <p:spPr>
          <a:xfrm>
            <a:off x="598408" y="4613196"/>
            <a:ext cx="854869" cy="1531977"/>
          </a:xfrm>
          <a:prstGeom prst="rect">
            <a:avLst/>
          </a:prstGeom>
        </p:spPr>
      </p:pic>
      <p:sp>
        <p:nvSpPr>
          <p:cNvPr id="11" name="Text 5"/>
          <p:cNvSpPr/>
          <p:nvPr/>
        </p:nvSpPr>
        <p:spPr>
          <a:xfrm>
            <a:off x="1709737" y="4784169"/>
            <a:ext cx="2137410" cy="267057"/>
          </a:xfrm>
          <a:prstGeom prst="rect">
            <a:avLst/>
          </a:prstGeom>
          <a:noFill/>
          <a:ln/>
        </p:spPr>
        <p:txBody>
          <a:bodyPr wrap="none" lIns="0" tIns="0" rIns="0" bIns="0" rtlCol="0" anchor="t"/>
          <a:lstStyle/>
          <a:p>
            <a:pPr algn="l" indent="0" marL="0">
              <a:lnSpc>
                <a:spcPts val="2100"/>
              </a:lnSpc>
              <a:buNone/>
            </a:pPr>
            <a:r>
              <a:rPr lang="en-US" sz="1650" dirty="0">
                <a:solidFill>
                  <a:srgbClr val="746558"/>
                </a:solidFill>
                <a:latin typeface="Gelasio" pitchFamily="34" charset="0"/>
                <a:ea typeface="Gelasio" pitchFamily="34" charset="-122"/>
                <a:cs typeface="Gelasio" pitchFamily="34" charset="-120"/>
              </a:rPr>
              <a:t>Similarity</a:t>
            </a:r>
            <a:endParaRPr lang="en-US" sz="1650" dirty="0"/>
          </a:p>
        </p:txBody>
      </p:sp>
      <p:sp>
        <p:nvSpPr>
          <p:cNvPr id="12" name="Text 6"/>
          <p:cNvSpPr/>
          <p:nvPr/>
        </p:nvSpPr>
        <p:spPr>
          <a:xfrm>
            <a:off x="1709737" y="5153739"/>
            <a:ext cx="6835854" cy="820460"/>
          </a:xfrm>
          <a:prstGeom prst="rect">
            <a:avLst/>
          </a:prstGeom>
          <a:noFill/>
          <a:ln/>
        </p:spPr>
        <p:txBody>
          <a:bodyPr wrap="square" lIns="0" tIns="0" rIns="0" bIns="0" rtlCol="0" anchor="t"/>
          <a:lstStyle/>
          <a:p>
            <a:pPr algn="l" indent="0" marL="0">
              <a:lnSpc>
                <a:spcPts val="2150"/>
              </a:lnSpc>
              <a:buNone/>
            </a:pPr>
            <a:r>
              <a:rPr lang="en-US" sz="1300" dirty="0">
                <a:solidFill>
                  <a:srgbClr val="746558"/>
                </a:solidFill>
                <a:latin typeface="Gelasio" pitchFamily="34" charset="0"/>
                <a:ea typeface="Gelasio" pitchFamily="34" charset="-122"/>
                <a:cs typeface="Gelasio" pitchFamily="34" charset="-120"/>
              </a:rPr>
              <a:t>The distance between vectors in this space reflects the similarity between the corresponding tokens. Tokens with similar meanings are located closer together, while those with different meanings are further apart.</a:t>
            </a:r>
            <a:endParaRPr lang="en-US" sz="1300" dirty="0"/>
          </a:p>
        </p:txBody>
      </p:sp>
      <p:pic>
        <p:nvPicPr>
          <p:cNvPr id="13" name="Image 4" descr="preencoded.png">    </p:cNvPr>
          <p:cNvPicPr>
            <a:picLocks noChangeAspect="1"/>
          </p:cNvPicPr>
          <p:nvPr/>
        </p:nvPicPr>
        <p:blipFill>
          <a:blip r:embed="rId5"/>
          <a:stretch>
            <a:fillRect/>
          </a:stretch>
        </p:blipFill>
        <p:spPr>
          <a:xfrm>
            <a:off x="598408" y="6145173"/>
            <a:ext cx="854869" cy="1531977"/>
          </a:xfrm>
          <a:prstGeom prst="rect">
            <a:avLst/>
          </a:prstGeom>
        </p:spPr>
      </p:pic>
      <p:sp>
        <p:nvSpPr>
          <p:cNvPr id="14" name="Text 7"/>
          <p:cNvSpPr/>
          <p:nvPr/>
        </p:nvSpPr>
        <p:spPr>
          <a:xfrm>
            <a:off x="1709737" y="6316147"/>
            <a:ext cx="2137410" cy="267057"/>
          </a:xfrm>
          <a:prstGeom prst="rect">
            <a:avLst/>
          </a:prstGeom>
          <a:noFill/>
          <a:ln/>
        </p:spPr>
        <p:txBody>
          <a:bodyPr wrap="none" lIns="0" tIns="0" rIns="0" bIns="0" rtlCol="0" anchor="t"/>
          <a:lstStyle/>
          <a:p>
            <a:pPr algn="l" indent="0" marL="0">
              <a:lnSpc>
                <a:spcPts val="2100"/>
              </a:lnSpc>
              <a:buNone/>
            </a:pPr>
            <a:r>
              <a:rPr lang="en-US" sz="1650" dirty="0">
                <a:solidFill>
                  <a:srgbClr val="746558"/>
                </a:solidFill>
                <a:latin typeface="Gelasio" pitchFamily="34" charset="0"/>
                <a:ea typeface="Gelasio" pitchFamily="34" charset="-122"/>
                <a:cs typeface="Gelasio" pitchFamily="34" charset="-120"/>
              </a:rPr>
              <a:t>Applications</a:t>
            </a:r>
            <a:endParaRPr lang="en-US" sz="1650" dirty="0"/>
          </a:p>
        </p:txBody>
      </p:sp>
      <p:sp>
        <p:nvSpPr>
          <p:cNvPr id="15" name="Text 8"/>
          <p:cNvSpPr/>
          <p:nvPr/>
        </p:nvSpPr>
        <p:spPr>
          <a:xfrm>
            <a:off x="1709737" y="6685717"/>
            <a:ext cx="6835854" cy="820460"/>
          </a:xfrm>
          <a:prstGeom prst="rect">
            <a:avLst/>
          </a:prstGeom>
          <a:noFill/>
          <a:ln/>
        </p:spPr>
        <p:txBody>
          <a:bodyPr wrap="square" lIns="0" tIns="0" rIns="0" bIns="0" rtlCol="0" anchor="t"/>
          <a:lstStyle/>
          <a:p>
            <a:pPr algn="l" indent="0" marL="0">
              <a:lnSpc>
                <a:spcPts val="2150"/>
              </a:lnSpc>
              <a:buNone/>
            </a:pPr>
            <a:r>
              <a:rPr lang="en-US" sz="1300" dirty="0">
                <a:solidFill>
                  <a:srgbClr val="746558"/>
                </a:solidFill>
                <a:latin typeface="Gelasio" pitchFamily="34" charset="0"/>
                <a:ea typeface="Gelasio" pitchFamily="34" charset="-122"/>
                <a:cs typeface="Gelasio" pitchFamily="34" charset="-120"/>
              </a:rPr>
              <a:t>Vectorization enables NLP and LLMs to perform tasks such as text classification, information retrieval, and machine translation by leveraging the mathematical representation of language.</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39854" y="713661"/>
            <a:ext cx="5438061" cy="660559"/>
          </a:xfrm>
          <a:prstGeom prst="rect">
            <a:avLst/>
          </a:prstGeom>
          <a:noFill/>
          <a:ln/>
        </p:spPr>
        <p:txBody>
          <a:bodyPr wrap="none" lIns="0" tIns="0" rIns="0" bIns="0" rtlCol="0" anchor="t"/>
          <a:lstStyle/>
          <a:p>
            <a:pPr indent="0" marL="0">
              <a:lnSpc>
                <a:spcPts val="5200"/>
              </a:lnSpc>
              <a:buNone/>
            </a:pPr>
            <a:r>
              <a:rPr lang="en-US" sz="4150" dirty="0">
                <a:solidFill>
                  <a:srgbClr val="484237"/>
                </a:solidFill>
                <a:latin typeface="Gelasio" pitchFamily="34" charset="0"/>
                <a:ea typeface="Gelasio" pitchFamily="34" charset="-122"/>
                <a:cs typeface="Gelasio" pitchFamily="34" charset="-120"/>
              </a:rPr>
              <a:t>Vectorization in NLP</a:t>
            </a:r>
            <a:endParaRPr lang="en-US" sz="4150" dirty="0"/>
          </a:p>
        </p:txBody>
      </p:sp>
      <p:sp>
        <p:nvSpPr>
          <p:cNvPr id="4" name="Shape 1"/>
          <p:cNvSpPr/>
          <p:nvPr/>
        </p:nvSpPr>
        <p:spPr>
          <a:xfrm>
            <a:off x="739854" y="1691283"/>
            <a:ext cx="7664291" cy="5824538"/>
          </a:xfrm>
          <a:prstGeom prst="roundRect">
            <a:avLst>
              <a:gd name="adj" fmla="val 544"/>
            </a:avLst>
          </a:prstGeom>
          <a:noFill/>
          <a:ln w="7620">
            <a:solidFill>
              <a:srgbClr val="000000">
                <a:alpha val="8000"/>
              </a:srgbClr>
            </a:solidFill>
            <a:prstDash val="solid"/>
          </a:ln>
        </p:spPr>
      </p:sp>
      <p:sp>
        <p:nvSpPr>
          <p:cNvPr id="5" name="Shape 2"/>
          <p:cNvSpPr/>
          <p:nvPr/>
        </p:nvSpPr>
        <p:spPr>
          <a:xfrm>
            <a:off x="747474" y="1698903"/>
            <a:ext cx="7649051" cy="606981"/>
          </a:xfrm>
          <a:prstGeom prst="rect">
            <a:avLst/>
          </a:prstGeom>
          <a:solidFill>
            <a:srgbClr val="FFFFFF">
              <a:alpha val="4000"/>
            </a:srgbClr>
          </a:solidFill>
          <a:ln/>
        </p:spPr>
      </p:sp>
      <p:sp>
        <p:nvSpPr>
          <p:cNvPr id="6" name="Text 3"/>
          <p:cNvSpPr/>
          <p:nvPr/>
        </p:nvSpPr>
        <p:spPr>
          <a:xfrm>
            <a:off x="958810" y="1833324"/>
            <a:ext cx="3398044" cy="338138"/>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Application</a:t>
            </a:r>
            <a:endParaRPr lang="en-US" sz="1650" dirty="0"/>
          </a:p>
        </p:txBody>
      </p:sp>
      <p:sp>
        <p:nvSpPr>
          <p:cNvPr id="7" name="Text 4"/>
          <p:cNvSpPr/>
          <p:nvPr/>
        </p:nvSpPr>
        <p:spPr>
          <a:xfrm>
            <a:off x="4787146" y="1833324"/>
            <a:ext cx="3398044" cy="338138"/>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How Vectorization Helps</a:t>
            </a:r>
            <a:endParaRPr lang="en-US" sz="1650" dirty="0"/>
          </a:p>
        </p:txBody>
      </p:sp>
      <p:sp>
        <p:nvSpPr>
          <p:cNvPr id="8" name="Shape 5"/>
          <p:cNvSpPr/>
          <p:nvPr/>
        </p:nvSpPr>
        <p:spPr>
          <a:xfrm>
            <a:off x="747474" y="2305883"/>
            <a:ext cx="7649051" cy="1283256"/>
          </a:xfrm>
          <a:prstGeom prst="rect">
            <a:avLst/>
          </a:prstGeom>
          <a:solidFill>
            <a:srgbClr val="000000">
              <a:alpha val="4000"/>
            </a:srgbClr>
          </a:solidFill>
          <a:ln/>
        </p:spPr>
      </p:sp>
      <p:sp>
        <p:nvSpPr>
          <p:cNvPr id="9" name="Text 6"/>
          <p:cNvSpPr/>
          <p:nvPr/>
        </p:nvSpPr>
        <p:spPr>
          <a:xfrm>
            <a:off x="958810" y="2440305"/>
            <a:ext cx="3398044" cy="338138"/>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Text Classification</a:t>
            </a:r>
            <a:endParaRPr lang="en-US" sz="1650" dirty="0"/>
          </a:p>
        </p:txBody>
      </p:sp>
      <p:sp>
        <p:nvSpPr>
          <p:cNvPr id="10" name="Text 7"/>
          <p:cNvSpPr/>
          <p:nvPr/>
        </p:nvSpPr>
        <p:spPr>
          <a:xfrm>
            <a:off x="4787146" y="2440305"/>
            <a:ext cx="3398044" cy="1014413"/>
          </a:xfrm>
          <a:prstGeom prst="rect">
            <a:avLst/>
          </a:prstGeom>
          <a:noFill/>
          <a:ln/>
        </p:spPr>
        <p:txBody>
          <a:bodyPr wrap="squar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Vector representations allow NLP algorithms to classify text based on its similarity to known categories.</a:t>
            </a:r>
            <a:endParaRPr lang="en-US" sz="1650" dirty="0"/>
          </a:p>
        </p:txBody>
      </p:sp>
      <p:sp>
        <p:nvSpPr>
          <p:cNvPr id="11" name="Shape 8"/>
          <p:cNvSpPr/>
          <p:nvPr/>
        </p:nvSpPr>
        <p:spPr>
          <a:xfrm>
            <a:off x="747474" y="3589139"/>
            <a:ext cx="7649051" cy="1959531"/>
          </a:xfrm>
          <a:prstGeom prst="rect">
            <a:avLst/>
          </a:prstGeom>
          <a:solidFill>
            <a:srgbClr val="FFFFFF">
              <a:alpha val="4000"/>
            </a:srgbClr>
          </a:solidFill>
          <a:ln/>
        </p:spPr>
      </p:sp>
      <p:sp>
        <p:nvSpPr>
          <p:cNvPr id="12" name="Text 9"/>
          <p:cNvSpPr/>
          <p:nvPr/>
        </p:nvSpPr>
        <p:spPr>
          <a:xfrm>
            <a:off x="958810" y="3723561"/>
            <a:ext cx="3398044" cy="338138"/>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Information Retrieval</a:t>
            </a:r>
            <a:endParaRPr lang="en-US" sz="1650" dirty="0"/>
          </a:p>
        </p:txBody>
      </p:sp>
      <p:sp>
        <p:nvSpPr>
          <p:cNvPr id="13" name="Text 10"/>
          <p:cNvSpPr/>
          <p:nvPr/>
        </p:nvSpPr>
        <p:spPr>
          <a:xfrm>
            <a:off x="4787146" y="3723561"/>
            <a:ext cx="3398044" cy="1690687"/>
          </a:xfrm>
          <a:prstGeom prst="rect">
            <a:avLst/>
          </a:prstGeom>
          <a:noFill/>
          <a:ln/>
        </p:spPr>
        <p:txBody>
          <a:bodyPr wrap="squar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Vectorization enables efficient search and retrieval of information by finding documents or passages that are most similar to a given query.</a:t>
            </a:r>
            <a:endParaRPr lang="en-US" sz="1650" dirty="0"/>
          </a:p>
        </p:txBody>
      </p:sp>
      <p:sp>
        <p:nvSpPr>
          <p:cNvPr id="14" name="Shape 11"/>
          <p:cNvSpPr/>
          <p:nvPr/>
        </p:nvSpPr>
        <p:spPr>
          <a:xfrm>
            <a:off x="747474" y="5548670"/>
            <a:ext cx="7649051" cy="1959531"/>
          </a:xfrm>
          <a:prstGeom prst="rect">
            <a:avLst/>
          </a:prstGeom>
          <a:solidFill>
            <a:srgbClr val="000000">
              <a:alpha val="4000"/>
            </a:srgbClr>
          </a:solidFill>
          <a:ln/>
        </p:spPr>
      </p:sp>
      <p:sp>
        <p:nvSpPr>
          <p:cNvPr id="15" name="Text 12"/>
          <p:cNvSpPr/>
          <p:nvPr/>
        </p:nvSpPr>
        <p:spPr>
          <a:xfrm>
            <a:off x="958810" y="5683091"/>
            <a:ext cx="3398044" cy="338138"/>
          </a:xfrm>
          <a:prstGeom prst="rect">
            <a:avLst/>
          </a:prstGeom>
          <a:noFill/>
          <a:ln/>
        </p:spPr>
        <p:txBody>
          <a:bodyPr wrap="non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Machine Translation</a:t>
            </a:r>
            <a:endParaRPr lang="en-US" sz="1650" dirty="0"/>
          </a:p>
        </p:txBody>
      </p:sp>
      <p:sp>
        <p:nvSpPr>
          <p:cNvPr id="16" name="Text 13"/>
          <p:cNvSpPr/>
          <p:nvPr/>
        </p:nvSpPr>
        <p:spPr>
          <a:xfrm>
            <a:off x="4787146" y="5683091"/>
            <a:ext cx="3398044" cy="1690687"/>
          </a:xfrm>
          <a:prstGeom prst="rect">
            <a:avLst/>
          </a:prstGeom>
          <a:noFill/>
          <a:ln/>
        </p:spPr>
        <p:txBody>
          <a:bodyPr wrap="square" lIns="0" tIns="0" rIns="0" bIns="0" rtlCol="0" anchor="t"/>
          <a:lstStyle/>
          <a:p>
            <a:pPr indent="0" marL="0">
              <a:lnSpc>
                <a:spcPts val="2650"/>
              </a:lnSpc>
              <a:buNone/>
            </a:pPr>
            <a:r>
              <a:rPr lang="en-US" sz="1650" dirty="0">
                <a:solidFill>
                  <a:srgbClr val="746558"/>
                </a:solidFill>
                <a:latin typeface="Gelasio" pitchFamily="34" charset="0"/>
                <a:ea typeface="Gelasio" pitchFamily="34" charset="-122"/>
                <a:cs typeface="Gelasio" pitchFamily="34" charset="-120"/>
              </a:rPr>
              <a:t>Vector representations help NLP algorithms understand the meaning of words and phrases in one language and translate them accurately into another.</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74331" y="463391"/>
            <a:ext cx="4595693" cy="525066"/>
          </a:xfrm>
          <a:prstGeom prst="rect">
            <a:avLst/>
          </a:prstGeom>
          <a:noFill/>
          <a:ln/>
        </p:spPr>
        <p:txBody>
          <a:bodyPr wrap="none" lIns="0" tIns="0" rIns="0" bIns="0" rtlCol="0" anchor="t"/>
          <a:lstStyle/>
          <a:p>
            <a:pPr indent="0" marL="0">
              <a:lnSpc>
                <a:spcPts val="4100"/>
              </a:lnSpc>
              <a:buNone/>
            </a:pPr>
            <a:r>
              <a:rPr lang="en-US" sz="3300" dirty="0">
                <a:solidFill>
                  <a:srgbClr val="484237"/>
                </a:solidFill>
                <a:latin typeface="Gelasio" pitchFamily="34" charset="0"/>
                <a:ea typeface="Gelasio" pitchFamily="34" charset="-122"/>
                <a:cs typeface="Gelasio" pitchFamily="34" charset="-120"/>
              </a:rPr>
              <a:t>Vectorization in LLMs</a:t>
            </a:r>
            <a:endParaRPr lang="en-US" sz="3300" dirty="0"/>
          </a:p>
        </p:txBody>
      </p:sp>
      <p:sp>
        <p:nvSpPr>
          <p:cNvPr id="4" name="Shape 1"/>
          <p:cNvSpPr/>
          <p:nvPr/>
        </p:nvSpPr>
        <p:spPr>
          <a:xfrm>
            <a:off x="6074331" y="1240393"/>
            <a:ext cx="7968139" cy="1505426"/>
          </a:xfrm>
          <a:prstGeom prst="roundRect">
            <a:avLst>
              <a:gd name="adj" fmla="val 1674"/>
            </a:avLst>
          </a:prstGeom>
          <a:solidFill>
            <a:srgbClr val="EEE8DD"/>
          </a:solidFill>
          <a:ln/>
        </p:spPr>
      </p:sp>
      <p:sp>
        <p:nvSpPr>
          <p:cNvPr id="5" name="Text 2"/>
          <p:cNvSpPr/>
          <p:nvPr/>
        </p:nvSpPr>
        <p:spPr>
          <a:xfrm>
            <a:off x="6242328" y="1408390"/>
            <a:ext cx="2100143" cy="262533"/>
          </a:xfrm>
          <a:prstGeom prst="rect">
            <a:avLst/>
          </a:prstGeom>
          <a:noFill/>
          <a:ln/>
        </p:spPr>
        <p:txBody>
          <a:bodyPr wrap="none" lIns="0" tIns="0" rIns="0" bIns="0" rtlCol="0" anchor="t"/>
          <a:lstStyle/>
          <a:p>
            <a:pPr indent="0" marL="0">
              <a:lnSpc>
                <a:spcPts val="2050"/>
              </a:lnSpc>
              <a:buNone/>
            </a:pPr>
            <a:r>
              <a:rPr lang="en-US" sz="1650" dirty="0">
                <a:solidFill>
                  <a:srgbClr val="746558"/>
                </a:solidFill>
                <a:latin typeface="Gelasio" pitchFamily="34" charset="0"/>
                <a:ea typeface="Gelasio" pitchFamily="34" charset="-122"/>
                <a:cs typeface="Gelasio" pitchFamily="34" charset="-120"/>
              </a:rPr>
              <a:t>Word Embeddings</a:t>
            </a:r>
            <a:endParaRPr lang="en-US" sz="1650" dirty="0"/>
          </a:p>
        </p:txBody>
      </p:sp>
      <p:sp>
        <p:nvSpPr>
          <p:cNvPr id="6" name="Text 3"/>
          <p:cNvSpPr/>
          <p:nvPr/>
        </p:nvSpPr>
        <p:spPr>
          <a:xfrm>
            <a:off x="6242328" y="1771650"/>
            <a:ext cx="7632144" cy="806172"/>
          </a:xfrm>
          <a:prstGeom prst="rect">
            <a:avLst/>
          </a:prstGeom>
          <a:noFill/>
          <a:ln/>
        </p:spPr>
        <p:txBody>
          <a:bodyPr wrap="square" lIns="0" tIns="0" rIns="0" bIns="0" rtlCol="0" anchor="t"/>
          <a:lstStyle/>
          <a:p>
            <a:pPr indent="0" marL="0">
              <a:lnSpc>
                <a:spcPts val="2100"/>
              </a:lnSpc>
              <a:buNone/>
            </a:pPr>
            <a:r>
              <a:rPr lang="en-US" sz="1300" dirty="0">
                <a:solidFill>
                  <a:srgbClr val="746558"/>
                </a:solidFill>
                <a:latin typeface="Gelasio" pitchFamily="34" charset="0"/>
                <a:ea typeface="Gelasio" pitchFamily="34" charset="-122"/>
                <a:cs typeface="Gelasio" pitchFamily="34" charset="-120"/>
              </a:rPr>
              <a:t>LLMs use vectorization to create word embeddings, which are dense vector representations of words that capture their meaning and relationships. These embeddings are learned from massive amounts of text data and are crucial for the LLM's understanding of language.</a:t>
            </a:r>
            <a:endParaRPr lang="en-US" sz="1300" dirty="0"/>
          </a:p>
        </p:txBody>
      </p:sp>
      <p:sp>
        <p:nvSpPr>
          <p:cNvPr id="7" name="Shape 4"/>
          <p:cNvSpPr/>
          <p:nvPr/>
        </p:nvSpPr>
        <p:spPr>
          <a:xfrm>
            <a:off x="6074331" y="2913817"/>
            <a:ext cx="7968139" cy="1505426"/>
          </a:xfrm>
          <a:prstGeom prst="roundRect">
            <a:avLst>
              <a:gd name="adj" fmla="val 1674"/>
            </a:avLst>
          </a:prstGeom>
          <a:solidFill>
            <a:srgbClr val="EEE8DD"/>
          </a:solidFill>
          <a:ln/>
        </p:spPr>
      </p:sp>
      <p:sp>
        <p:nvSpPr>
          <p:cNvPr id="8" name="Text 5"/>
          <p:cNvSpPr/>
          <p:nvPr/>
        </p:nvSpPr>
        <p:spPr>
          <a:xfrm>
            <a:off x="6242328" y="3081814"/>
            <a:ext cx="2470904" cy="262533"/>
          </a:xfrm>
          <a:prstGeom prst="rect">
            <a:avLst/>
          </a:prstGeom>
          <a:noFill/>
          <a:ln/>
        </p:spPr>
        <p:txBody>
          <a:bodyPr wrap="none" lIns="0" tIns="0" rIns="0" bIns="0" rtlCol="0" anchor="t"/>
          <a:lstStyle/>
          <a:p>
            <a:pPr indent="0" marL="0">
              <a:lnSpc>
                <a:spcPts val="2050"/>
              </a:lnSpc>
              <a:buNone/>
            </a:pPr>
            <a:r>
              <a:rPr lang="en-US" sz="1650" dirty="0">
                <a:solidFill>
                  <a:srgbClr val="746558"/>
                </a:solidFill>
                <a:latin typeface="Gelasio" pitchFamily="34" charset="0"/>
                <a:ea typeface="Gelasio" pitchFamily="34" charset="-122"/>
                <a:cs typeface="Gelasio" pitchFamily="34" charset="-120"/>
              </a:rPr>
              <a:t>Contextual Embeddings</a:t>
            </a:r>
            <a:endParaRPr lang="en-US" sz="1650" dirty="0"/>
          </a:p>
        </p:txBody>
      </p:sp>
      <p:sp>
        <p:nvSpPr>
          <p:cNvPr id="9" name="Text 6"/>
          <p:cNvSpPr/>
          <p:nvPr/>
        </p:nvSpPr>
        <p:spPr>
          <a:xfrm>
            <a:off x="6242328" y="3445073"/>
            <a:ext cx="7632144" cy="806172"/>
          </a:xfrm>
          <a:prstGeom prst="rect">
            <a:avLst/>
          </a:prstGeom>
          <a:noFill/>
          <a:ln/>
        </p:spPr>
        <p:txBody>
          <a:bodyPr wrap="square" lIns="0" tIns="0" rIns="0" bIns="0" rtlCol="0" anchor="t"/>
          <a:lstStyle/>
          <a:p>
            <a:pPr indent="0" marL="0">
              <a:lnSpc>
                <a:spcPts val="2100"/>
              </a:lnSpc>
              <a:buNone/>
            </a:pPr>
            <a:r>
              <a:rPr lang="en-US" sz="1300" dirty="0">
                <a:solidFill>
                  <a:srgbClr val="746558"/>
                </a:solidFill>
                <a:latin typeface="Gelasio" pitchFamily="34" charset="0"/>
                <a:ea typeface="Gelasio" pitchFamily="34" charset="-122"/>
                <a:cs typeface="Gelasio" pitchFamily="34" charset="-120"/>
              </a:rPr>
              <a:t>LLMs can also create contextual embeddings, which capture the meaning of words in relation to their surrounding context. This allows them to understand the nuances of language and generate more coherent and meaningful text.</a:t>
            </a:r>
            <a:endParaRPr lang="en-US" sz="1300" dirty="0"/>
          </a:p>
        </p:txBody>
      </p:sp>
      <p:sp>
        <p:nvSpPr>
          <p:cNvPr id="10" name="Shape 7"/>
          <p:cNvSpPr/>
          <p:nvPr/>
        </p:nvSpPr>
        <p:spPr>
          <a:xfrm>
            <a:off x="6074331" y="4587240"/>
            <a:ext cx="7968139" cy="1505426"/>
          </a:xfrm>
          <a:prstGeom prst="roundRect">
            <a:avLst>
              <a:gd name="adj" fmla="val 1674"/>
            </a:avLst>
          </a:prstGeom>
          <a:solidFill>
            <a:srgbClr val="EEE8DD"/>
          </a:solidFill>
          <a:ln/>
        </p:spPr>
      </p:sp>
      <p:sp>
        <p:nvSpPr>
          <p:cNvPr id="11" name="Text 8"/>
          <p:cNvSpPr/>
          <p:nvPr/>
        </p:nvSpPr>
        <p:spPr>
          <a:xfrm>
            <a:off x="6242328" y="4755237"/>
            <a:ext cx="2100143" cy="262533"/>
          </a:xfrm>
          <a:prstGeom prst="rect">
            <a:avLst/>
          </a:prstGeom>
          <a:noFill/>
          <a:ln/>
        </p:spPr>
        <p:txBody>
          <a:bodyPr wrap="none" lIns="0" tIns="0" rIns="0" bIns="0" rtlCol="0" anchor="t"/>
          <a:lstStyle/>
          <a:p>
            <a:pPr indent="0" marL="0">
              <a:lnSpc>
                <a:spcPts val="2050"/>
              </a:lnSpc>
              <a:buNone/>
            </a:pPr>
            <a:r>
              <a:rPr lang="en-US" sz="1650" dirty="0">
                <a:solidFill>
                  <a:srgbClr val="746558"/>
                </a:solidFill>
                <a:latin typeface="Gelasio" pitchFamily="34" charset="0"/>
                <a:ea typeface="Gelasio" pitchFamily="34" charset="-122"/>
                <a:cs typeface="Gelasio" pitchFamily="34" charset="-120"/>
              </a:rPr>
              <a:t>Semantic Similarity</a:t>
            </a:r>
            <a:endParaRPr lang="en-US" sz="1650" dirty="0"/>
          </a:p>
        </p:txBody>
      </p:sp>
      <p:sp>
        <p:nvSpPr>
          <p:cNvPr id="12" name="Text 9"/>
          <p:cNvSpPr/>
          <p:nvPr/>
        </p:nvSpPr>
        <p:spPr>
          <a:xfrm>
            <a:off x="6242328" y="5118497"/>
            <a:ext cx="7632144" cy="806172"/>
          </a:xfrm>
          <a:prstGeom prst="rect">
            <a:avLst/>
          </a:prstGeom>
          <a:noFill/>
          <a:ln/>
        </p:spPr>
        <p:txBody>
          <a:bodyPr wrap="square" lIns="0" tIns="0" rIns="0" bIns="0" rtlCol="0" anchor="t"/>
          <a:lstStyle/>
          <a:p>
            <a:pPr indent="0" marL="0">
              <a:lnSpc>
                <a:spcPts val="2100"/>
              </a:lnSpc>
              <a:buNone/>
            </a:pPr>
            <a:r>
              <a:rPr lang="en-US" sz="1300" dirty="0">
                <a:solidFill>
                  <a:srgbClr val="746558"/>
                </a:solidFill>
                <a:latin typeface="Gelasio" pitchFamily="34" charset="0"/>
                <a:ea typeface="Gelasio" pitchFamily="34" charset="-122"/>
                <a:cs typeface="Gelasio" pitchFamily="34" charset="-120"/>
              </a:rPr>
              <a:t>By comparing the vector representations of words and phrases, LLMs can determine their semantic similarity. This enables them to perform tasks such as text paraphrasing, question answering, and information retrieval.</a:t>
            </a:r>
            <a:endParaRPr lang="en-US" sz="1300" dirty="0"/>
          </a:p>
        </p:txBody>
      </p:sp>
      <p:sp>
        <p:nvSpPr>
          <p:cNvPr id="13" name="Shape 10"/>
          <p:cNvSpPr/>
          <p:nvPr/>
        </p:nvSpPr>
        <p:spPr>
          <a:xfrm>
            <a:off x="6074331" y="6260663"/>
            <a:ext cx="7968139" cy="1505426"/>
          </a:xfrm>
          <a:prstGeom prst="roundRect">
            <a:avLst>
              <a:gd name="adj" fmla="val 1674"/>
            </a:avLst>
          </a:prstGeom>
          <a:solidFill>
            <a:srgbClr val="EEE8DD"/>
          </a:solidFill>
          <a:ln/>
        </p:spPr>
      </p:sp>
      <p:sp>
        <p:nvSpPr>
          <p:cNvPr id="14" name="Text 11"/>
          <p:cNvSpPr/>
          <p:nvPr/>
        </p:nvSpPr>
        <p:spPr>
          <a:xfrm>
            <a:off x="6242328" y="6428661"/>
            <a:ext cx="2798088" cy="262533"/>
          </a:xfrm>
          <a:prstGeom prst="rect">
            <a:avLst/>
          </a:prstGeom>
          <a:noFill/>
          <a:ln/>
        </p:spPr>
        <p:txBody>
          <a:bodyPr wrap="none" lIns="0" tIns="0" rIns="0" bIns="0" rtlCol="0" anchor="t"/>
          <a:lstStyle/>
          <a:p>
            <a:pPr indent="0" marL="0">
              <a:lnSpc>
                <a:spcPts val="2050"/>
              </a:lnSpc>
              <a:buNone/>
            </a:pPr>
            <a:r>
              <a:rPr lang="en-US" sz="1650" dirty="0">
                <a:solidFill>
                  <a:srgbClr val="746558"/>
                </a:solidFill>
                <a:latin typeface="Gelasio" pitchFamily="34" charset="0"/>
                <a:ea typeface="Gelasio" pitchFamily="34" charset="-122"/>
                <a:cs typeface="Gelasio" pitchFamily="34" charset="-120"/>
              </a:rPr>
              <a:t>Knowledge Representation</a:t>
            </a:r>
            <a:endParaRPr lang="en-US" sz="1650" dirty="0"/>
          </a:p>
        </p:txBody>
      </p:sp>
      <p:sp>
        <p:nvSpPr>
          <p:cNvPr id="15" name="Text 12"/>
          <p:cNvSpPr/>
          <p:nvPr/>
        </p:nvSpPr>
        <p:spPr>
          <a:xfrm>
            <a:off x="6242328" y="6791920"/>
            <a:ext cx="7632144" cy="806172"/>
          </a:xfrm>
          <a:prstGeom prst="rect">
            <a:avLst/>
          </a:prstGeom>
          <a:noFill/>
          <a:ln/>
        </p:spPr>
        <p:txBody>
          <a:bodyPr wrap="square" lIns="0" tIns="0" rIns="0" bIns="0" rtlCol="0" anchor="t"/>
          <a:lstStyle/>
          <a:p>
            <a:pPr indent="0" marL="0">
              <a:lnSpc>
                <a:spcPts val="2100"/>
              </a:lnSpc>
              <a:buNone/>
            </a:pPr>
            <a:r>
              <a:rPr lang="en-US" sz="1300" dirty="0">
                <a:solidFill>
                  <a:srgbClr val="746558"/>
                </a:solidFill>
                <a:latin typeface="Gelasio" pitchFamily="34" charset="0"/>
                <a:ea typeface="Gelasio" pitchFamily="34" charset="-122"/>
                <a:cs typeface="Gelasio" pitchFamily="34" charset="-120"/>
              </a:rPr>
              <a:t>Vectorization allows LLMs to represent knowledge in a way that is both flexible and efficient. This enables them to learn from and reason about the world, leading to more sophisticated and human-like capabilities.</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12802" y="519589"/>
            <a:ext cx="3701058" cy="457914"/>
          </a:xfrm>
          <a:prstGeom prst="rect">
            <a:avLst/>
          </a:prstGeom>
          <a:noFill/>
          <a:ln/>
        </p:spPr>
        <p:txBody>
          <a:bodyPr wrap="none" lIns="0" tIns="0" rIns="0" bIns="0" rtlCol="0" anchor="t"/>
          <a:lstStyle/>
          <a:p>
            <a:pPr indent="0" marL="0">
              <a:lnSpc>
                <a:spcPts val="3600"/>
              </a:lnSpc>
              <a:buNone/>
            </a:pPr>
            <a:r>
              <a:rPr lang="en-US" sz="2850" dirty="0">
                <a:solidFill>
                  <a:srgbClr val="484237"/>
                </a:solidFill>
                <a:latin typeface="Gelasio" pitchFamily="34" charset="0"/>
                <a:ea typeface="Gelasio" pitchFamily="34" charset="-122"/>
                <a:cs typeface="Gelasio" pitchFamily="34" charset="-120"/>
              </a:rPr>
              <a:t>Algorithm Evolution</a:t>
            </a:r>
            <a:endParaRPr lang="en-US" sz="2850" dirty="0"/>
          </a:p>
        </p:txBody>
      </p:sp>
      <p:pic>
        <p:nvPicPr>
          <p:cNvPr id="4" name="Image 1" descr="preencoded.png">    </p:cNvPr>
          <p:cNvPicPr>
            <a:picLocks noChangeAspect="1"/>
          </p:cNvPicPr>
          <p:nvPr/>
        </p:nvPicPr>
        <p:blipFill>
          <a:blip r:embed="rId2"/>
          <a:stretch>
            <a:fillRect/>
          </a:stretch>
        </p:blipFill>
        <p:spPr>
          <a:xfrm>
            <a:off x="512802" y="1197292"/>
            <a:ext cx="366355" cy="366355"/>
          </a:xfrm>
          <a:prstGeom prst="rect">
            <a:avLst/>
          </a:prstGeom>
        </p:spPr>
      </p:pic>
      <p:sp>
        <p:nvSpPr>
          <p:cNvPr id="5" name="Text 1"/>
          <p:cNvSpPr/>
          <p:nvPr/>
        </p:nvSpPr>
        <p:spPr>
          <a:xfrm>
            <a:off x="512802" y="1710095"/>
            <a:ext cx="1831777" cy="228957"/>
          </a:xfrm>
          <a:prstGeom prst="rect">
            <a:avLst/>
          </a:prstGeom>
          <a:noFill/>
          <a:ln/>
        </p:spPr>
        <p:txBody>
          <a:bodyPr wrap="none" lIns="0" tIns="0" rIns="0" bIns="0" rtlCol="0" anchor="t"/>
          <a:lstStyle/>
          <a:p>
            <a:pPr algn="l" indent="0" marL="0">
              <a:lnSpc>
                <a:spcPts val="1800"/>
              </a:lnSpc>
              <a:buNone/>
            </a:pPr>
            <a:r>
              <a:rPr lang="en-US" sz="1400" dirty="0">
                <a:solidFill>
                  <a:srgbClr val="746558"/>
                </a:solidFill>
                <a:latin typeface="Gelasio" pitchFamily="34" charset="0"/>
                <a:ea typeface="Gelasio" pitchFamily="34" charset="-122"/>
                <a:cs typeface="Gelasio" pitchFamily="34" charset="-120"/>
              </a:rPr>
              <a:t>Bag-of-Words</a:t>
            </a:r>
            <a:endParaRPr lang="en-US" sz="1400" dirty="0"/>
          </a:p>
        </p:txBody>
      </p:sp>
      <p:sp>
        <p:nvSpPr>
          <p:cNvPr id="6" name="Text 2"/>
          <p:cNvSpPr/>
          <p:nvPr/>
        </p:nvSpPr>
        <p:spPr>
          <a:xfrm>
            <a:off x="512802" y="2026920"/>
            <a:ext cx="8118396" cy="468868"/>
          </a:xfrm>
          <a:prstGeom prst="rect">
            <a:avLst/>
          </a:prstGeom>
          <a:noFill/>
          <a:ln/>
        </p:spPr>
        <p:txBody>
          <a:bodyPr wrap="square" lIns="0" tIns="0" rIns="0" bIns="0" rtlCol="0" anchor="t"/>
          <a:lstStyle/>
          <a:p>
            <a:pPr algn="l" indent="0" marL="0">
              <a:lnSpc>
                <a:spcPts val="1800"/>
              </a:lnSpc>
              <a:buNone/>
            </a:pPr>
            <a:r>
              <a:rPr lang="en-US" sz="1150" dirty="0">
                <a:solidFill>
                  <a:srgbClr val="746558"/>
                </a:solidFill>
                <a:latin typeface="Gelasio" pitchFamily="34" charset="0"/>
                <a:ea typeface="Gelasio" pitchFamily="34" charset="-122"/>
                <a:cs typeface="Gelasio" pitchFamily="34" charset="-120"/>
              </a:rPr>
              <a:t>Early NLP models used bag-of-words, which represented text as a collection of words without considering their order. This method was limited in its ability to capture the meaning and context of words.</a:t>
            </a:r>
            <a:endParaRPr lang="en-US" sz="1150" dirty="0"/>
          </a:p>
        </p:txBody>
      </p:sp>
      <p:pic>
        <p:nvPicPr>
          <p:cNvPr id="7" name="Image 2" descr="preencoded.png">    </p:cNvPr>
          <p:cNvPicPr>
            <a:picLocks noChangeAspect="1"/>
          </p:cNvPicPr>
          <p:nvPr/>
        </p:nvPicPr>
        <p:blipFill>
          <a:blip r:embed="rId3"/>
          <a:stretch>
            <a:fillRect/>
          </a:stretch>
        </p:blipFill>
        <p:spPr>
          <a:xfrm>
            <a:off x="512802" y="2935367"/>
            <a:ext cx="366355" cy="366355"/>
          </a:xfrm>
          <a:prstGeom prst="rect">
            <a:avLst/>
          </a:prstGeom>
        </p:spPr>
      </p:pic>
      <p:sp>
        <p:nvSpPr>
          <p:cNvPr id="8" name="Text 3"/>
          <p:cNvSpPr/>
          <p:nvPr/>
        </p:nvSpPr>
        <p:spPr>
          <a:xfrm>
            <a:off x="512802" y="3448169"/>
            <a:ext cx="1831777" cy="228957"/>
          </a:xfrm>
          <a:prstGeom prst="rect">
            <a:avLst/>
          </a:prstGeom>
          <a:noFill/>
          <a:ln/>
        </p:spPr>
        <p:txBody>
          <a:bodyPr wrap="none" lIns="0" tIns="0" rIns="0" bIns="0" rtlCol="0" anchor="t"/>
          <a:lstStyle/>
          <a:p>
            <a:pPr algn="l" indent="0" marL="0">
              <a:lnSpc>
                <a:spcPts val="1800"/>
              </a:lnSpc>
              <a:buNone/>
            </a:pPr>
            <a:r>
              <a:rPr lang="en-US" sz="1400" dirty="0">
                <a:solidFill>
                  <a:srgbClr val="746558"/>
                </a:solidFill>
                <a:latin typeface="Gelasio" pitchFamily="34" charset="0"/>
                <a:ea typeface="Gelasio" pitchFamily="34" charset="-122"/>
                <a:cs typeface="Gelasio" pitchFamily="34" charset="-120"/>
              </a:rPr>
              <a:t>Word2Vec</a:t>
            </a:r>
            <a:endParaRPr lang="en-US" sz="1400" dirty="0"/>
          </a:p>
        </p:txBody>
      </p:sp>
      <p:sp>
        <p:nvSpPr>
          <p:cNvPr id="9" name="Text 4"/>
          <p:cNvSpPr/>
          <p:nvPr/>
        </p:nvSpPr>
        <p:spPr>
          <a:xfrm>
            <a:off x="512802" y="3764994"/>
            <a:ext cx="8118396" cy="468868"/>
          </a:xfrm>
          <a:prstGeom prst="rect">
            <a:avLst/>
          </a:prstGeom>
          <a:noFill/>
          <a:ln/>
        </p:spPr>
        <p:txBody>
          <a:bodyPr wrap="square" lIns="0" tIns="0" rIns="0" bIns="0" rtlCol="0" anchor="t"/>
          <a:lstStyle/>
          <a:p>
            <a:pPr algn="l" indent="0" marL="0">
              <a:lnSpc>
                <a:spcPts val="1800"/>
              </a:lnSpc>
              <a:buNone/>
            </a:pPr>
            <a:r>
              <a:rPr lang="en-US" sz="1150" dirty="0">
                <a:solidFill>
                  <a:srgbClr val="746558"/>
                </a:solidFill>
                <a:latin typeface="Gelasio" pitchFamily="34" charset="0"/>
                <a:ea typeface="Gelasio" pitchFamily="34" charset="-122"/>
                <a:cs typeface="Gelasio" pitchFamily="34" charset="-120"/>
              </a:rPr>
              <a:t>Word2Vec revolutionized word embeddings by learning vector representations that capture the semantic relationships between words. It is a powerful technique that has been widely adopted in NLP.</a:t>
            </a:r>
            <a:endParaRPr lang="en-US" sz="1150" dirty="0"/>
          </a:p>
        </p:txBody>
      </p:sp>
      <p:pic>
        <p:nvPicPr>
          <p:cNvPr id="10" name="Image 3" descr="preencoded.png">    </p:cNvPr>
          <p:cNvPicPr>
            <a:picLocks noChangeAspect="1"/>
          </p:cNvPicPr>
          <p:nvPr/>
        </p:nvPicPr>
        <p:blipFill>
          <a:blip r:embed="rId4"/>
          <a:stretch>
            <a:fillRect/>
          </a:stretch>
        </p:blipFill>
        <p:spPr>
          <a:xfrm>
            <a:off x="512802" y="4673441"/>
            <a:ext cx="366355" cy="366355"/>
          </a:xfrm>
          <a:prstGeom prst="rect">
            <a:avLst/>
          </a:prstGeom>
        </p:spPr>
      </p:pic>
      <p:sp>
        <p:nvSpPr>
          <p:cNvPr id="11" name="Text 5"/>
          <p:cNvSpPr/>
          <p:nvPr/>
        </p:nvSpPr>
        <p:spPr>
          <a:xfrm>
            <a:off x="512802" y="5186243"/>
            <a:ext cx="1831777" cy="228957"/>
          </a:xfrm>
          <a:prstGeom prst="rect">
            <a:avLst/>
          </a:prstGeom>
          <a:noFill/>
          <a:ln/>
        </p:spPr>
        <p:txBody>
          <a:bodyPr wrap="none" lIns="0" tIns="0" rIns="0" bIns="0" rtlCol="0" anchor="t"/>
          <a:lstStyle/>
          <a:p>
            <a:pPr algn="l" indent="0" marL="0">
              <a:lnSpc>
                <a:spcPts val="1800"/>
              </a:lnSpc>
              <a:buNone/>
            </a:pPr>
            <a:r>
              <a:rPr lang="en-US" sz="1400" dirty="0">
                <a:solidFill>
                  <a:srgbClr val="746558"/>
                </a:solidFill>
                <a:latin typeface="Gelasio" pitchFamily="34" charset="0"/>
                <a:ea typeface="Gelasio" pitchFamily="34" charset="-122"/>
                <a:cs typeface="Gelasio" pitchFamily="34" charset="-120"/>
              </a:rPr>
              <a:t>GloVe</a:t>
            </a:r>
            <a:endParaRPr lang="en-US" sz="1400" dirty="0"/>
          </a:p>
        </p:txBody>
      </p:sp>
      <p:sp>
        <p:nvSpPr>
          <p:cNvPr id="12" name="Text 6"/>
          <p:cNvSpPr/>
          <p:nvPr/>
        </p:nvSpPr>
        <p:spPr>
          <a:xfrm>
            <a:off x="512802" y="5503069"/>
            <a:ext cx="8118396" cy="468868"/>
          </a:xfrm>
          <a:prstGeom prst="rect">
            <a:avLst/>
          </a:prstGeom>
          <a:noFill/>
          <a:ln/>
        </p:spPr>
        <p:txBody>
          <a:bodyPr wrap="square" lIns="0" tIns="0" rIns="0" bIns="0" rtlCol="0" anchor="t"/>
          <a:lstStyle/>
          <a:p>
            <a:pPr algn="l" indent="0" marL="0">
              <a:lnSpc>
                <a:spcPts val="1800"/>
              </a:lnSpc>
              <a:buNone/>
            </a:pPr>
            <a:r>
              <a:rPr lang="en-US" sz="1150" dirty="0">
                <a:solidFill>
                  <a:srgbClr val="746558"/>
                </a:solidFill>
                <a:latin typeface="Gelasio" pitchFamily="34" charset="0"/>
                <a:ea typeface="Gelasio" pitchFamily="34" charset="-122"/>
                <a:cs typeface="Gelasio" pitchFamily="34" charset="-120"/>
              </a:rPr>
              <a:t>GloVe (Global Vectors for Word Representation) is another popular technique for learning word embeddings. It uses a global matrix factorization method to learn embeddings from a large corpus of text.</a:t>
            </a:r>
            <a:endParaRPr lang="en-US" sz="1150" dirty="0"/>
          </a:p>
        </p:txBody>
      </p:sp>
      <p:pic>
        <p:nvPicPr>
          <p:cNvPr id="13" name="Image 4" descr="preencoded.png">    </p:cNvPr>
          <p:cNvPicPr>
            <a:picLocks noChangeAspect="1"/>
          </p:cNvPicPr>
          <p:nvPr/>
        </p:nvPicPr>
        <p:blipFill>
          <a:blip r:embed="rId5"/>
          <a:stretch>
            <a:fillRect/>
          </a:stretch>
        </p:blipFill>
        <p:spPr>
          <a:xfrm>
            <a:off x="512802" y="6411516"/>
            <a:ext cx="366355" cy="366355"/>
          </a:xfrm>
          <a:prstGeom prst="rect">
            <a:avLst/>
          </a:prstGeom>
        </p:spPr>
      </p:pic>
      <p:sp>
        <p:nvSpPr>
          <p:cNvPr id="14" name="Text 7"/>
          <p:cNvSpPr/>
          <p:nvPr/>
        </p:nvSpPr>
        <p:spPr>
          <a:xfrm>
            <a:off x="512802" y="6924318"/>
            <a:ext cx="1831777" cy="228957"/>
          </a:xfrm>
          <a:prstGeom prst="rect">
            <a:avLst/>
          </a:prstGeom>
          <a:noFill/>
          <a:ln/>
        </p:spPr>
        <p:txBody>
          <a:bodyPr wrap="none" lIns="0" tIns="0" rIns="0" bIns="0" rtlCol="0" anchor="t"/>
          <a:lstStyle/>
          <a:p>
            <a:pPr algn="l" indent="0" marL="0">
              <a:lnSpc>
                <a:spcPts val="1800"/>
              </a:lnSpc>
              <a:buNone/>
            </a:pPr>
            <a:r>
              <a:rPr lang="en-US" sz="1400" dirty="0">
                <a:solidFill>
                  <a:srgbClr val="746558"/>
                </a:solidFill>
                <a:latin typeface="Gelasio" pitchFamily="34" charset="0"/>
                <a:ea typeface="Gelasio" pitchFamily="34" charset="-122"/>
                <a:cs typeface="Gelasio" pitchFamily="34" charset="-120"/>
              </a:rPr>
              <a:t>BERT</a:t>
            </a:r>
            <a:endParaRPr lang="en-US" sz="1400" dirty="0"/>
          </a:p>
        </p:txBody>
      </p:sp>
      <p:sp>
        <p:nvSpPr>
          <p:cNvPr id="15" name="Text 8"/>
          <p:cNvSpPr/>
          <p:nvPr/>
        </p:nvSpPr>
        <p:spPr>
          <a:xfrm>
            <a:off x="512802" y="7241143"/>
            <a:ext cx="8118396" cy="468868"/>
          </a:xfrm>
          <a:prstGeom prst="rect">
            <a:avLst/>
          </a:prstGeom>
          <a:noFill/>
          <a:ln/>
        </p:spPr>
        <p:txBody>
          <a:bodyPr wrap="square" lIns="0" tIns="0" rIns="0" bIns="0" rtlCol="0" anchor="t"/>
          <a:lstStyle/>
          <a:p>
            <a:pPr algn="l" indent="0" marL="0">
              <a:lnSpc>
                <a:spcPts val="1800"/>
              </a:lnSpc>
              <a:buNone/>
            </a:pPr>
            <a:r>
              <a:rPr lang="en-US" sz="1150" dirty="0">
                <a:solidFill>
                  <a:srgbClr val="746558"/>
                </a:solidFill>
                <a:latin typeface="Gelasio" pitchFamily="34" charset="0"/>
                <a:ea typeface="Gelasio" pitchFamily="34" charset="-122"/>
                <a:cs typeface="Gelasio" pitchFamily="34" charset="-120"/>
              </a:rPr>
              <a:t>BERT (Bidirectional Encoder Representations from Transformers) is a state-of-the-art LLM that uses a transformer-based architecture to learn contextualized representations of words. It has achieved impressive results in various NLP tasks.</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2024-09-24T17:36:53Z</dcterms:created>
  <dcterms:modified xsi:type="dcterms:W3CDTF">2024-09-24T17:36:53Z</dcterms:modified>
</cp:coreProperties>
</file>