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6"/>
  </p:notesMasterIdLst>
  <p:sldIdLst>
    <p:sldId id="360" r:id="rId5"/>
    <p:sldId id="361" r:id="rId6"/>
    <p:sldId id="362" r:id="rId7"/>
    <p:sldId id="363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1" r:id="rId32"/>
    <p:sldId id="283" r:id="rId33"/>
    <p:sldId id="365" r:id="rId34"/>
    <p:sldId id="279" r:id="rId35"/>
    <p:sldId id="280" r:id="rId36"/>
    <p:sldId id="284" r:id="rId37"/>
    <p:sldId id="285" r:id="rId38"/>
    <p:sldId id="364" r:id="rId39"/>
    <p:sldId id="289" r:id="rId40"/>
    <p:sldId id="292" r:id="rId41"/>
    <p:sldId id="294" r:id="rId42"/>
    <p:sldId id="366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7" r:id="rId68"/>
    <p:sldId id="368" r:id="rId69"/>
    <p:sldId id="369" r:id="rId70"/>
    <p:sldId id="370" r:id="rId71"/>
    <p:sldId id="372" r:id="rId72"/>
    <p:sldId id="373" r:id="rId73"/>
    <p:sldId id="374" r:id="rId74"/>
    <p:sldId id="371" r:id="rId7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97D0A-6A46-4C73-B65F-205B28A17DB5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EB4D4-9EBA-48C7-BF90-35FCDC242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EB4D4-9EBA-48C7-BF90-35FCDC242C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4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70072" y="2946995"/>
            <a:ext cx="1076325" cy="48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0921" y="1687710"/>
            <a:ext cx="6304358" cy="471487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9914" y="669726"/>
            <a:ext cx="267890" cy="375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130" y="-40729"/>
            <a:ext cx="8387348" cy="14824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232" y="1600596"/>
            <a:ext cx="7977505" cy="324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4" Type="http://schemas.openxmlformats.org/officeDocument/2006/relationships/image" Target="../media/image79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e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jpeg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jpe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988840"/>
            <a:ext cx="9144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PRODUCTION TECHNOLOGY</a:t>
            </a:r>
          </a:p>
          <a:p>
            <a:pPr algn="ctr"/>
            <a:r>
              <a:rPr lang="en-US" sz="3600" b="1" dirty="0">
                <a:solidFill>
                  <a:srgbClr val="C00000"/>
                </a:solidFill>
              </a:rPr>
              <a:t>(A8315)</a:t>
            </a:r>
          </a:p>
          <a:p>
            <a:pPr algn="ctr"/>
            <a:endParaRPr lang="en-US" sz="36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Dr. S.ANANTH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PROFESSOR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DEPARTMENT OF MECHANICAL ENGINEERING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VARDHAMAN COLLEGE OF ENGINEERING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HYDERABAD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3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8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4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69" rIns="0" bIns="0" rtlCol="0">
            <a:spAutoFit/>
          </a:bodyPr>
          <a:lstStyle/>
          <a:p>
            <a:pPr marL="2406015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ot</a:t>
            </a:r>
            <a:r>
              <a:rPr sz="4300" spc="5" dirty="0"/>
              <a:t> </a:t>
            </a:r>
            <a:r>
              <a:rPr sz="4300" dirty="0"/>
              <a:t>Working</a:t>
            </a:r>
            <a:r>
              <a:rPr sz="4300" spc="254" dirty="0"/>
              <a:t> </a:t>
            </a:r>
            <a:r>
              <a:rPr sz="4300" dirty="0"/>
              <a:t>of</a:t>
            </a:r>
            <a:r>
              <a:rPr sz="4300" spc="20" dirty="0"/>
              <a:t> </a:t>
            </a:r>
            <a:r>
              <a:rPr sz="4300" spc="-20" dirty="0"/>
              <a:t>metal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20232" y="1600596"/>
            <a:ext cx="7977505" cy="307032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67665" marR="5080" indent="-356235" algn="just">
              <a:lnSpc>
                <a:spcPct val="98100"/>
              </a:lnSpc>
              <a:spcBef>
                <a:spcPts val="195"/>
              </a:spcBef>
              <a:buChar char="•"/>
              <a:tabLst>
                <a:tab pos="367665" algn="l"/>
                <a:tab pos="372745" algn="l"/>
              </a:tabLst>
            </a:pPr>
            <a:r>
              <a:rPr sz="3250" dirty="0"/>
              <a:t>	It</a:t>
            </a:r>
            <a:r>
              <a:rPr sz="3250" spc="-125" dirty="0"/>
              <a:t> </a:t>
            </a:r>
            <a:r>
              <a:rPr sz="3250" dirty="0"/>
              <a:t>can</a:t>
            </a:r>
            <a:r>
              <a:rPr sz="3250" spc="-140" dirty="0"/>
              <a:t> </a:t>
            </a:r>
            <a:r>
              <a:rPr sz="3250" dirty="0"/>
              <a:t>be</a:t>
            </a:r>
            <a:r>
              <a:rPr sz="3250" spc="-155" dirty="0"/>
              <a:t> </a:t>
            </a:r>
            <a:r>
              <a:rPr sz="3250" spc="-20" dirty="0"/>
              <a:t>defined</a:t>
            </a:r>
            <a:r>
              <a:rPr sz="3250" spc="5" dirty="0"/>
              <a:t> </a:t>
            </a:r>
            <a:r>
              <a:rPr sz="3250" dirty="0"/>
              <a:t>as</a:t>
            </a:r>
            <a:r>
              <a:rPr sz="3250" spc="-185" dirty="0"/>
              <a:t> </a:t>
            </a:r>
            <a:r>
              <a:rPr sz="3250" dirty="0"/>
              <a:t>the</a:t>
            </a:r>
            <a:r>
              <a:rPr sz="3250" spc="-165" dirty="0"/>
              <a:t> </a:t>
            </a:r>
            <a:r>
              <a:rPr sz="3250" spc="-10" dirty="0"/>
              <a:t>plastic</a:t>
            </a:r>
            <a:r>
              <a:rPr sz="3250" spc="-35" dirty="0"/>
              <a:t> </a:t>
            </a:r>
            <a:r>
              <a:rPr sz="3250" spc="-40" dirty="0"/>
              <a:t>deformation</a:t>
            </a:r>
            <a:r>
              <a:rPr sz="3250" spc="5" dirty="0"/>
              <a:t> </a:t>
            </a:r>
            <a:r>
              <a:rPr sz="3250" spc="-25" dirty="0"/>
              <a:t>of </a:t>
            </a:r>
            <a:r>
              <a:rPr sz="3300" spc="-45" dirty="0"/>
              <a:t>metals</a:t>
            </a:r>
            <a:r>
              <a:rPr sz="3300" spc="-75" dirty="0"/>
              <a:t> </a:t>
            </a:r>
            <a:r>
              <a:rPr sz="3300" spc="-20" dirty="0"/>
              <a:t>and</a:t>
            </a:r>
            <a:r>
              <a:rPr sz="3300" spc="-95" dirty="0"/>
              <a:t> </a:t>
            </a:r>
            <a:r>
              <a:rPr sz="3300" spc="-35" dirty="0"/>
              <a:t>alloys</a:t>
            </a:r>
            <a:r>
              <a:rPr sz="3300" spc="-80" dirty="0"/>
              <a:t> </a:t>
            </a:r>
            <a:r>
              <a:rPr sz="3300" dirty="0"/>
              <a:t>at</a:t>
            </a:r>
            <a:r>
              <a:rPr sz="3300" spc="-185" dirty="0"/>
              <a:t> </a:t>
            </a:r>
            <a:r>
              <a:rPr sz="3300" dirty="0"/>
              <a:t>a</a:t>
            </a:r>
            <a:r>
              <a:rPr sz="3300" spc="-190" dirty="0"/>
              <a:t> </a:t>
            </a:r>
            <a:r>
              <a:rPr sz="3300" spc="-75" dirty="0"/>
              <a:t>temperature</a:t>
            </a:r>
            <a:r>
              <a:rPr sz="3300" spc="35" dirty="0"/>
              <a:t> </a:t>
            </a:r>
            <a:r>
              <a:rPr sz="3300" b="1" spc="-10" dirty="0"/>
              <a:t>above </a:t>
            </a:r>
            <a:r>
              <a:rPr sz="3250" b="1" spc="-35" dirty="0"/>
              <a:t>recrystallisation</a:t>
            </a:r>
            <a:r>
              <a:rPr sz="3250" b="1" spc="-150" dirty="0"/>
              <a:t> </a:t>
            </a:r>
            <a:r>
              <a:rPr sz="3250" dirty="0"/>
              <a:t>and</a:t>
            </a:r>
            <a:r>
              <a:rPr sz="3250" spc="-185" dirty="0"/>
              <a:t> </a:t>
            </a:r>
            <a:r>
              <a:rPr sz="3250" spc="-10" dirty="0"/>
              <a:t>below</a:t>
            </a:r>
            <a:r>
              <a:rPr sz="3250" spc="-80" dirty="0"/>
              <a:t> </a:t>
            </a:r>
            <a:r>
              <a:rPr sz="3250" spc="-20" dirty="0"/>
              <a:t>melting</a:t>
            </a:r>
            <a:r>
              <a:rPr sz="3250" spc="-5" dirty="0"/>
              <a:t> </a:t>
            </a:r>
            <a:r>
              <a:rPr sz="3250" spc="-10" dirty="0"/>
              <a:t>point</a:t>
            </a:r>
            <a:r>
              <a:rPr sz="3250" spc="-70" dirty="0"/>
              <a:t> </a:t>
            </a:r>
            <a:r>
              <a:rPr sz="3250" spc="-20" dirty="0"/>
              <a:t>such </a:t>
            </a:r>
            <a:r>
              <a:rPr sz="3250" dirty="0"/>
              <a:t>that</a:t>
            </a:r>
            <a:r>
              <a:rPr sz="3250" spc="-130" dirty="0"/>
              <a:t> </a:t>
            </a:r>
            <a:r>
              <a:rPr sz="3250" dirty="0"/>
              <a:t>fine</a:t>
            </a:r>
            <a:r>
              <a:rPr sz="3250" spc="-140" dirty="0"/>
              <a:t> </a:t>
            </a:r>
            <a:r>
              <a:rPr sz="3250" spc="-20" dirty="0"/>
              <a:t>refined</a:t>
            </a:r>
            <a:r>
              <a:rPr sz="3250" spc="-105" dirty="0"/>
              <a:t> </a:t>
            </a:r>
            <a:r>
              <a:rPr sz="3250" spc="-10" dirty="0"/>
              <a:t>grain</a:t>
            </a:r>
            <a:r>
              <a:rPr sz="3250" spc="-110" dirty="0"/>
              <a:t> </a:t>
            </a:r>
            <a:r>
              <a:rPr sz="3250" dirty="0"/>
              <a:t>is</a:t>
            </a:r>
            <a:r>
              <a:rPr sz="3250" spc="-140" dirty="0"/>
              <a:t> </a:t>
            </a:r>
            <a:r>
              <a:rPr sz="3250" spc="-10" dirty="0"/>
              <a:t>obtained.</a:t>
            </a:r>
            <a:endParaRPr sz="3250" dirty="0"/>
          </a:p>
          <a:p>
            <a:pPr marL="372110" indent="-361315" algn="just">
              <a:lnSpc>
                <a:spcPts val="3985"/>
              </a:lnSpc>
              <a:spcBef>
                <a:spcPts val="640"/>
              </a:spcBef>
              <a:buChar char="•"/>
              <a:tabLst>
                <a:tab pos="372110" algn="l"/>
              </a:tabLst>
            </a:pPr>
            <a:r>
              <a:rPr sz="3350" spc="-100" dirty="0"/>
              <a:t>Maximum</a:t>
            </a:r>
            <a:r>
              <a:rPr sz="3350" dirty="0"/>
              <a:t> </a:t>
            </a:r>
            <a:r>
              <a:rPr sz="3350" spc="-75" dirty="0"/>
              <a:t>working</a:t>
            </a:r>
            <a:r>
              <a:rPr sz="3350" spc="-25" dirty="0"/>
              <a:t> </a:t>
            </a:r>
            <a:r>
              <a:rPr sz="3350" spc="-105" dirty="0"/>
              <a:t>temperature</a:t>
            </a:r>
            <a:r>
              <a:rPr sz="3350" spc="50" dirty="0"/>
              <a:t> </a:t>
            </a:r>
            <a:r>
              <a:rPr sz="3350" dirty="0"/>
              <a:t>is</a:t>
            </a:r>
            <a:r>
              <a:rPr sz="3350" spc="-170" dirty="0"/>
              <a:t> </a:t>
            </a:r>
            <a:r>
              <a:rPr sz="3350" spc="-40" dirty="0"/>
              <a:t>0.7</a:t>
            </a:r>
            <a:r>
              <a:rPr sz="3350" spc="-140" dirty="0"/>
              <a:t> </a:t>
            </a:r>
            <a:r>
              <a:rPr sz="3350" spc="-30" dirty="0"/>
              <a:t>to</a:t>
            </a:r>
            <a:r>
              <a:rPr sz="3350" spc="-165" dirty="0"/>
              <a:t> </a:t>
            </a:r>
            <a:r>
              <a:rPr sz="3350" spc="-25" dirty="0"/>
              <a:t>0.9</a:t>
            </a:r>
            <a:endParaRPr sz="3350" dirty="0"/>
          </a:p>
          <a:p>
            <a:pPr marL="374650" algn="just">
              <a:lnSpc>
                <a:spcPts val="3804"/>
              </a:lnSpc>
            </a:pPr>
            <a:r>
              <a:rPr dirty="0"/>
              <a:t>times</a:t>
            </a:r>
            <a:r>
              <a:rPr spc="-8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melting</a:t>
            </a:r>
            <a:r>
              <a:rPr spc="15" dirty="0"/>
              <a:t> </a:t>
            </a:r>
            <a:r>
              <a:rPr spc="-10" dirty="0"/>
              <a:t>point.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568" rIns="0" bIns="0" rtlCol="0">
            <a:spAutoFit/>
          </a:bodyPr>
          <a:lstStyle/>
          <a:p>
            <a:pPr marL="3188335">
              <a:lnSpc>
                <a:spcPct val="100000"/>
              </a:lnSpc>
              <a:spcBef>
                <a:spcPts val="95"/>
              </a:spcBef>
            </a:pPr>
            <a:r>
              <a:rPr sz="4350" spc="-45" dirty="0"/>
              <a:t>Advantages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521985" y="1596875"/>
            <a:ext cx="7915275" cy="461549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64490" marR="1253490" indent="-352425" algn="just">
              <a:lnSpc>
                <a:spcPts val="3620"/>
              </a:lnSpc>
              <a:spcBef>
                <a:spcPts val="280"/>
              </a:spcBef>
              <a:buChar char="•"/>
              <a:tabLst>
                <a:tab pos="364490" algn="l"/>
              </a:tabLst>
            </a:pPr>
            <a:r>
              <a:rPr sz="3050" spc="-45" dirty="0">
                <a:latin typeface="Calibri"/>
                <a:cs typeface="Calibri"/>
              </a:rPr>
              <a:t>Properties</a:t>
            </a:r>
            <a:r>
              <a:rPr sz="3050" spc="4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such</a:t>
            </a:r>
            <a:r>
              <a:rPr sz="3050" spc="-1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as</a:t>
            </a:r>
            <a:r>
              <a:rPr sz="3050" spc="-130" dirty="0">
                <a:latin typeface="Calibri"/>
                <a:cs typeface="Calibri"/>
              </a:rPr>
              <a:t> </a:t>
            </a:r>
            <a:r>
              <a:rPr sz="3050" b="1" spc="-40" dirty="0">
                <a:latin typeface="Calibri"/>
                <a:cs typeface="Calibri"/>
              </a:rPr>
              <a:t>strength, </a:t>
            </a:r>
            <a:r>
              <a:rPr sz="3050" b="1" spc="-30" dirty="0">
                <a:latin typeface="Calibri"/>
                <a:cs typeface="Calibri"/>
              </a:rPr>
              <a:t>ductility</a:t>
            </a:r>
            <a:r>
              <a:rPr sz="3050" b="1" spc="60" dirty="0">
                <a:latin typeface="Calibri"/>
                <a:cs typeface="Calibri"/>
              </a:rPr>
              <a:t> </a:t>
            </a:r>
            <a:r>
              <a:rPr sz="3050" b="1" spc="-25" dirty="0">
                <a:latin typeface="Calibri"/>
                <a:cs typeface="Calibri"/>
              </a:rPr>
              <a:t>and </a:t>
            </a:r>
            <a:r>
              <a:rPr sz="3050" b="1" spc="-35" dirty="0">
                <a:latin typeface="Calibri"/>
                <a:cs typeface="Calibri"/>
              </a:rPr>
              <a:t>toughness</a:t>
            </a:r>
            <a:r>
              <a:rPr sz="3050" b="1" spc="5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is</a:t>
            </a:r>
            <a:r>
              <a:rPr sz="3050" spc="-12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improved.</a:t>
            </a:r>
            <a:endParaRPr sz="3050" dirty="0">
              <a:latin typeface="Calibri"/>
              <a:cs typeface="Calibri"/>
            </a:endParaRPr>
          </a:p>
          <a:p>
            <a:pPr marL="365760" indent="-352425" algn="just">
              <a:lnSpc>
                <a:spcPct val="100000"/>
              </a:lnSpc>
              <a:spcBef>
                <a:spcPts val="615"/>
              </a:spcBef>
              <a:buChar char="•"/>
              <a:tabLst>
                <a:tab pos="365760" algn="l"/>
              </a:tabLst>
            </a:pPr>
            <a:r>
              <a:rPr sz="2950" dirty="0">
                <a:latin typeface="Calibri"/>
                <a:cs typeface="Calibri"/>
              </a:rPr>
              <a:t>Density</a:t>
            </a:r>
            <a:r>
              <a:rPr sz="2950" spc="1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increases</a:t>
            </a:r>
            <a:r>
              <a:rPr sz="2950" spc="14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by</a:t>
            </a:r>
            <a:r>
              <a:rPr sz="2950" spc="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removing</a:t>
            </a:r>
            <a:r>
              <a:rPr sz="2950" spc="150" dirty="0">
                <a:latin typeface="Calibri"/>
                <a:cs typeface="Calibri"/>
              </a:rPr>
              <a:t> </a:t>
            </a:r>
            <a:r>
              <a:rPr sz="2950" b="1" spc="-10" dirty="0">
                <a:latin typeface="Calibri"/>
                <a:cs typeface="Calibri"/>
              </a:rPr>
              <a:t>voids.</a:t>
            </a:r>
            <a:endParaRPr sz="2950" b="1" dirty="0">
              <a:latin typeface="Calibri"/>
              <a:cs typeface="Calibri"/>
            </a:endParaRPr>
          </a:p>
          <a:p>
            <a:pPr marL="368300" marR="848994" indent="-339090" algn="just">
              <a:lnSpc>
                <a:spcPct val="101299"/>
              </a:lnSpc>
              <a:spcBef>
                <a:spcPts val="775"/>
              </a:spcBef>
              <a:buChar char="•"/>
              <a:tabLst>
                <a:tab pos="372745" algn="l"/>
              </a:tabLst>
            </a:pPr>
            <a:r>
              <a:rPr sz="2950" b="1" spc="-155" dirty="0">
                <a:latin typeface="Arial MT"/>
                <a:cs typeface="Arial MT"/>
              </a:rPr>
              <a:t>Desired</a:t>
            </a:r>
            <a:r>
              <a:rPr sz="2950" b="1" spc="-50" dirty="0">
                <a:latin typeface="Arial MT"/>
                <a:cs typeface="Arial MT"/>
              </a:rPr>
              <a:t> </a:t>
            </a:r>
            <a:r>
              <a:rPr sz="2950" b="1" spc="-204" dirty="0">
                <a:latin typeface="Arial MT"/>
                <a:cs typeface="Arial MT"/>
              </a:rPr>
              <a:t>shape</a:t>
            </a:r>
            <a:r>
              <a:rPr sz="2950" b="1" dirty="0">
                <a:latin typeface="Arial MT"/>
                <a:cs typeface="Arial MT"/>
              </a:rPr>
              <a:t> </a:t>
            </a:r>
            <a:r>
              <a:rPr sz="2950" spc="-225" dirty="0">
                <a:latin typeface="Arial MT"/>
                <a:cs typeface="Arial MT"/>
              </a:rPr>
              <a:t>can</a:t>
            </a:r>
            <a:r>
              <a:rPr sz="2950" spc="15" dirty="0">
                <a:latin typeface="Arial MT"/>
                <a:cs typeface="Arial MT"/>
              </a:rPr>
              <a:t> </a:t>
            </a:r>
            <a:r>
              <a:rPr sz="2950" spc="-160" dirty="0">
                <a:latin typeface="Arial MT"/>
                <a:cs typeface="Arial MT"/>
              </a:rPr>
              <a:t>be</a:t>
            </a:r>
            <a:r>
              <a:rPr sz="2950" spc="-45" dirty="0">
                <a:latin typeface="Arial MT"/>
                <a:cs typeface="Arial MT"/>
              </a:rPr>
              <a:t> </a:t>
            </a:r>
            <a:r>
              <a:rPr sz="2950" spc="-125" dirty="0">
                <a:latin typeface="Arial MT"/>
                <a:cs typeface="Arial MT"/>
              </a:rPr>
              <a:t>easily</a:t>
            </a:r>
            <a:r>
              <a:rPr sz="2950" spc="-85" dirty="0">
                <a:latin typeface="Arial MT"/>
                <a:cs typeface="Arial MT"/>
              </a:rPr>
              <a:t> </a:t>
            </a:r>
            <a:r>
              <a:rPr sz="2950" spc="-55" dirty="0">
                <a:latin typeface="Arial MT"/>
                <a:cs typeface="Arial MT"/>
              </a:rPr>
              <a:t>obtained</a:t>
            </a:r>
            <a:r>
              <a:rPr sz="2950" spc="-75" dirty="0">
                <a:latin typeface="Arial MT"/>
                <a:cs typeface="Arial MT"/>
              </a:rPr>
              <a:t> under 	</a:t>
            </a:r>
            <a:r>
              <a:rPr sz="2950" spc="-105" dirty="0">
                <a:latin typeface="Arial MT"/>
                <a:cs typeface="Arial MT"/>
              </a:rPr>
              <a:t>plastic</a:t>
            </a:r>
            <a:r>
              <a:rPr sz="2950" spc="-60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deformation.</a:t>
            </a:r>
            <a:endParaRPr sz="2950" dirty="0">
              <a:latin typeface="Arial MT"/>
              <a:cs typeface="Arial MT"/>
            </a:endParaRPr>
          </a:p>
          <a:p>
            <a:pPr marL="365760" indent="-352425" algn="just">
              <a:lnSpc>
                <a:spcPct val="100000"/>
              </a:lnSpc>
              <a:spcBef>
                <a:spcPts val="745"/>
              </a:spcBef>
              <a:buChar char="•"/>
              <a:tabLst>
                <a:tab pos="365760" algn="l"/>
              </a:tabLst>
            </a:pPr>
            <a:r>
              <a:rPr sz="2950" b="1" dirty="0">
                <a:latin typeface="Calibri"/>
                <a:cs typeface="Calibri"/>
              </a:rPr>
              <a:t>Effect</a:t>
            </a:r>
            <a:r>
              <a:rPr sz="2950" spc="9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of</a:t>
            </a:r>
            <a:r>
              <a:rPr sz="2950" spc="-20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impurities</a:t>
            </a:r>
            <a:r>
              <a:rPr sz="2950" spc="13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can</a:t>
            </a:r>
            <a:r>
              <a:rPr sz="2950" spc="25" dirty="0">
                <a:latin typeface="Calibri"/>
                <a:cs typeface="Calibri"/>
              </a:rPr>
              <a:t> </a:t>
            </a:r>
            <a:r>
              <a:rPr sz="2950">
                <a:latin typeface="Calibri"/>
                <a:cs typeface="Calibri"/>
              </a:rPr>
              <a:t>be</a:t>
            </a:r>
            <a:r>
              <a:rPr sz="2950" spc="5">
                <a:latin typeface="Calibri"/>
                <a:cs typeface="Calibri"/>
              </a:rPr>
              <a:t> </a:t>
            </a:r>
            <a:r>
              <a:rPr sz="2950" spc="-10">
                <a:latin typeface="Calibri"/>
                <a:cs typeface="Calibri"/>
              </a:rPr>
              <a:t>reduced.</a:t>
            </a:r>
            <a:endParaRPr lang="en-US" sz="2950" spc="-10" dirty="0">
              <a:latin typeface="Calibri"/>
              <a:cs typeface="Calibri"/>
            </a:endParaRPr>
          </a:p>
          <a:p>
            <a:pPr marL="365760" indent="-352425" algn="just">
              <a:lnSpc>
                <a:spcPct val="100000"/>
              </a:lnSpc>
              <a:spcBef>
                <a:spcPts val="745"/>
              </a:spcBef>
              <a:buChar char="•"/>
              <a:tabLst>
                <a:tab pos="365760" algn="l"/>
              </a:tabLst>
            </a:pPr>
            <a:r>
              <a:rPr sz="3000" b="1">
                <a:latin typeface="Calibri"/>
                <a:cs typeface="Calibri"/>
              </a:rPr>
              <a:t>Good</a:t>
            </a:r>
            <a:r>
              <a:rPr sz="3000" b="1" spc="-9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grain</a:t>
            </a:r>
            <a:r>
              <a:rPr sz="3000" b="1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structure.</a:t>
            </a:r>
            <a:endParaRPr sz="3000" dirty="0">
              <a:latin typeface="Calibri"/>
              <a:cs typeface="Calibri"/>
            </a:endParaRPr>
          </a:p>
          <a:p>
            <a:pPr marL="372745" indent="-359410" algn="just">
              <a:lnSpc>
                <a:spcPct val="100000"/>
              </a:lnSpc>
              <a:spcBef>
                <a:spcPts val="740"/>
              </a:spcBef>
              <a:buChar char="•"/>
              <a:tabLst>
                <a:tab pos="372745" algn="l"/>
              </a:tabLst>
            </a:pPr>
            <a:r>
              <a:rPr sz="2950" dirty="0">
                <a:latin typeface="Calibri"/>
                <a:cs typeface="Calibri"/>
              </a:rPr>
              <a:t>Atoms</a:t>
            </a:r>
            <a:r>
              <a:rPr sz="2950" spc="7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in</a:t>
            </a:r>
            <a:r>
              <a:rPr sz="2950" spc="-45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same</a:t>
            </a:r>
            <a:r>
              <a:rPr sz="2950" b="1" spc="90" dirty="0">
                <a:latin typeface="Calibri"/>
                <a:cs typeface="Calibri"/>
              </a:rPr>
              <a:t> </a:t>
            </a:r>
            <a:r>
              <a:rPr sz="2950" b="1" dirty="0">
                <a:latin typeface="Calibri"/>
                <a:cs typeface="Calibri"/>
              </a:rPr>
              <a:t>direction</a:t>
            </a:r>
            <a:r>
              <a:rPr sz="2950" b="1" spc="14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leads</a:t>
            </a:r>
            <a:r>
              <a:rPr sz="2950" spc="6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to</a:t>
            </a:r>
            <a:r>
              <a:rPr sz="2950" spc="-55" dirty="0">
                <a:latin typeface="Calibri"/>
                <a:cs typeface="Calibri"/>
              </a:rPr>
              <a:t> </a:t>
            </a:r>
            <a:r>
              <a:rPr sz="2950" dirty="0">
                <a:latin typeface="Calibri"/>
                <a:cs typeface="Calibri"/>
              </a:rPr>
              <a:t>better</a:t>
            </a:r>
            <a:r>
              <a:rPr sz="2950" spc="114" dirty="0">
                <a:latin typeface="Calibri"/>
                <a:cs typeface="Calibri"/>
              </a:rPr>
              <a:t> </a:t>
            </a:r>
            <a:r>
              <a:rPr sz="2950" spc="-10" dirty="0">
                <a:latin typeface="Calibri"/>
                <a:cs typeface="Calibri"/>
              </a:rPr>
              <a:t>strength.</a:t>
            </a:r>
            <a:endParaRPr sz="29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568" rIns="0" bIns="0" rtlCol="0">
            <a:spAutoFit/>
          </a:bodyPr>
          <a:lstStyle/>
          <a:p>
            <a:pPr marL="2865755">
              <a:lnSpc>
                <a:spcPct val="100000"/>
              </a:lnSpc>
              <a:spcBef>
                <a:spcPts val="95"/>
              </a:spcBef>
            </a:pPr>
            <a:r>
              <a:rPr sz="4350" spc="-25" dirty="0"/>
              <a:t>Disadvantages</a:t>
            </a:r>
            <a:endParaRPr sz="4350"/>
          </a:p>
        </p:txBody>
      </p:sp>
      <p:sp>
        <p:nvSpPr>
          <p:cNvPr id="3" name="object 3"/>
          <p:cNvSpPr txBox="1"/>
          <p:nvPr/>
        </p:nvSpPr>
        <p:spPr>
          <a:xfrm>
            <a:off x="519063" y="1517296"/>
            <a:ext cx="7872095" cy="2847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8300" indent="-354965">
              <a:lnSpc>
                <a:spcPct val="100000"/>
              </a:lnSpc>
              <a:spcBef>
                <a:spcPts val="775"/>
              </a:spcBef>
              <a:buChar char="•"/>
              <a:tabLst>
                <a:tab pos="368300" algn="l"/>
                <a:tab pos="1786255" algn="l"/>
                <a:tab pos="3872229" algn="l"/>
              </a:tabLst>
            </a:pPr>
            <a:r>
              <a:rPr sz="3200" b="1" spc="-10" dirty="0">
                <a:latin typeface="Calibri"/>
                <a:cs typeface="Calibri"/>
              </a:rPr>
              <a:t>Surface</a:t>
            </a:r>
            <a:r>
              <a:rPr sz="3200" b="1" dirty="0">
                <a:latin typeface="Calibri"/>
                <a:cs typeface="Calibri"/>
              </a:rPr>
              <a:t>	finish</a:t>
            </a:r>
            <a:r>
              <a:rPr sz="3200" b="1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good.</a:t>
            </a:r>
            <a:endParaRPr sz="3200" dirty="0">
              <a:latin typeface="Calibri"/>
              <a:cs typeface="Calibri"/>
            </a:endParaRPr>
          </a:p>
          <a:p>
            <a:pPr marL="374015" indent="-361315">
              <a:lnSpc>
                <a:spcPct val="100000"/>
              </a:lnSpc>
              <a:spcBef>
                <a:spcPts val="705"/>
              </a:spcBef>
              <a:buChar char="•"/>
              <a:tabLst>
                <a:tab pos="374015" algn="l"/>
              </a:tabLst>
            </a:pPr>
            <a:r>
              <a:rPr sz="3300" spc="-75" dirty="0">
                <a:latin typeface="Calibri"/>
                <a:cs typeface="Calibri"/>
              </a:rPr>
              <a:t>Required</a:t>
            </a:r>
            <a:r>
              <a:rPr sz="3300" dirty="0">
                <a:latin typeface="Calibri"/>
                <a:cs typeface="Calibri"/>
              </a:rPr>
              <a:t> </a:t>
            </a:r>
            <a:r>
              <a:rPr sz="3300" b="1" spc="-55" dirty="0">
                <a:latin typeface="Calibri"/>
                <a:cs typeface="Calibri"/>
              </a:rPr>
              <a:t>accuracy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is</a:t>
            </a:r>
            <a:r>
              <a:rPr sz="3300" spc="-1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not</a:t>
            </a:r>
            <a:r>
              <a:rPr sz="3300" spc="-14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obtained.</a:t>
            </a:r>
            <a:endParaRPr sz="3300" dirty="0">
              <a:latin typeface="Calibri"/>
              <a:cs typeface="Calibri"/>
            </a:endParaRPr>
          </a:p>
          <a:p>
            <a:pPr marL="375285" indent="-361315">
              <a:lnSpc>
                <a:spcPct val="100000"/>
              </a:lnSpc>
              <a:spcBef>
                <a:spcPts val="760"/>
              </a:spcBef>
              <a:buChar char="•"/>
              <a:tabLst>
                <a:tab pos="375285" algn="l"/>
                <a:tab pos="7492365" algn="l"/>
              </a:tabLst>
            </a:pPr>
            <a:r>
              <a:rPr sz="3150" dirty="0">
                <a:latin typeface="Calibri"/>
                <a:cs typeface="Calibri"/>
              </a:rPr>
              <a:t>Process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takes</a:t>
            </a:r>
            <a:r>
              <a:rPr sz="3150" spc="1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place</a:t>
            </a:r>
            <a:r>
              <a:rPr sz="3150" spc="3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at</a:t>
            </a:r>
            <a:r>
              <a:rPr sz="3150" spc="-5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higher</a:t>
            </a:r>
            <a:r>
              <a:rPr sz="3150" spc="65" dirty="0">
                <a:latin typeface="Calibri"/>
                <a:cs typeface="Calibri"/>
              </a:rPr>
              <a:t> </a:t>
            </a:r>
            <a:r>
              <a:rPr sz="3150" spc="-10" dirty="0">
                <a:latin typeface="Calibri"/>
                <a:cs typeface="Calibri"/>
              </a:rPr>
              <a:t>temperature,</a:t>
            </a:r>
            <a:r>
              <a:rPr sz="3150" dirty="0">
                <a:latin typeface="Calibri"/>
                <a:cs typeface="Calibri"/>
              </a:rPr>
              <a:t>	</a:t>
            </a:r>
            <a:r>
              <a:rPr sz="3150" spc="-25" dirty="0">
                <a:latin typeface="Calibri"/>
                <a:cs typeface="Calibri"/>
              </a:rPr>
              <a:t>so</a:t>
            </a:r>
            <a:endParaRPr sz="3150" dirty="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latin typeface="Calibri"/>
                <a:cs typeface="Calibri"/>
              </a:rPr>
              <a:t>tool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life</a:t>
            </a:r>
            <a:r>
              <a:rPr sz="3100" b="1" spc="65" dirty="0">
                <a:latin typeface="Calibri"/>
                <a:cs typeface="Calibri"/>
              </a:rPr>
              <a:t> </a:t>
            </a:r>
            <a:r>
              <a:rPr sz="3100" b="1" dirty="0">
                <a:latin typeface="Calibri"/>
                <a:cs typeface="Calibri"/>
              </a:rPr>
              <a:t>is</a:t>
            </a:r>
            <a:r>
              <a:rPr sz="3100" b="1" spc="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minimum</a:t>
            </a:r>
            <a:r>
              <a:rPr sz="3100" spc="-10" dirty="0">
                <a:latin typeface="Calibri"/>
                <a:cs typeface="Calibri"/>
              </a:rPr>
              <a:t>.</a:t>
            </a:r>
            <a:endParaRPr sz="3100" dirty="0">
              <a:latin typeface="Calibri"/>
              <a:cs typeface="Calibri"/>
            </a:endParaRPr>
          </a:p>
          <a:p>
            <a:pPr marL="370205" indent="-357505">
              <a:lnSpc>
                <a:spcPct val="100000"/>
              </a:lnSpc>
              <a:spcBef>
                <a:spcPts val="735"/>
              </a:spcBef>
              <a:buChar char="•"/>
              <a:tabLst>
                <a:tab pos="370205" algn="l"/>
              </a:tabLst>
            </a:pPr>
            <a:r>
              <a:rPr sz="3250" dirty="0">
                <a:latin typeface="Calibri"/>
                <a:cs typeface="Calibri"/>
              </a:rPr>
              <a:t>Thus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handling</a:t>
            </a:r>
            <a:r>
              <a:rPr sz="3250" spc="25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cost</a:t>
            </a:r>
            <a:r>
              <a:rPr sz="3250" b="1" spc="-130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is</a:t>
            </a:r>
            <a:r>
              <a:rPr sz="3250" b="1" spc="-155" dirty="0">
                <a:latin typeface="Calibri"/>
                <a:cs typeface="Calibri"/>
              </a:rPr>
              <a:t> </a:t>
            </a:r>
            <a:r>
              <a:rPr sz="3250" b="1" spc="-10" dirty="0">
                <a:latin typeface="Calibri"/>
                <a:cs typeface="Calibri"/>
              </a:rPr>
              <a:t>high</a:t>
            </a:r>
            <a:r>
              <a:rPr sz="3250" spc="-10" dirty="0">
                <a:latin typeface="Calibri"/>
                <a:cs typeface="Calibri"/>
              </a:rPr>
              <a:t>.</a:t>
            </a:r>
            <a:endParaRPr sz="3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0343" y="2250281"/>
            <a:ext cx="6170414" cy="358080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7414" y="1991320"/>
            <a:ext cx="1276945" cy="1562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4594" y="472975"/>
            <a:ext cx="494284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>
                <a:latin typeface="Calibri"/>
                <a:cs typeface="Calibri"/>
              </a:rPr>
              <a:t>Hot</a:t>
            </a:r>
            <a:r>
              <a:rPr sz="4300" spc="25" dirty="0">
                <a:latin typeface="Calibri"/>
                <a:cs typeface="Calibri"/>
              </a:rPr>
              <a:t> </a:t>
            </a:r>
            <a:r>
              <a:rPr sz="4300" dirty="0">
                <a:latin typeface="Calibri"/>
                <a:cs typeface="Calibri"/>
              </a:rPr>
              <a:t>working</a:t>
            </a:r>
            <a:r>
              <a:rPr sz="4300" spc="285" dirty="0">
                <a:latin typeface="Calibri"/>
                <a:cs typeface="Calibri"/>
              </a:rPr>
              <a:t> </a:t>
            </a:r>
            <a:r>
              <a:rPr sz="4300" spc="-10" dirty="0">
                <a:latin typeface="Calibri"/>
                <a:cs typeface="Calibri"/>
              </a:rPr>
              <a:t>Methods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372" y="1611758"/>
            <a:ext cx="15951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Hot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Rolling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656" y="2277070"/>
            <a:ext cx="3437929" cy="45809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1023" y="2330648"/>
            <a:ext cx="3402210" cy="4527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4195" y="669726"/>
            <a:ext cx="267890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69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ot</a:t>
            </a:r>
            <a:r>
              <a:rPr sz="4300" spc="-5" dirty="0"/>
              <a:t> </a:t>
            </a:r>
            <a:r>
              <a:rPr sz="4300" dirty="0"/>
              <a:t>working</a:t>
            </a:r>
            <a:r>
              <a:rPr sz="4300" spc="290" dirty="0"/>
              <a:t> </a:t>
            </a:r>
            <a:r>
              <a:rPr sz="4300" spc="-10" dirty="0"/>
              <a:t>Methods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515392" y="1599356"/>
            <a:ext cx="204597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30"/>
              </a:spcBef>
              <a:buChar char="•"/>
              <a:tabLst>
                <a:tab pos="373380" algn="l"/>
              </a:tabLst>
            </a:pPr>
            <a:r>
              <a:rPr sz="2850" dirty="0">
                <a:latin typeface="Calibri"/>
                <a:cs typeface="Calibri"/>
              </a:rPr>
              <a:t>Hot</a:t>
            </a:r>
            <a:r>
              <a:rPr sz="2850" spc="-110" dirty="0">
                <a:latin typeface="Calibri"/>
                <a:cs typeface="Calibri"/>
              </a:rPr>
              <a:t> </a:t>
            </a:r>
            <a:r>
              <a:rPr sz="2850" spc="-45" dirty="0">
                <a:latin typeface="Calibri"/>
                <a:cs typeface="Calibri"/>
              </a:rPr>
              <a:t>Forging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4320" y="1777008"/>
            <a:ext cx="5491758" cy="39201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195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6343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8180" y="479176"/>
            <a:ext cx="24307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50" dirty="0"/>
              <a:t>ot </a:t>
            </a:r>
            <a:r>
              <a:rPr sz="4250" spc="-10" dirty="0"/>
              <a:t>working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5472419" y="479176"/>
            <a:ext cx="15671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>
                <a:latin typeface="Calibri"/>
                <a:cs typeface="Calibri"/>
              </a:rPr>
              <a:t>ethods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72" y="1611758"/>
            <a:ext cx="18034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Hot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Drawing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5490" y="1880393"/>
            <a:ext cx="1069340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190" dirty="0">
                <a:latin typeface="Cambria"/>
                <a:cs typeface="Cambria"/>
              </a:rPr>
              <a:t>Drawing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0982" y="2860922"/>
            <a:ext cx="3454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Calibri"/>
                <a:cs typeface="Calibri"/>
              </a:rPr>
              <a:t>Die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0" y="1991320"/>
            <a:ext cx="4384476" cy="3571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195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6343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8180" y="479176"/>
            <a:ext cx="24307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50" dirty="0"/>
              <a:t>ot </a:t>
            </a:r>
            <a:r>
              <a:rPr sz="4250" spc="-10" dirty="0"/>
              <a:t>working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5472419" y="479176"/>
            <a:ext cx="15671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>
                <a:latin typeface="Calibri"/>
                <a:cs typeface="Calibri"/>
              </a:rPr>
              <a:t>ethods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851" y="1605557"/>
            <a:ext cx="195897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Calibri"/>
                <a:cs typeface="Calibri"/>
              </a:rPr>
              <a:t>Hot</a:t>
            </a:r>
            <a:r>
              <a:rPr sz="2800" spc="-25" dirty="0">
                <a:latin typeface="Calibri"/>
                <a:cs typeface="Calibri"/>
              </a:rPr>
              <a:t> Extrusion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84" y="3307407"/>
            <a:ext cx="41465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65" dirty="0">
                <a:solidFill>
                  <a:srgbClr val="282828"/>
                </a:solidFill>
                <a:latin typeface="Times New Roman"/>
                <a:cs typeface="Times New Roman"/>
              </a:rPr>
              <a:t>forte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671" y="2348508"/>
            <a:ext cx="5598914" cy="42058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195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6343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28180" y="479176"/>
            <a:ext cx="24307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50" dirty="0">
                <a:latin typeface="Calibri"/>
                <a:cs typeface="Calibri"/>
              </a:rPr>
              <a:t>ot </a:t>
            </a:r>
            <a:r>
              <a:rPr sz="4250" spc="-10" dirty="0">
                <a:latin typeface="Calibri"/>
                <a:cs typeface="Calibri"/>
              </a:rPr>
              <a:t>working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419" y="479176"/>
            <a:ext cx="15671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>
                <a:latin typeface="Calibri"/>
                <a:cs typeface="Calibri"/>
              </a:rPr>
              <a:t>ethods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72" y="1611758"/>
            <a:ext cx="1848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Hot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Spinning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0741" y="2277070"/>
            <a:ext cx="5768578" cy="37593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4195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6343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8180" y="479176"/>
            <a:ext cx="24307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50" dirty="0"/>
              <a:t>ot </a:t>
            </a:r>
            <a:r>
              <a:rPr sz="4250" spc="-10" dirty="0"/>
              <a:t>working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5472419" y="479176"/>
            <a:ext cx="15671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>
                <a:latin typeface="Calibri"/>
                <a:cs typeface="Calibri"/>
              </a:rPr>
              <a:t>ethods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851" y="1605557"/>
            <a:ext cx="1761489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dirty="0">
                <a:latin typeface="Calibri"/>
                <a:cs typeface="Calibri"/>
              </a:rPr>
              <a:t>Hot</a:t>
            </a:r>
            <a:r>
              <a:rPr sz="2800" spc="-25" dirty="0">
                <a:latin typeface="Calibri"/>
                <a:cs typeface="Calibri"/>
              </a:rPr>
              <a:t> Piercing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8204" y="4952206"/>
            <a:ext cx="1341755" cy="952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5"/>
              </a:spcBef>
            </a:pPr>
            <a:r>
              <a:rPr sz="2600" spc="-10" dirty="0">
                <a:latin typeface="Arial MT"/>
                <a:cs typeface="Arial MT"/>
              </a:rPr>
              <a:t>scrap</a:t>
            </a: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1500" spc="-65" dirty="0">
                <a:solidFill>
                  <a:srgbClr val="131313"/>
                </a:solidFill>
                <a:latin typeface="Arial MT"/>
                <a:cs typeface="Arial MT"/>
              </a:rPr>
              <a:t>designtools</a:t>
            </a:r>
            <a:r>
              <a:rPr sz="1500" spc="-2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212121"/>
                </a:solidFill>
                <a:latin typeface="Arial MT"/>
                <a:cs typeface="Arial MT"/>
              </a:rPr>
              <a:t>page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9856" y="2533954"/>
            <a:ext cx="3184525" cy="20135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900" spc="-10" dirty="0">
                <a:latin typeface="Calibri"/>
                <a:cs typeface="Calibri"/>
              </a:rPr>
              <a:t>punch</a:t>
            </a:r>
            <a:endParaRPr sz="2900">
              <a:latin typeface="Calibri"/>
              <a:cs typeface="Calibri"/>
            </a:endParaRPr>
          </a:p>
          <a:p>
            <a:pPr marL="1530985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latin typeface="Calibri"/>
                <a:cs typeface="Calibri"/>
              </a:rPr>
              <a:t>work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piece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R="120014" algn="ctr">
              <a:lnSpc>
                <a:spcPct val="100000"/>
              </a:lnSpc>
            </a:pPr>
            <a:r>
              <a:rPr sz="2900" spc="-25" dirty="0">
                <a:latin typeface="Calibri"/>
                <a:cs typeface="Calibri"/>
              </a:rPr>
              <a:t>die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84" y="90080"/>
            <a:ext cx="8229600" cy="8684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702F65-DAEA-4461-976F-7A96BA46CAD9}" type="datetime1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VCE,HYB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AF29B0-4969-4D38-8A66-87008B6942E4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4294967295"/>
          </p:nvPr>
        </p:nvSpPr>
        <p:spPr>
          <a:xfrm>
            <a:off x="69850" y="1600200"/>
            <a:ext cx="907415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FF0000"/>
                </a:solidFill>
                <a:latin typeface="SFBX1200"/>
              </a:rPr>
              <a:t>UNIT-III</a:t>
            </a:r>
          </a:p>
          <a:p>
            <a:pPr algn="ctr"/>
            <a:r>
              <a:rPr lang="en-US" sz="7200" dirty="0">
                <a:solidFill>
                  <a:srgbClr val="FF0000"/>
                </a:solidFill>
              </a:rPr>
              <a:t>HOT WORKING AND COLD WORKING</a:t>
            </a:r>
            <a:r>
              <a:rPr lang="en-US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7200" dirty="0">
              <a:solidFill>
                <a:srgbClr val="FF0000"/>
              </a:solidFill>
            </a:endParaRPr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29600" cy="8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6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484" y="1973460"/>
            <a:ext cx="705445" cy="6250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5429250"/>
            <a:ext cx="4339828" cy="116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9116" y="3732608"/>
            <a:ext cx="5822156" cy="312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7679" y="2196703"/>
            <a:ext cx="5661421" cy="178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34945" y="1741289"/>
            <a:ext cx="267890" cy="41344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00" y="669726"/>
            <a:ext cx="401835" cy="3750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9198" y="472975"/>
            <a:ext cx="366077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5700" algn="l"/>
              </a:tabLst>
            </a:pPr>
            <a:r>
              <a:rPr sz="4300" spc="-25" dirty="0"/>
              <a:t>Col</a:t>
            </a:r>
            <a:r>
              <a:rPr sz="4300" dirty="0"/>
              <a:t>	Working</a:t>
            </a:r>
            <a:r>
              <a:rPr sz="4300" spc="100" dirty="0"/>
              <a:t> </a:t>
            </a:r>
            <a:r>
              <a:rPr sz="4300" spc="-35" dirty="0"/>
              <a:t>of</a:t>
            </a:r>
            <a:endParaRPr sz="4300"/>
          </a:p>
        </p:txBody>
      </p:sp>
      <p:sp>
        <p:nvSpPr>
          <p:cNvPr id="9" name="object 9"/>
          <p:cNvSpPr txBox="1"/>
          <p:nvPr/>
        </p:nvSpPr>
        <p:spPr>
          <a:xfrm>
            <a:off x="6141864" y="472975"/>
            <a:ext cx="1079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latin typeface="Calibri"/>
                <a:cs typeface="Calibri"/>
              </a:rPr>
              <a:t>etals</a:t>
            </a:r>
            <a:endParaRPr sz="4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0742" y="1842938"/>
            <a:ext cx="2748280" cy="1076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5"/>
              </a:spcBef>
            </a:pPr>
            <a:r>
              <a:rPr sz="1800" spc="-10" dirty="0">
                <a:latin typeface="Calibri"/>
                <a:cs typeface="Calibri"/>
              </a:rPr>
              <a:t>Melting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Calibri"/>
              <a:cs typeface="Calibri"/>
            </a:endParaRPr>
          </a:p>
          <a:p>
            <a:pPr marL="247015" indent="-234315">
              <a:lnSpc>
                <a:spcPct val="100000"/>
              </a:lnSpc>
              <a:buClr>
                <a:srgbClr val="BC000F"/>
              </a:buClr>
              <a:buChar char="•"/>
              <a:tabLst>
                <a:tab pos="247015" algn="l"/>
              </a:tabLst>
            </a:pPr>
            <a:r>
              <a:rPr sz="2100" dirty="0">
                <a:solidFill>
                  <a:srgbClr val="8C050C"/>
                </a:solidFill>
                <a:latin typeface="Calibri"/>
                <a:cs typeface="Calibri"/>
              </a:rPr>
              <a:t>Hot</a:t>
            </a:r>
            <a:r>
              <a:rPr sz="2100" spc="190" dirty="0">
                <a:solidFill>
                  <a:srgbClr val="8C05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AC0705"/>
                </a:solidFill>
                <a:latin typeface="Calibri"/>
                <a:cs typeface="Calibri"/>
              </a:rPr>
              <a:t>Working</a:t>
            </a:r>
            <a:r>
              <a:rPr sz="2100" spc="275" dirty="0">
                <a:solidFill>
                  <a:srgbClr val="AC0705"/>
                </a:solidFill>
                <a:latin typeface="Calibri"/>
                <a:cs typeface="Calibri"/>
              </a:rPr>
              <a:t> </a:t>
            </a:r>
            <a:r>
              <a:rPr sz="2100" spc="50" dirty="0">
                <a:solidFill>
                  <a:srgbClr val="9E0C0F"/>
                </a:solidFill>
                <a:latin typeface="Calibri"/>
                <a:cs typeface="Calibri"/>
              </a:rPr>
              <a:t>of</a:t>
            </a:r>
            <a:r>
              <a:rPr sz="2100" spc="180" dirty="0">
                <a:solidFill>
                  <a:srgbClr val="9E0C0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8E0505"/>
                </a:solidFill>
                <a:latin typeface="Calibri"/>
                <a:cs typeface="Calibri"/>
              </a:rPr>
              <a:t>metal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2746" y="3748981"/>
            <a:ext cx="5813425" cy="321945"/>
          </a:xfrm>
          <a:prstGeom prst="rect">
            <a:avLst/>
          </a:prstGeom>
          <a:ln w="8929">
            <a:solidFill>
              <a:srgbClr val="4864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ts val="2005"/>
              </a:lnSpc>
            </a:pPr>
            <a:r>
              <a:rPr sz="1700" dirty="0">
                <a:latin typeface="Calibri"/>
                <a:cs typeface="Calibri"/>
              </a:rPr>
              <a:t>Recr</a:t>
            </a:r>
            <a:r>
              <a:rPr sz="1700" spc="60" dirty="0">
                <a:latin typeface="Calibri"/>
                <a:cs typeface="Calibri"/>
              </a:rPr>
              <a:t>  </a:t>
            </a:r>
            <a:r>
              <a:rPr sz="1700" dirty="0">
                <a:latin typeface="Calibri"/>
                <a:cs typeface="Calibri"/>
              </a:rPr>
              <a:t>stallization</a:t>
            </a:r>
            <a:r>
              <a:rPr sz="1700" spc="2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tern</a:t>
            </a:r>
            <a:r>
              <a:rPr sz="1700" spc="130" dirty="0">
                <a:latin typeface="Calibri"/>
                <a:cs typeface="Calibri"/>
              </a:rPr>
              <a:t>  </a:t>
            </a:r>
            <a:r>
              <a:rPr sz="1700" spc="-10" dirty="0">
                <a:latin typeface="Calibri"/>
                <a:cs typeface="Calibri"/>
              </a:rPr>
              <a:t>erature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0742" y="4413200"/>
            <a:ext cx="28371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100"/>
              </a:spcBef>
              <a:buClr>
                <a:srgbClr val="DB7921"/>
              </a:buClr>
              <a:buChar char="•"/>
              <a:tabLst>
                <a:tab pos="257175" algn="l"/>
              </a:tabLst>
            </a:pPr>
            <a:r>
              <a:rPr sz="2100" dirty="0">
                <a:solidFill>
                  <a:srgbClr val="D16E21"/>
                </a:solidFill>
                <a:latin typeface="Calibri"/>
                <a:cs typeface="Calibri"/>
              </a:rPr>
              <a:t>Cold</a:t>
            </a:r>
            <a:r>
              <a:rPr sz="2100" spc="225" dirty="0">
                <a:solidFill>
                  <a:srgbClr val="D16E21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D6670A"/>
                </a:solidFill>
                <a:latin typeface="Calibri"/>
                <a:cs typeface="Calibri"/>
              </a:rPr>
              <a:t>Working</a:t>
            </a:r>
            <a:r>
              <a:rPr sz="2100" spc="310" dirty="0">
                <a:solidFill>
                  <a:srgbClr val="D6670A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D67021"/>
                </a:solidFill>
                <a:latin typeface="Calibri"/>
                <a:cs typeface="Calibri"/>
              </a:rPr>
              <a:t>of</a:t>
            </a:r>
            <a:r>
              <a:rPr sz="2100" spc="130" dirty="0">
                <a:solidFill>
                  <a:srgbClr val="D67021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C66B24"/>
                </a:solidFill>
                <a:latin typeface="Calibri"/>
                <a:cs typeface="Calibri"/>
              </a:rPr>
              <a:t>metal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1910" y="5537348"/>
            <a:ext cx="2655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00"/>
              </a:spcBef>
              <a:buChar char="•"/>
              <a:tabLst>
                <a:tab pos="246379" algn="l"/>
              </a:tabLst>
            </a:pPr>
            <a:r>
              <a:rPr sz="2000" spc="114" dirty="0">
                <a:latin typeface="Calibri"/>
                <a:cs typeface="Calibri"/>
              </a:rPr>
              <a:t>Normal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Temperature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32733" y="5537348"/>
            <a:ext cx="1196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65" dirty="0">
                <a:latin typeface="Calibri"/>
                <a:cs typeface="Calibri"/>
              </a:rPr>
              <a:t>Temp</a:t>
            </a:r>
            <a:r>
              <a:rPr sz="2000" spc="75" dirty="0">
                <a:latin typeface="Calibri"/>
                <a:cs typeface="Calibri"/>
              </a:rPr>
              <a:t> Rise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1970" rIns="0" bIns="0" rtlCol="0">
            <a:spAutoFit/>
          </a:bodyPr>
          <a:lstStyle/>
          <a:p>
            <a:pPr marL="337566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Definition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520232" y="1612999"/>
            <a:ext cx="7595234" cy="41198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0" marR="468630" indent="-354965" algn="just">
              <a:lnSpc>
                <a:spcPct val="100899"/>
              </a:lnSpc>
              <a:spcBef>
                <a:spcPts val="90"/>
              </a:spcBef>
              <a:buChar char="•"/>
              <a:tabLst>
                <a:tab pos="368300" algn="l"/>
                <a:tab pos="369570" algn="l"/>
                <a:tab pos="2521585" algn="l"/>
              </a:tabLst>
            </a:pPr>
            <a:r>
              <a:rPr sz="3100" dirty="0">
                <a:latin typeface="Calibri"/>
                <a:cs typeface="Calibri"/>
              </a:rPr>
              <a:t>	The</a:t>
            </a:r>
            <a:r>
              <a:rPr sz="3100" spc="1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process</a:t>
            </a:r>
            <a:r>
              <a:rPr sz="3100" spc="24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which</a:t>
            </a:r>
            <a:r>
              <a:rPr sz="3100" spc="1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plastic</a:t>
            </a:r>
            <a:r>
              <a:rPr sz="3100" spc="2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(permanent) </a:t>
            </a:r>
            <a:r>
              <a:rPr sz="3150" spc="-10" dirty="0">
                <a:latin typeface="Calibri"/>
                <a:cs typeface="Calibri"/>
              </a:rPr>
              <a:t>deformation</a:t>
            </a:r>
            <a:r>
              <a:rPr sz="3150" dirty="0">
                <a:latin typeface="Calibri"/>
                <a:cs typeface="Calibri"/>
              </a:rPr>
              <a:t>	occurs</a:t>
            </a:r>
            <a:r>
              <a:rPr sz="3150" spc="3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when</a:t>
            </a:r>
            <a:r>
              <a:rPr sz="3150" spc="7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the</a:t>
            </a:r>
            <a:r>
              <a:rPr sz="3150" spc="3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process</a:t>
            </a:r>
            <a:r>
              <a:rPr sz="3150" spc="30" dirty="0">
                <a:latin typeface="Calibri"/>
                <a:cs typeface="Calibri"/>
              </a:rPr>
              <a:t> </a:t>
            </a:r>
            <a:r>
              <a:rPr sz="3150" spc="-25" dirty="0">
                <a:latin typeface="Calibri"/>
                <a:cs typeface="Calibri"/>
              </a:rPr>
              <a:t>is </a:t>
            </a:r>
            <a:r>
              <a:rPr sz="3150" dirty="0">
                <a:latin typeface="Calibri"/>
                <a:cs typeface="Calibri"/>
              </a:rPr>
              <a:t>carried</a:t>
            </a:r>
            <a:r>
              <a:rPr sz="3150" spc="6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out at</a:t>
            </a:r>
            <a:r>
              <a:rPr sz="3150" spc="-2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a</a:t>
            </a:r>
            <a:r>
              <a:rPr sz="3150" spc="-5" dirty="0">
                <a:latin typeface="Calibri"/>
                <a:cs typeface="Calibri"/>
              </a:rPr>
              <a:t> </a:t>
            </a:r>
            <a:r>
              <a:rPr sz="3150" spc="-10" dirty="0">
                <a:latin typeface="Calibri"/>
                <a:cs typeface="Calibri"/>
              </a:rPr>
              <a:t>temperature</a:t>
            </a:r>
            <a:r>
              <a:rPr sz="3150" spc="215" dirty="0">
                <a:latin typeface="Calibri"/>
                <a:cs typeface="Calibri"/>
              </a:rPr>
              <a:t> </a:t>
            </a:r>
            <a:r>
              <a:rPr sz="3150" b="1" dirty="0">
                <a:latin typeface="Calibri"/>
                <a:cs typeface="Calibri"/>
              </a:rPr>
              <a:t>lower</a:t>
            </a:r>
            <a:r>
              <a:rPr sz="3150" b="1" spc="-30" dirty="0">
                <a:latin typeface="Calibri"/>
                <a:cs typeface="Calibri"/>
              </a:rPr>
              <a:t> </a:t>
            </a:r>
            <a:r>
              <a:rPr sz="3150" b="1" spc="-20" dirty="0">
                <a:latin typeface="Calibri"/>
                <a:cs typeface="Calibri"/>
              </a:rPr>
              <a:t>than </a:t>
            </a:r>
            <a:r>
              <a:rPr sz="3250" b="1" spc="-35" dirty="0">
                <a:latin typeface="Calibri"/>
                <a:cs typeface="Calibri"/>
              </a:rPr>
              <a:t>recrystallisation</a:t>
            </a:r>
            <a:r>
              <a:rPr sz="3250" b="1" spc="-25" dirty="0">
                <a:latin typeface="Calibri"/>
                <a:cs typeface="Calibri"/>
              </a:rPr>
              <a:t> </a:t>
            </a:r>
            <a:r>
              <a:rPr sz="3250" b="1" spc="-10" dirty="0">
                <a:latin typeface="Calibri"/>
                <a:cs typeface="Calibri"/>
              </a:rPr>
              <a:t>temperature</a:t>
            </a:r>
            <a:r>
              <a:rPr sz="3250" spc="-10" dirty="0">
                <a:latin typeface="Calibri"/>
                <a:cs typeface="Calibri"/>
              </a:rPr>
              <a:t>.</a:t>
            </a:r>
            <a:endParaRPr sz="3250" dirty="0">
              <a:latin typeface="Calibri"/>
              <a:cs typeface="Calibri"/>
            </a:endParaRPr>
          </a:p>
          <a:p>
            <a:pPr marL="369570" indent="-35687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69570" algn="l"/>
                <a:tab pos="325691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temperature</a:t>
            </a:r>
            <a:r>
              <a:rPr sz="3200" dirty="0">
                <a:latin typeface="Calibri"/>
                <a:cs typeface="Calibri"/>
              </a:rPr>
              <a:t>	is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half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absolute</a:t>
            </a:r>
            <a:r>
              <a:rPr sz="3200" b="1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melting</a:t>
            </a:r>
            <a:endParaRPr sz="3200" dirty="0">
              <a:latin typeface="Calibri"/>
              <a:cs typeface="Calibri"/>
            </a:endParaRPr>
          </a:p>
          <a:p>
            <a:pPr marL="374650" algn="just">
              <a:lnSpc>
                <a:spcPct val="100000"/>
              </a:lnSpc>
              <a:spcBef>
                <a:spcPts val="60"/>
              </a:spcBef>
            </a:pPr>
            <a:r>
              <a:rPr sz="3100" spc="-10" dirty="0">
                <a:latin typeface="Calibri"/>
                <a:cs typeface="Calibri"/>
              </a:rPr>
              <a:t>temp.</a:t>
            </a:r>
            <a:endParaRPr sz="3100" dirty="0">
              <a:latin typeface="Calibri"/>
              <a:cs typeface="Calibri"/>
            </a:endParaRPr>
          </a:p>
          <a:p>
            <a:pPr marL="369570" indent="-356870" algn="just">
              <a:lnSpc>
                <a:spcPct val="100000"/>
              </a:lnSpc>
              <a:spcBef>
                <a:spcPts val="820"/>
              </a:spcBef>
              <a:buChar char="•"/>
              <a:tabLst>
                <a:tab pos="369570" algn="l"/>
                <a:tab pos="6605270" algn="l"/>
              </a:tabLst>
            </a:pPr>
            <a:r>
              <a:rPr sz="3200" spc="-25" dirty="0">
                <a:latin typeface="Calibri"/>
                <a:cs typeface="Calibri"/>
              </a:rPr>
              <a:t>Theoretically,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room</a:t>
            </a:r>
            <a:r>
              <a:rPr sz="3200" b="1" spc="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temperature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dirty="0">
                <a:latin typeface="Calibri"/>
                <a:cs typeface="Calibri"/>
              </a:rPr>
              <a:t>	(25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marL="370205" algn="just">
              <a:lnSpc>
                <a:spcPct val="100000"/>
              </a:lnSpc>
              <a:spcBef>
                <a:spcPts val="75"/>
              </a:spcBef>
            </a:pPr>
            <a:r>
              <a:rPr sz="3150" dirty="0">
                <a:latin typeface="Calibri"/>
                <a:cs typeface="Calibri"/>
              </a:rPr>
              <a:t>30</a:t>
            </a:r>
            <a:r>
              <a:rPr sz="3150" spc="20" dirty="0">
                <a:latin typeface="Calibri"/>
                <a:cs typeface="Calibri"/>
              </a:rPr>
              <a:t> </a:t>
            </a:r>
            <a:r>
              <a:rPr sz="3150" spc="-25" dirty="0">
                <a:latin typeface="Calibri"/>
                <a:cs typeface="Calibri"/>
              </a:rPr>
              <a:t>“C)</a:t>
            </a:r>
            <a:endParaRPr sz="3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312547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478" y="1517296"/>
            <a:ext cx="7253922" cy="237693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75285" indent="-361315">
              <a:lnSpc>
                <a:spcPct val="100000"/>
              </a:lnSpc>
              <a:spcBef>
                <a:spcPts val="775"/>
              </a:spcBef>
              <a:buChar char="•"/>
              <a:tabLst>
                <a:tab pos="375285" algn="l"/>
              </a:tabLst>
            </a:pPr>
            <a:r>
              <a:rPr sz="3200" spc="-20" dirty="0">
                <a:latin typeface="Calibri"/>
                <a:cs typeface="Calibri"/>
              </a:rPr>
              <a:t>Improves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hardness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strength</a:t>
            </a:r>
            <a:endParaRPr sz="32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5"/>
              </a:spcBef>
              <a:buChar char="•"/>
              <a:tabLst>
                <a:tab pos="374650" algn="l"/>
              </a:tabLst>
            </a:pPr>
            <a:r>
              <a:rPr sz="3300" spc="-55" dirty="0">
                <a:latin typeface="Calibri"/>
                <a:cs typeface="Calibri"/>
              </a:rPr>
              <a:t>Desired</a:t>
            </a:r>
            <a:r>
              <a:rPr sz="3300" spc="-45" dirty="0">
                <a:latin typeface="Calibri"/>
                <a:cs typeface="Calibri"/>
              </a:rPr>
              <a:t> </a:t>
            </a:r>
            <a:r>
              <a:rPr sz="3300" b="1" spc="-60" dirty="0">
                <a:latin typeface="Calibri"/>
                <a:cs typeface="Calibri"/>
              </a:rPr>
              <a:t>accuracy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is</a:t>
            </a:r>
            <a:r>
              <a:rPr sz="3300" spc="-18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possible.</a:t>
            </a:r>
            <a:endParaRPr sz="3300" dirty="0">
              <a:latin typeface="Calibri"/>
              <a:cs typeface="Calibri"/>
            </a:endParaRPr>
          </a:p>
          <a:p>
            <a:pPr marL="375285" indent="-361315">
              <a:lnSpc>
                <a:spcPct val="100000"/>
              </a:lnSpc>
              <a:spcBef>
                <a:spcPts val="710"/>
              </a:spcBef>
              <a:buChar char="•"/>
              <a:tabLst>
                <a:tab pos="375285" algn="l"/>
              </a:tabLst>
            </a:pPr>
            <a:r>
              <a:rPr sz="3200" b="1" dirty="0">
                <a:latin typeface="Calibri"/>
                <a:cs typeface="Calibri"/>
              </a:rPr>
              <a:t>Heating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required.</a:t>
            </a:r>
            <a:endParaRPr sz="3200" dirty="0">
              <a:latin typeface="Calibri"/>
              <a:cs typeface="Calibri"/>
            </a:endParaRPr>
          </a:p>
          <a:p>
            <a:pPr marL="370840" indent="-358140">
              <a:lnSpc>
                <a:spcPct val="100000"/>
              </a:lnSpc>
              <a:spcBef>
                <a:spcPts val="650"/>
              </a:spcBef>
              <a:buChar char="•"/>
              <a:tabLst>
                <a:tab pos="370840" algn="l"/>
              </a:tabLst>
            </a:pPr>
            <a:r>
              <a:rPr sz="3350" spc="-50" dirty="0">
                <a:latin typeface="Calibri"/>
                <a:cs typeface="Calibri"/>
              </a:rPr>
              <a:t>Thus,</a:t>
            </a:r>
            <a:r>
              <a:rPr sz="3350" spc="-85" dirty="0">
                <a:latin typeface="Calibri"/>
                <a:cs typeface="Calibri"/>
              </a:rPr>
              <a:t> </a:t>
            </a:r>
            <a:r>
              <a:rPr sz="3350" b="1" spc="-60" dirty="0">
                <a:latin typeface="Calibri"/>
                <a:cs typeface="Calibri"/>
              </a:rPr>
              <a:t>cost</a:t>
            </a:r>
            <a:r>
              <a:rPr sz="3350" b="1" spc="-130" dirty="0">
                <a:latin typeface="Calibri"/>
                <a:cs typeface="Calibri"/>
              </a:rPr>
              <a:t> </a:t>
            </a:r>
            <a:r>
              <a:rPr sz="3350" b="1" spc="-45" dirty="0">
                <a:latin typeface="Calibri"/>
                <a:cs typeface="Calibri"/>
              </a:rPr>
              <a:t>and</a:t>
            </a:r>
            <a:r>
              <a:rPr sz="3350" b="1" spc="-135" dirty="0">
                <a:latin typeface="Calibri"/>
                <a:cs typeface="Calibri"/>
              </a:rPr>
              <a:t> </a:t>
            </a:r>
            <a:r>
              <a:rPr sz="3350" b="1" spc="-70" dirty="0">
                <a:latin typeface="Calibri"/>
                <a:cs typeface="Calibri"/>
              </a:rPr>
              <a:t>time</a:t>
            </a:r>
            <a:r>
              <a:rPr sz="3350" b="1" spc="-105" dirty="0">
                <a:latin typeface="Calibri"/>
                <a:cs typeface="Calibri"/>
              </a:rPr>
              <a:t> </a:t>
            </a:r>
            <a:r>
              <a:rPr sz="3350" dirty="0">
                <a:latin typeface="Calibri"/>
                <a:cs typeface="Calibri"/>
              </a:rPr>
              <a:t>is</a:t>
            </a:r>
            <a:r>
              <a:rPr sz="3350" spc="-170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reduced.</a:t>
            </a:r>
            <a:endParaRPr sz="3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649" rIns="0" bIns="0" rtlCol="0">
            <a:spAutoFit/>
          </a:bodyPr>
          <a:lstStyle/>
          <a:p>
            <a:pPr marL="2874010">
              <a:lnSpc>
                <a:spcPct val="100000"/>
              </a:lnSpc>
              <a:spcBef>
                <a:spcPts val="105"/>
              </a:spcBef>
            </a:pPr>
            <a:r>
              <a:rPr sz="3900" spc="-65" dirty="0">
                <a:latin typeface="Arial MT"/>
                <a:cs typeface="Arial MT"/>
              </a:rPr>
              <a:t>Disadvantages</a:t>
            </a:r>
            <a:endParaRPr sz="3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998" y="1502291"/>
            <a:ext cx="7819216" cy="35605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60680" indent="-347980">
              <a:lnSpc>
                <a:spcPct val="100000"/>
              </a:lnSpc>
              <a:spcBef>
                <a:spcPts val="1245"/>
              </a:spcBef>
              <a:buChar char="•"/>
              <a:tabLst>
                <a:tab pos="360680" algn="l"/>
              </a:tabLst>
            </a:pPr>
            <a:r>
              <a:rPr sz="2850" b="1" spc="-85" dirty="0">
                <a:latin typeface="Arial MT"/>
                <a:cs typeface="Arial MT"/>
              </a:rPr>
              <a:t>Reduces</a:t>
            </a:r>
            <a:r>
              <a:rPr sz="2850" b="1" spc="240" dirty="0">
                <a:latin typeface="Arial MT"/>
                <a:cs typeface="Arial MT"/>
              </a:rPr>
              <a:t> </a:t>
            </a:r>
            <a:r>
              <a:rPr sz="2850" b="1" spc="55" dirty="0">
                <a:latin typeface="Arial MT"/>
                <a:cs typeface="Arial MT"/>
              </a:rPr>
              <a:t>ductility</a:t>
            </a:r>
            <a:r>
              <a:rPr sz="2850" spc="55" dirty="0">
                <a:latin typeface="Arial MT"/>
                <a:cs typeface="Arial MT"/>
              </a:rPr>
              <a:t>,</a:t>
            </a:r>
            <a:r>
              <a:rPr sz="2850" spc="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thus</a:t>
            </a:r>
            <a:r>
              <a:rPr sz="2850" spc="130" dirty="0">
                <a:latin typeface="Arial MT"/>
                <a:cs typeface="Arial MT"/>
              </a:rPr>
              <a:t> </a:t>
            </a:r>
            <a:r>
              <a:rPr sz="2850" spc="70" dirty="0">
                <a:latin typeface="Arial MT"/>
                <a:cs typeface="Arial MT"/>
              </a:rPr>
              <a:t>difficult</a:t>
            </a:r>
            <a:r>
              <a:rPr sz="2850" spc="210" dirty="0">
                <a:latin typeface="Arial MT"/>
                <a:cs typeface="Arial MT"/>
              </a:rPr>
              <a:t> </a:t>
            </a:r>
            <a:r>
              <a:rPr sz="2850" spc="90" dirty="0">
                <a:latin typeface="Arial MT"/>
                <a:cs typeface="Arial MT"/>
              </a:rPr>
              <a:t>to</a:t>
            </a:r>
            <a:r>
              <a:rPr sz="2850" spc="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process.</a:t>
            </a:r>
            <a:endParaRPr sz="2850">
              <a:latin typeface="Arial MT"/>
              <a:cs typeface="Arial MT"/>
            </a:endParaRPr>
          </a:p>
          <a:p>
            <a:pPr marL="358775" indent="-346075">
              <a:lnSpc>
                <a:spcPct val="100000"/>
              </a:lnSpc>
              <a:spcBef>
                <a:spcPts val="1170"/>
              </a:spcBef>
              <a:buChar char="•"/>
              <a:tabLst>
                <a:tab pos="358775" algn="l"/>
              </a:tabLst>
            </a:pPr>
            <a:r>
              <a:rPr sz="2900" b="1" spc="-65" dirty="0">
                <a:latin typeface="Arial MT"/>
                <a:cs typeface="Arial MT"/>
              </a:rPr>
              <a:t>Force</a:t>
            </a:r>
            <a:r>
              <a:rPr sz="2900" spc="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required</a:t>
            </a:r>
            <a:r>
              <a:rPr sz="2900" spc="4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is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more.</a:t>
            </a:r>
            <a:endParaRPr sz="2900">
              <a:latin typeface="Arial MT"/>
              <a:cs typeface="Arial MT"/>
            </a:endParaRPr>
          </a:p>
          <a:p>
            <a:pPr marL="361315" indent="-347980">
              <a:lnSpc>
                <a:spcPct val="100000"/>
              </a:lnSpc>
              <a:spcBef>
                <a:spcPts val="1190"/>
              </a:spcBef>
              <a:buChar char="•"/>
              <a:tabLst>
                <a:tab pos="361315" algn="l"/>
              </a:tabLst>
            </a:pPr>
            <a:r>
              <a:rPr sz="2800" dirty="0">
                <a:latin typeface="Arial MT"/>
                <a:cs typeface="Arial MT"/>
              </a:rPr>
              <a:t>Produce</a:t>
            </a:r>
            <a:r>
              <a:rPr sz="2800" spc="185" dirty="0">
                <a:latin typeface="Arial MT"/>
                <a:cs typeface="Arial MT"/>
              </a:rPr>
              <a:t> </a:t>
            </a:r>
            <a:r>
              <a:rPr sz="2800" b="1" spc="60" dirty="0">
                <a:latin typeface="Arial MT"/>
                <a:cs typeface="Arial MT"/>
              </a:rPr>
              <a:t>internal</a:t>
            </a:r>
            <a:r>
              <a:rPr sz="2800" b="1" spc="21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 MT"/>
                <a:cs typeface="Arial MT"/>
              </a:rPr>
              <a:t>and</a:t>
            </a:r>
            <a:r>
              <a:rPr sz="2800" b="1" spc="170" dirty="0">
                <a:latin typeface="Arial MT"/>
                <a:cs typeface="Arial MT"/>
              </a:rPr>
              <a:t> </a:t>
            </a:r>
            <a:r>
              <a:rPr sz="2800" b="1" dirty="0">
                <a:latin typeface="Arial MT"/>
                <a:cs typeface="Arial MT"/>
              </a:rPr>
              <a:t>residual</a:t>
            </a:r>
            <a:r>
              <a:rPr sz="2800" b="1" spc="1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stresses.</a:t>
            </a:r>
            <a:endParaRPr sz="2800">
              <a:latin typeface="Arial MT"/>
              <a:cs typeface="Arial MT"/>
            </a:endParaRPr>
          </a:p>
          <a:p>
            <a:pPr marL="363220" indent="-350520">
              <a:lnSpc>
                <a:spcPct val="100000"/>
              </a:lnSpc>
              <a:spcBef>
                <a:spcPts val="1180"/>
              </a:spcBef>
              <a:buChar char="•"/>
              <a:tabLst>
                <a:tab pos="363220" algn="l"/>
              </a:tabLst>
            </a:pPr>
            <a:r>
              <a:rPr sz="2900" b="1" dirty="0">
                <a:latin typeface="Arial MT"/>
                <a:cs typeface="Arial MT"/>
              </a:rPr>
              <a:t>Atoms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are</a:t>
            </a:r>
            <a:r>
              <a:rPr sz="2900" spc="-2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deformed.</a:t>
            </a:r>
            <a:endParaRPr sz="2900">
              <a:latin typeface="Arial MT"/>
              <a:cs typeface="Arial MT"/>
            </a:endParaRPr>
          </a:p>
          <a:p>
            <a:pPr marL="363220" indent="-349885">
              <a:lnSpc>
                <a:spcPct val="100000"/>
              </a:lnSpc>
              <a:spcBef>
                <a:spcPts val="1225"/>
              </a:spcBef>
              <a:buChar char="•"/>
              <a:tabLst>
                <a:tab pos="363220" algn="l"/>
                <a:tab pos="4446270" algn="l"/>
              </a:tabLst>
            </a:pPr>
            <a:r>
              <a:rPr sz="2800" dirty="0">
                <a:latin typeface="Arial MT"/>
                <a:cs typeface="Arial MT"/>
              </a:rPr>
              <a:t>Low</a:t>
            </a:r>
            <a:r>
              <a:rPr sz="2800" spc="135" dirty="0">
                <a:latin typeface="Arial MT"/>
                <a:cs typeface="Arial MT"/>
              </a:rPr>
              <a:t> </a:t>
            </a:r>
            <a:r>
              <a:rPr sz="2800" spc="100" dirty="0">
                <a:latin typeface="Arial MT"/>
                <a:cs typeface="Arial MT"/>
              </a:rPr>
              <a:t>ductility</a:t>
            </a:r>
            <a:r>
              <a:rPr sz="2800" spc="125" dirty="0">
                <a:latin typeface="Arial MT"/>
                <a:cs typeface="Arial MT"/>
              </a:rPr>
              <a:t> </a:t>
            </a:r>
            <a:r>
              <a:rPr sz="2800" spc="-40" dirty="0">
                <a:latin typeface="Arial MT"/>
                <a:cs typeface="Arial MT"/>
              </a:rPr>
              <a:t>-</a:t>
            </a:r>
            <a:r>
              <a:rPr sz="2800" dirty="0">
                <a:latin typeface="Arial MT"/>
                <a:cs typeface="Arial MT"/>
              </a:rPr>
              <a:t>&gt;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55" dirty="0">
                <a:latin typeface="Arial MT"/>
                <a:cs typeface="Arial MT"/>
              </a:rPr>
              <a:t>Difficult</a:t>
            </a:r>
            <a:r>
              <a:rPr sz="2800" dirty="0">
                <a:latin typeface="Arial MT"/>
                <a:cs typeface="Arial MT"/>
              </a:rPr>
              <a:t>	</a:t>
            </a:r>
            <a:r>
              <a:rPr sz="2800" spc="75" dirty="0">
                <a:latin typeface="Arial MT"/>
                <a:cs typeface="Arial MT"/>
              </a:rPr>
              <a:t>to</a:t>
            </a:r>
            <a:r>
              <a:rPr sz="2800" spc="2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process.</a:t>
            </a:r>
            <a:endParaRPr sz="2800">
              <a:latin typeface="Arial MT"/>
              <a:cs typeface="Arial MT"/>
            </a:endParaRPr>
          </a:p>
          <a:p>
            <a:pPr marL="353060" indent="-340360">
              <a:lnSpc>
                <a:spcPct val="100000"/>
              </a:lnSpc>
              <a:spcBef>
                <a:spcPts val="1200"/>
              </a:spcBef>
              <a:buChar char="•"/>
              <a:tabLst>
                <a:tab pos="353060" algn="l"/>
              </a:tabLst>
            </a:pPr>
            <a:r>
              <a:rPr sz="2850" spc="-45" dirty="0">
                <a:latin typeface="Arial MT"/>
                <a:cs typeface="Arial MT"/>
              </a:rPr>
              <a:t>Cost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increases.</a:t>
            </a:r>
            <a:endParaRPr sz="2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4570" y="669726"/>
            <a:ext cx="401835" cy="3750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7613" y="454371"/>
            <a:ext cx="295973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dirty="0"/>
              <a:t>Cold</a:t>
            </a:r>
            <a:r>
              <a:rPr sz="4450" spc="-145" dirty="0"/>
              <a:t> </a:t>
            </a:r>
            <a:r>
              <a:rPr sz="4450" spc="-60" dirty="0"/>
              <a:t>working</a:t>
            </a:r>
            <a:endParaRPr sz="4450"/>
          </a:p>
        </p:txBody>
      </p:sp>
      <p:sp>
        <p:nvSpPr>
          <p:cNvPr id="4" name="object 4"/>
          <p:cNvSpPr txBox="1"/>
          <p:nvPr/>
        </p:nvSpPr>
        <p:spPr>
          <a:xfrm>
            <a:off x="5560590" y="454371"/>
            <a:ext cx="155892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65" dirty="0">
                <a:latin typeface="Calibri"/>
                <a:cs typeface="Calibri"/>
              </a:rPr>
              <a:t>ethods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569" y="1530647"/>
            <a:ext cx="2579370" cy="4134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0205" indent="-356870">
              <a:lnSpc>
                <a:spcPct val="100000"/>
              </a:lnSpc>
              <a:spcBef>
                <a:spcPts val="130"/>
              </a:spcBef>
              <a:buChar char="•"/>
              <a:tabLst>
                <a:tab pos="370205" algn="l"/>
              </a:tabLst>
            </a:pPr>
            <a:r>
              <a:rPr sz="2900" dirty="0">
                <a:latin typeface="Calibri"/>
                <a:cs typeface="Calibri"/>
              </a:rPr>
              <a:t>Cold</a:t>
            </a:r>
            <a:r>
              <a:rPr sz="2900" spc="14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Rolling</a:t>
            </a:r>
            <a:endParaRPr sz="2900">
              <a:latin typeface="Calibri"/>
              <a:cs typeface="Calibri"/>
            </a:endParaRPr>
          </a:p>
          <a:p>
            <a:pPr marL="29209">
              <a:lnSpc>
                <a:spcPts val="3585"/>
              </a:lnSpc>
              <a:spcBef>
                <a:spcPts val="40"/>
              </a:spcBef>
              <a:tabLst>
                <a:tab pos="369570" algn="l"/>
              </a:tabLst>
            </a:pPr>
            <a:r>
              <a:rPr sz="3000" spc="-50" dirty="0">
                <a:latin typeface="Calibri"/>
                <a:cs typeface="Calibri"/>
              </a:rPr>
              <a:t>°</a:t>
            </a:r>
            <a:r>
              <a:rPr sz="3000" dirty="0">
                <a:latin typeface="Calibri"/>
                <a:cs typeface="Calibri"/>
              </a:rPr>
              <a:t>	Cold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Drawing</a:t>
            </a:r>
            <a:endParaRPr sz="3000">
              <a:latin typeface="Calibri"/>
              <a:cs typeface="Calibri"/>
            </a:endParaRPr>
          </a:p>
          <a:p>
            <a:pPr marL="29209">
              <a:lnSpc>
                <a:spcPts val="3635"/>
              </a:lnSpc>
              <a:tabLst>
                <a:tab pos="369570" algn="l"/>
              </a:tabLst>
            </a:pPr>
            <a:r>
              <a:rPr sz="3050" spc="-50" dirty="0">
                <a:latin typeface="Calibri"/>
                <a:cs typeface="Calibri"/>
              </a:rPr>
              <a:t>°</a:t>
            </a:r>
            <a:r>
              <a:rPr sz="3050" dirty="0">
                <a:latin typeface="Calibri"/>
                <a:cs typeface="Calibri"/>
              </a:rPr>
              <a:t>	</a:t>
            </a:r>
            <a:r>
              <a:rPr sz="3050" spc="-20" dirty="0">
                <a:latin typeface="Calibri"/>
                <a:cs typeface="Calibri"/>
              </a:rPr>
              <a:t>Cold</a:t>
            </a:r>
            <a:r>
              <a:rPr sz="3050" spc="-135" dirty="0">
                <a:latin typeface="Calibri"/>
                <a:cs typeface="Calibri"/>
              </a:rPr>
              <a:t> </a:t>
            </a:r>
            <a:r>
              <a:rPr sz="3050" spc="-35" dirty="0">
                <a:latin typeface="Calibri"/>
                <a:cs typeface="Calibri"/>
              </a:rPr>
              <a:t>Extrusion</a:t>
            </a:r>
            <a:endParaRPr sz="3050">
              <a:latin typeface="Calibri"/>
              <a:cs typeface="Calibri"/>
            </a:endParaRPr>
          </a:p>
          <a:p>
            <a:pPr marL="29209">
              <a:lnSpc>
                <a:spcPts val="3590"/>
              </a:lnSpc>
              <a:tabLst>
                <a:tab pos="369570" algn="l"/>
              </a:tabLst>
            </a:pPr>
            <a:r>
              <a:rPr sz="3000" spc="-50" dirty="0">
                <a:latin typeface="Calibri"/>
                <a:cs typeface="Calibri"/>
              </a:rPr>
              <a:t>°</a:t>
            </a:r>
            <a:r>
              <a:rPr sz="3000" dirty="0">
                <a:latin typeface="Calibri"/>
                <a:cs typeface="Calibri"/>
              </a:rPr>
              <a:t>	Cold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Spinning</a:t>
            </a:r>
            <a:endParaRPr sz="3000">
              <a:latin typeface="Calibri"/>
              <a:cs typeface="Calibri"/>
            </a:endParaRPr>
          </a:p>
          <a:p>
            <a:pPr marL="365760" indent="-353060">
              <a:lnSpc>
                <a:spcPct val="100000"/>
              </a:lnSpc>
              <a:spcBef>
                <a:spcPts val="35"/>
              </a:spcBef>
              <a:buChar char="•"/>
              <a:tabLst>
                <a:tab pos="365760" algn="l"/>
              </a:tabLst>
            </a:pPr>
            <a:r>
              <a:rPr sz="2950" spc="-10" dirty="0">
                <a:latin typeface="Calibri"/>
                <a:cs typeface="Calibri"/>
              </a:rPr>
              <a:t>Squeezing</a:t>
            </a:r>
            <a:endParaRPr sz="2950">
              <a:latin typeface="Calibri"/>
              <a:cs typeface="Calibri"/>
            </a:endParaRPr>
          </a:p>
          <a:p>
            <a:pPr marL="365125" indent="-352425">
              <a:lnSpc>
                <a:spcPts val="3540"/>
              </a:lnSpc>
              <a:spcBef>
                <a:spcPts val="45"/>
              </a:spcBef>
              <a:buChar char="•"/>
              <a:tabLst>
                <a:tab pos="365125" algn="l"/>
              </a:tabLst>
            </a:pPr>
            <a:r>
              <a:rPr sz="2950" spc="-10" dirty="0">
                <a:latin typeface="Calibri"/>
                <a:cs typeface="Calibri"/>
              </a:rPr>
              <a:t>Bending</a:t>
            </a:r>
            <a:endParaRPr sz="2950">
              <a:latin typeface="Calibri"/>
              <a:cs typeface="Calibri"/>
            </a:endParaRPr>
          </a:p>
          <a:p>
            <a:pPr marL="364490" indent="-351790">
              <a:lnSpc>
                <a:spcPts val="3600"/>
              </a:lnSpc>
              <a:buChar char="•"/>
              <a:tabLst>
                <a:tab pos="364490" algn="l"/>
              </a:tabLst>
            </a:pPr>
            <a:r>
              <a:rPr sz="3000" spc="-10" dirty="0">
                <a:latin typeface="Calibri"/>
                <a:cs typeface="Calibri"/>
              </a:rPr>
              <a:t>Peening</a:t>
            </a:r>
            <a:endParaRPr sz="3000">
              <a:latin typeface="Calibri"/>
              <a:cs typeface="Calibri"/>
            </a:endParaRPr>
          </a:p>
          <a:p>
            <a:pPr marL="29209">
              <a:lnSpc>
                <a:spcPct val="100000"/>
              </a:lnSpc>
              <a:spcBef>
                <a:spcPts val="55"/>
              </a:spcBef>
              <a:tabLst>
                <a:tab pos="369570" algn="l"/>
              </a:tabLst>
            </a:pPr>
            <a:r>
              <a:rPr sz="3000" spc="-50" dirty="0">
                <a:latin typeface="Calibri"/>
                <a:cs typeface="Calibri"/>
              </a:rPr>
              <a:t>°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Coining</a:t>
            </a:r>
            <a:endParaRPr sz="30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40"/>
              </a:spcBef>
              <a:tabLst>
                <a:tab pos="365125" algn="l"/>
              </a:tabLst>
            </a:pPr>
            <a:r>
              <a:rPr sz="2950" spc="-50" dirty="0">
                <a:latin typeface="Calibri"/>
                <a:cs typeface="Calibri"/>
              </a:rPr>
              <a:t>°</a:t>
            </a:r>
            <a:r>
              <a:rPr sz="2950" dirty="0">
                <a:latin typeface="Calibri"/>
                <a:cs typeface="Calibri"/>
              </a:rPr>
              <a:t>	</a:t>
            </a:r>
            <a:r>
              <a:rPr sz="2950" spc="-10" dirty="0">
                <a:latin typeface="Calibri"/>
                <a:cs typeface="Calibri"/>
              </a:rPr>
              <a:t>Hobbing</a:t>
            </a:r>
            <a:endParaRPr sz="2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180" rIns="0" bIns="0" rtlCol="0">
            <a:spAutoFit/>
          </a:bodyPr>
          <a:lstStyle/>
          <a:p>
            <a:pPr marL="593725" algn="ctr">
              <a:lnSpc>
                <a:spcPct val="100000"/>
              </a:lnSpc>
              <a:spcBef>
                <a:spcPts val="105"/>
              </a:spcBef>
            </a:pPr>
            <a:r>
              <a:rPr sz="3900" dirty="0"/>
              <a:t>Difference</a:t>
            </a:r>
            <a:r>
              <a:rPr sz="3900" spc="315" dirty="0"/>
              <a:t> </a:t>
            </a:r>
            <a:r>
              <a:rPr sz="3900" dirty="0"/>
              <a:t>between</a:t>
            </a:r>
            <a:r>
              <a:rPr sz="3900" spc="245" dirty="0"/>
              <a:t> </a:t>
            </a:r>
            <a:r>
              <a:rPr sz="3900" dirty="0"/>
              <a:t>Hot</a:t>
            </a:r>
            <a:r>
              <a:rPr sz="3900" spc="100" dirty="0"/>
              <a:t> </a:t>
            </a:r>
            <a:r>
              <a:rPr sz="3900" dirty="0"/>
              <a:t>and</a:t>
            </a:r>
            <a:r>
              <a:rPr sz="3900" spc="110" dirty="0"/>
              <a:t> </a:t>
            </a:r>
            <a:r>
              <a:rPr sz="3900" spc="-20" dirty="0"/>
              <a:t>Cold</a:t>
            </a:r>
            <a:endParaRPr sz="3900"/>
          </a:p>
          <a:p>
            <a:pPr marL="593725" marR="2540" algn="ctr">
              <a:lnSpc>
                <a:spcPct val="100000"/>
              </a:lnSpc>
              <a:spcBef>
                <a:spcPts val="50"/>
              </a:spcBef>
            </a:pPr>
            <a:r>
              <a:rPr sz="3950" spc="-10" dirty="0"/>
              <a:t>Working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390606" y="1600596"/>
            <a:ext cx="640334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35120" algn="l"/>
              </a:tabLst>
            </a:pPr>
            <a:r>
              <a:rPr sz="3200" dirty="0">
                <a:latin typeface="Calibri"/>
                <a:cs typeface="Calibri"/>
              </a:rPr>
              <a:t>Hot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dirty="0">
                <a:latin typeface="Calibri"/>
                <a:cs typeface="Calibri"/>
              </a:rPr>
              <a:t>	Cold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78364"/>
              </p:ext>
            </p:extLst>
          </p:nvPr>
        </p:nvGraphicFramePr>
        <p:xfrm>
          <a:off x="512730" y="2284325"/>
          <a:ext cx="7995918" cy="3681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37465">
                        <a:lnSpc>
                          <a:spcPts val="2635"/>
                        </a:lnSpc>
                        <a:tabLst>
                          <a:tab pos="492759" algn="l"/>
                        </a:tabLst>
                      </a:pPr>
                      <a:r>
                        <a:rPr sz="2750" spc="-25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	Process</a:t>
                      </a:r>
                      <a:r>
                        <a:rPr sz="275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7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27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spc="-10" dirty="0">
                          <a:latin typeface="Calibri"/>
                          <a:cs typeface="Calibri"/>
                        </a:rPr>
                        <a:t>above</a:t>
                      </a:r>
                      <a:endParaRPr sz="275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2635"/>
                        </a:lnSpc>
                      </a:pPr>
                      <a:r>
                        <a:rPr sz="2750" spc="-25" dirty="0">
                          <a:latin typeface="Calibri"/>
                          <a:cs typeface="Calibri"/>
                        </a:rPr>
                        <a:t>1.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635"/>
                        </a:lnSpc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Below</a:t>
                      </a:r>
                      <a:r>
                        <a:rPr sz="275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recrystallisation</a:t>
                      </a:r>
                      <a:endParaRPr sz="27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487680">
                        <a:lnSpc>
                          <a:spcPts val="2935"/>
                        </a:lnSpc>
                      </a:pPr>
                      <a:r>
                        <a:rPr sz="2750" b="1" spc="-10" dirty="0">
                          <a:latin typeface="Calibri"/>
                          <a:cs typeface="Calibri"/>
                        </a:rPr>
                        <a:t>recrystallization</a:t>
                      </a:r>
                      <a:endParaRPr sz="275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935"/>
                        </a:lnSpc>
                      </a:pPr>
                      <a:r>
                        <a:rPr sz="2750" spc="-10" dirty="0">
                          <a:latin typeface="Calibri"/>
                          <a:cs typeface="Calibri"/>
                        </a:rPr>
                        <a:t>temperature.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490220">
                        <a:lnSpc>
                          <a:spcPts val="2935"/>
                        </a:lnSpc>
                      </a:pPr>
                      <a:r>
                        <a:rPr sz="2750" spc="-10" dirty="0">
                          <a:latin typeface="Calibri"/>
                          <a:cs typeface="Calibri"/>
                        </a:rPr>
                        <a:t>temperature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910">
                <a:tc>
                  <a:txBody>
                    <a:bodyPr/>
                    <a:lstStyle/>
                    <a:p>
                      <a:pPr marL="487045" marR="193675" indent="-448945">
                        <a:lnSpc>
                          <a:spcPct val="100400"/>
                        </a:lnSpc>
                        <a:spcBef>
                          <a:spcPts val="495"/>
                        </a:spcBef>
                        <a:tabLst>
                          <a:tab pos="492759" algn="l"/>
                        </a:tabLst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		Process</a:t>
                      </a:r>
                      <a:r>
                        <a:rPr sz="2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35" dirty="0">
                          <a:latin typeface="Calibri"/>
                          <a:cs typeface="Calibri"/>
                        </a:rPr>
                        <a:t>hot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metal.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4125" spc="60" baseline="101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800" spc="40" dirty="0"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54305" marB="0"/>
                </a:tc>
                <a:tc>
                  <a:txBody>
                    <a:bodyPr/>
                    <a:lstStyle/>
                    <a:p>
                      <a:pPr marL="90805" marR="643890" indent="5080">
                        <a:lnSpc>
                          <a:spcPts val="3200"/>
                        </a:lnSpc>
                        <a:spcBef>
                          <a:spcPts val="145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45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lang="en-US" sz="28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4200" spc="-30" baseline="-3968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aI</a:t>
                      </a:r>
                      <a:r>
                        <a:rPr lang="en-US" sz="2800" spc="-20" dirty="0">
                          <a:latin typeface="Calibri"/>
                          <a:cs typeface="Calibri"/>
                        </a:rPr>
                        <a:t>'</a:t>
                      </a:r>
                      <a:r>
                        <a:rPr sz="2800" spc="-2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800" spc="-2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2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room</a:t>
                      </a:r>
                      <a:endParaRPr sz="2800" b="1" dirty="0">
                        <a:latin typeface="Calibri"/>
                        <a:cs typeface="Calibri"/>
                      </a:endParaRPr>
                    </a:p>
                  </a:txBody>
                  <a:tcPr marL="0" marR="0" marT="18478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31750">
                        <a:lnSpc>
                          <a:spcPts val="2920"/>
                        </a:lnSpc>
                        <a:tabLst>
                          <a:tab pos="492759" algn="l"/>
                        </a:tabLst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3.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required.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920"/>
                        </a:lnSpc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temperature.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32384">
                        <a:lnSpc>
                          <a:spcPts val="3279"/>
                        </a:lnSpc>
                        <a:tabLst>
                          <a:tab pos="492759" algn="l"/>
                        </a:tabLst>
                      </a:pPr>
                      <a:r>
                        <a:rPr sz="2750" spc="-25" dirty="0">
                          <a:latin typeface="Calibri"/>
                          <a:cs typeface="Calibri"/>
                        </a:rPr>
                        <a:t>4.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275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residual</a:t>
                      </a:r>
                      <a:r>
                        <a:rPr sz="2750" b="1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stress</a:t>
                      </a:r>
                      <a:r>
                        <a:rPr sz="27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5" dirty="0">
                          <a:latin typeface="Calibri"/>
                          <a:cs typeface="Calibri"/>
                        </a:rPr>
                        <a:t>is</a:t>
                      </a:r>
                      <a:endParaRPr sz="27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3279"/>
                        </a:lnSpc>
                      </a:pPr>
                      <a:r>
                        <a:rPr sz="2750" spc="-25" dirty="0">
                          <a:latin typeface="Calibri"/>
                          <a:cs typeface="Calibri"/>
                        </a:rPr>
                        <a:t>3.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3279"/>
                        </a:lnSpc>
                      </a:pPr>
                      <a:r>
                        <a:rPr sz="275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force</a:t>
                      </a:r>
                      <a:r>
                        <a:rPr sz="27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7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required.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634">
                <a:tc>
                  <a:txBody>
                    <a:bodyPr/>
                    <a:lstStyle/>
                    <a:p>
                      <a:pPr algn="ctr">
                        <a:lnSpc>
                          <a:spcPts val="3160"/>
                        </a:lnSpc>
                      </a:pPr>
                      <a:r>
                        <a:rPr sz="2750" dirty="0">
                          <a:latin typeface="Calibri"/>
                          <a:cs typeface="Calibri"/>
                        </a:rPr>
                        <a:t>formed</a:t>
                      </a:r>
                      <a:r>
                        <a:rPr sz="275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7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7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metal.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750" spc="-25" dirty="0">
                          <a:latin typeface="Calibri"/>
                          <a:cs typeface="Calibri"/>
                        </a:rPr>
                        <a:t>4.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750" dirty="0">
                          <a:latin typeface="Calibri"/>
                          <a:cs typeface="Calibri"/>
                        </a:rPr>
                        <a:t>Residual</a:t>
                      </a:r>
                      <a:r>
                        <a:rPr sz="27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stresses</a:t>
                      </a:r>
                      <a:endParaRPr sz="2750" dirty="0">
                        <a:latin typeface="Calibri"/>
                        <a:cs typeface="Calibri"/>
                      </a:endParaRPr>
                    </a:p>
                  </a:txBody>
                  <a:tcPr marL="0" marR="0" marT="711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177993" y="5942657"/>
            <a:ext cx="23094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formed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more.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180" rIns="0" bIns="0" rtlCol="0">
            <a:spAutoFit/>
          </a:bodyPr>
          <a:lstStyle/>
          <a:p>
            <a:pPr marL="593725" algn="ctr">
              <a:lnSpc>
                <a:spcPct val="100000"/>
              </a:lnSpc>
              <a:spcBef>
                <a:spcPts val="105"/>
              </a:spcBef>
            </a:pPr>
            <a:r>
              <a:rPr sz="3900" dirty="0"/>
              <a:t>Difference</a:t>
            </a:r>
            <a:r>
              <a:rPr sz="3900" spc="315" dirty="0"/>
              <a:t> </a:t>
            </a:r>
            <a:r>
              <a:rPr sz="3900" dirty="0"/>
              <a:t>between</a:t>
            </a:r>
            <a:r>
              <a:rPr sz="3900" spc="245" dirty="0"/>
              <a:t> </a:t>
            </a:r>
            <a:r>
              <a:rPr sz="3900" dirty="0"/>
              <a:t>Hot</a:t>
            </a:r>
            <a:r>
              <a:rPr sz="3900" spc="100" dirty="0"/>
              <a:t> </a:t>
            </a:r>
            <a:r>
              <a:rPr sz="3900" dirty="0"/>
              <a:t>and</a:t>
            </a:r>
            <a:r>
              <a:rPr sz="3900" spc="110" dirty="0"/>
              <a:t> </a:t>
            </a:r>
            <a:r>
              <a:rPr sz="3900" spc="-20" dirty="0"/>
              <a:t>Cold</a:t>
            </a:r>
            <a:endParaRPr sz="3900"/>
          </a:p>
          <a:p>
            <a:pPr marL="593725" marR="2540" algn="ctr">
              <a:lnSpc>
                <a:spcPct val="100000"/>
              </a:lnSpc>
              <a:spcBef>
                <a:spcPts val="50"/>
              </a:spcBef>
            </a:pPr>
            <a:r>
              <a:rPr sz="3950" spc="-10" dirty="0"/>
              <a:t>Working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1390606" y="1600596"/>
            <a:ext cx="6403340" cy="516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35120" algn="l"/>
              </a:tabLst>
            </a:pPr>
            <a:r>
              <a:rPr sz="3200" dirty="0">
                <a:latin typeface="Calibri"/>
                <a:cs typeface="Calibri"/>
              </a:rPr>
              <a:t>Hot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dirty="0">
                <a:latin typeface="Calibri"/>
                <a:cs typeface="Calibri"/>
              </a:rPr>
              <a:t>	Cold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20033"/>
              </p:ext>
            </p:extLst>
          </p:nvPr>
        </p:nvGraphicFramePr>
        <p:xfrm>
          <a:off x="513084" y="2279674"/>
          <a:ext cx="8011159" cy="1216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31750">
                        <a:lnSpc>
                          <a:spcPts val="2685"/>
                        </a:lnSpc>
                        <a:tabLst>
                          <a:tab pos="545465" algn="l"/>
                        </a:tabLst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5.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Improves</a:t>
                      </a:r>
                      <a:r>
                        <a:rPr sz="2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latin typeface="Calibri"/>
                          <a:cs typeface="Calibri"/>
                        </a:rPr>
                        <a:t>ductility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,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685">
                        <a:lnSpc>
                          <a:spcPts val="2685"/>
                        </a:lnSpc>
                      </a:pPr>
                      <a:r>
                        <a:rPr sz="2800" spc="-25" dirty="0">
                          <a:latin typeface="Calibri"/>
                          <a:cs typeface="Calibri"/>
                        </a:rPr>
                        <a:t>5.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685"/>
                        </a:lnSpc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Improves</a:t>
                      </a:r>
                      <a:r>
                        <a:rPr sz="2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strength</a:t>
                      </a:r>
                      <a:r>
                        <a:rPr sz="280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and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553085">
                        <a:lnSpc>
                          <a:spcPts val="2955"/>
                        </a:lnSpc>
                      </a:pPr>
                      <a:r>
                        <a:rPr sz="2800" b="1" spc="-20" dirty="0">
                          <a:latin typeface="Calibri"/>
                          <a:cs typeface="Calibri"/>
                        </a:rPr>
                        <a:t>stiffness</a:t>
                      </a:r>
                      <a:r>
                        <a:rPr sz="2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25" dirty="0">
                          <a:latin typeface="Calibri"/>
                          <a:cs typeface="Calibri"/>
                        </a:rPr>
                        <a:t>and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2955"/>
                        </a:lnSpc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hardness.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552450">
                        <a:lnSpc>
                          <a:spcPts val="2955"/>
                        </a:lnSpc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toughness.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1076" y="3543299"/>
            <a:ext cx="3659923" cy="18383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3400" marR="122555" indent="-521334">
              <a:lnSpc>
                <a:spcPct val="100400"/>
              </a:lnSpc>
              <a:spcBef>
                <a:spcPts val="114"/>
              </a:spcBef>
              <a:buAutoNum type="arabicPeriod" startAt="6"/>
              <a:tabLst>
                <a:tab pos="533400" algn="l"/>
              </a:tabLst>
            </a:pPr>
            <a:r>
              <a:rPr sz="2800" b="1" spc="-10" dirty="0">
                <a:latin typeface="Calibri"/>
                <a:cs typeface="Calibri"/>
              </a:rPr>
              <a:t>Accuracy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surface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less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528320" indent="-514350">
              <a:lnSpc>
                <a:spcPts val="3160"/>
              </a:lnSpc>
              <a:spcBef>
                <a:spcPts val="700"/>
              </a:spcBef>
              <a:buAutoNum type="arabicPeriod" startAt="6"/>
              <a:tabLst>
                <a:tab pos="528320" algn="l"/>
                <a:tab pos="2515870" algn="l"/>
              </a:tabLst>
            </a:pPr>
            <a:r>
              <a:rPr sz="2750" spc="-10" dirty="0">
                <a:latin typeface="Calibri"/>
                <a:cs typeface="Calibri"/>
              </a:rPr>
              <a:t>Maintenance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b="1" dirty="0">
                <a:latin typeface="Calibri"/>
                <a:cs typeface="Calibri"/>
              </a:rPr>
              <a:t>cost</a:t>
            </a:r>
            <a:r>
              <a:rPr sz="2750" b="1" spc="25" dirty="0">
                <a:latin typeface="Calibri"/>
                <a:cs typeface="Calibri"/>
              </a:rPr>
              <a:t> </a:t>
            </a:r>
            <a:r>
              <a:rPr sz="2750" b="1" spc="-110" dirty="0">
                <a:latin typeface="Calibri"/>
                <a:cs typeface="Calibri"/>
              </a:rPr>
              <a:t>i</a:t>
            </a:r>
            <a:r>
              <a:rPr lang="en-US" sz="2750" b="1" spc="-110" dirty="0">
                <a:latin typeface="Calibri"/>
                <a:cs typeface="Calibri"/>
              </a:rPr>
              <a:t>s</a:t>
            </a:r>
            <a:endParaRPr sz="2750" b="1" dirty="0">
              <a:latin typeface="Calibri"/>
              <a:cs typeface="Calibri"/>
            </a:endParaRPr>
          </a:p>
          <a:p>
            <a:pPr marL="528320">
              <a:lnSpc>
                <a:spcPts val="3579"/>
              </a:lnSpc>
            </a:pPr>
            <a:r>
              <a:rPr sz="3100" b="1" spc="-10" dirty="0">
                <a:latin typeface="Calibri"/>
                <a:cs typeface="Calibri"/>
              </a:rPr>
              <a:t>high.</a:t>
            </a:r>
            <a:endParaRPr sz="31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9101" y="3632597"/>
            <a:ext cx="3491229" cy="18307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33400" marR="211454" indent="-521334">
              <a:lnSpc>
                <a:spcPct val="100400"/>
              </a:lnSpc>
              <a:spcBef>
                <a:spcPts val="114"/>
              </a:spcBef>
              <a:buAutoNum type="arabicPeriod" startAt="6"/>
              <a:tabLst>
                <a:tab pos="533400" algn="l"/>
              </a:tabLst>
            </a:pPr>
            <a:r>
              <a:rPr sz="2800" spc="-10" dirty="0">
                <a:latin typeface="Calibri"/>
                <a:cs typeface="Calibri"/>
              </a:rPr>
              <a:t>Accuracy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surface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more.</a:t>
            </a:r>
            <a:endParaRPr sz="2800" dirty="0">
              <a:latin typeface="Calibri"/>
              <a:cs typeface="Calibri"/>
            </a:endParaRPr>
          </a:p>
          <a:p>
            <a:pPr marL="528320" indent="-514350">
              <a:lnSpc>
                <a:spcPts val="3165"/>
              </a:lnSpc>
              <a:spcBef>
                <a:spcPts val="700"/>
              </a:spcBef>
              <a:buAutoNum type="arabicPeriod" startAt="6"/>
              <a:tabLst>
                <a:tab pos="528320" algn="l"/>
                <a:tab pos="2515870" algn="l"/>
                <a:tab pos="3267710" algn="l"/>
              </a:tabLst>
            </a:pPr>
            <a:r>
              <a:rPr sz="2750" spc="-10" dirty="0">
                <a:latin typeface="Calibri"/>
                <a:cs typeface="Calibri"/>
              </a:rPr>
              <a:t>Maintenance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cost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is</a:t>
            </a:r>
            <a:endParaRPr sz="2750" dirty="0">
              <a:latin typeface="Calibri"/>
              <a:cs typeface="Calibri"/>
            </a:endParaRPr>
          </a:p>
          <a:p>
            <a:pPr marL="528320">
              <a:lnSpc>
                <a:spcPts val="3585"/>
              </a:lnSpc>
            </a:pPr>
            <a:r>
              <a:rPr lang="en-US" sz="3100" spc="-25" dirty="0">
                <a:latin typeface="Calibri"/>
                <a:cs typeface="Calibri"/>
              </a:rPr>
              <a:t>low</a:t>
            </a:r>
            <a:r>
              <a:rPr sz="3100" spc="-25" dirty="0">
                <a:latin typeface="Calibri"/>
                <a:cs typeface="Calibri"/>
              </a:rPr>
              <a:t>.</a:t>
            </a:r>
            <a:endParaRPr sz="31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7984" y="2536031"/>
            <a:ext cx="6876415" cy="3313429"/>
            <a:chOff x="1017984" y="2536031"/>
            <a:chExt cx="6876415" cy="33134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7984" y="2536031"/>
              <a:ext cx="6875858" cy="33129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6273" y="2696766"/>
              <a:ext cx="812601" cy="16073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96058" y="2799159"/>
            <a:ext cx="54419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95" dirty="0">
                <a:latin typeface="Cambria"/>
                <a:cs typeface="Cambria"/>
              </a:rPr>
              <a:t>plate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69" rIns="0" bIns="0" rtlCol="0">
            <a:spAutoFit/>
          </a:bodyPr>
          <a:lstStyle/>
          <a:p>
            <a:pPr marL="2812415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Rolling</a:t>
            </a:r>
            <a:r>
              <a:rPr sz="4300" spc="65" dirty="0"/>
              <a:t> </a:t>
            </a:r>
            <a:r>
              <a:rPr sz="4300" spc="-10" dirty="0"/>
              <a:t>Process</a:t>
            </a:r>
            <a:endParaRPr sz="4300"/>
          </a:p>
        </p:txBody>
      </p:sp>
      <p:sp>
        <p:nvSpPr>
          <p:cNvPr id="7" name="object 7"/>
          <p:cNvSpPr txBox="1"/>
          <p:nvPr/>
        </p:nvSpPr>
        <p:spPr>
          <a:xfrm>
            <a:off x="4640804" y="5434161"/>
            <a:ext cx="730250" cy="256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85" dirty="0">
                <a:solidFill>
                  <a:srgbClr val="0F0F0F"/>
                </a:solidFill>
                <a:latin typeface="Cambria"/>
                <a:cs typeface="Cambria"/>
              </a:rPr>
              <a:t>rc›IIers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232" y="1600596"/>
            <a:ext cx="7778115" cy="19850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7030" marR="5080" indent="-354965" algn="just">
              <a:lnSpc>
                <a:spcPct val="97300"/>
              </a:lnSpc>
              <a:spcBef>
                <a:spcPts val="225"/>
              </a:spcBef>
              <a:buChar char="•"/>
              <a:tabLst>
                <a:tab pos="36703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Rolling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300" spc="-45" dirty="0">
                <a:latin typeface="Calibri"/>
                <a:cs typeface="Calibri"/>
              </a:rPr>
              <a:t>metals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and</a:t>
            </a:r>
            <a:r>
              <a:rPr sz="3300" spc="-150" dirty="0">
                <a:latin typeface="Calibri"/>
                <a:cs typeface="Calibri"/>
              </a:rPr>
              <a:t> </a:t>
            </a:r>
            <a:r>
              <a:rPr sz="3300" spc="-35" dirty="0">
                <a:latin typeface="Calibri"/>
                <a:cs typeface="Calibri"/>
              </a:rPr>
              <a:t>alloys</a:t>
            </a:r>
            <a:r>
              <a:rPr sz="3300" spc="-1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are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spc="-50" dirty="0">
                <a:latin typeface="Calibri"/>
                <a:cs typeface="Calibri"/>
              </a:rPr>
              <a:t>plastically</a:t>
            </a:r>
            <a:r>
              <a:rPr sz="3300" spc="-10" dirty="0">
                <a:latin typeface="Calibri"/>
                <a:cs typeface="Calibri"/>
              </a:rPr>
              <a:t> </a:t>
            </a:r>
            <a:r>
              <a:rPr sz="3300" spc="-70" dirty="0">
                <a:latin typeface="Calibri"/>
                <a:cs typeface="Calibri"/>
              </a:rPr>
              <a:t>deformed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by </a:t>
            </a:r>
            <a:r>
              <a:rPr sz="3250" spc="-20" dirty="0">
                <a:latin typeface="Calibri"/>
                <a:cs typeface="Calibri"/>
              </a:rPr>
              <a:t>passing</a:t>
            </a:r>
            <a:r>
              <a:rPr sz="3250" spc="-4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them</a:t>
            </a:r>
            <a:r>
              <a:rPr sz="3250" spc="-110" dirty="0">
                <a:latin typeface="Calibri"/>
                <a:cs typeface="Calibri"/>
              </a:rPr>
              <a:t> </a:t>
            </a:r>
            <a:r>
              <a:rPr sz="3250" b="1" spc="-35" dirty="0">
                <a:latin typeface="Calibri"/>
                <a:cs typeface="Calibri"/>
              </a:rPr>
              <a:t>between</a:t>
            </a:r>
            <a:r>
              <a:rPr sz="3250" b="1" spc="-60" dirty="0">
                <a:latin typeface="Calibri"/>
                <a:cs typeface="Calibri"/>
              </a:rPr>
              <a:t> </a:t>
            </a:r>
            <a:r>
              <a:rPr sz="3250" b="1" spc="-20" dirty="0">
                <a:latin typeface="Calibri"/>
                <a:cs typeface="Calibri"/>
              </a:rPr>
              <a:t>circular</a:t>
            </a:r>
            <a:r>
              <a:rPr sz="3250" b="1" spc="-70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or</a:t>
            </a:r>
            <a:r>
              <a:rPr sz="3250" b="1" spc="-170" dirty="0">
                <a:latin typeface="Calibri"/>
                <a:cs typeface="Calibri"/>
              </a:rPr>
              <a:t> </a:t>
            </a:r>
            <a:r>
              <a:rPr sz="3250" b="1" spc="-10" dirty="0">
                <a:latin typeface="Calibri"/>
                <a:cs typeface="Calibri"/>
              </a:rPr>
              <a:t>cylindrical </a:t>
            </a:r>
            <a:r>
              <a:rPr sz="3350" b="1" spc="-10" dirty="0">
                <a:latin typeface="Calibri"/>
                <a:cs typeface="Calibri"/>
              </a:rPr>
              <a:t>rollers.</a:t>
            </a:r>
            <a:endParaRPr sz="335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941" rIns="0" bIns="0" rtlCol="0">
            <a:spAutoFit/>
          </a:bodyPr>
          <a:lstStyle/>
          <a:p>
            <a:pPr marL="3243580" marR="5080" indent="-2097405">
              <a:lnSpc>
                <a:spcPct val="100000"/>
              </a:lnSpc>
              <a:spcBef>
                <a:spcPts val="100"/>
              </a:spcBef>
            </a:pPr>
            <a:r>
              <a:rPr sz="4050" dirty="0"/>
              <a:t>What</a:t>
            </a:r>
            <a:r>
              <a:rPr sz="4050" spc="-120" dirty="0"/>
              <a:t> </a:t>
            </a:r>
            <a:r>
              <a:rPr sz="4050" spc="-25" dirty="0"/>
              <a:t>actually</a:t>
            </a:r>
            <a:r>
              <a:rPr sz="4050" spc="-35" dirty="0"/>
              <a:t> </a:t>
            </a:r>
            <a:r>
              <a:rPr sz="4050" spc="-10" dirty="0"/>
              <a:t>happens</a:t>
            </a:r>
            <a:r>
              <a:rPr sz="4050" spc="-105" dirty="0"/>
              <a:t> </a:t>
            </a:r>
            <a:r>
              <a:rPr sz="4050" dirty="0"/>
              <a:t>in</a:t>
            </a:r>
            <a:r>
              <a:rPr sz="4050" spc="-229" dirty="0"/>
              <a:t> </a:t>
            </a:r>
            <a:r>
              <a:rPr sz="4050" spc="-60" dirty="0"/>
              <a:t>Rolling </a:t>
            </a:r>
            <a:r>
              <a:rPr sz="4050" spc="-10" dirty="0"/>
              <a:t>Process????</a:t>
            </a:r>
            <a:endParaRPr sz="4050" dirty="0"/>
          </a:p>
        </p:txBody>
      </p:sp>
      <p:sp>
        <p:nvSpPr>
          <p:cNvPr id="3" name="object 3"/>
          <p:cNvSpPr txBox="1"/>
          <p:nvPr/>
        </p:nvSpPr>
        <p:spPr>
          <a:xfrm>
            <a:off x="532953" y="1517296"/>
            <a:ext cx="7611109" cy="32359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30225" indent="-517525" algn="just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30225" algn="l"/>
              </a:tabLst>
            </a:pPr>
            <a:r>
              <a:rPr sz="3200" dirty="0">
                <a:latin typeface="Calibri"/>
                <a:cs typeface="Calibri"/>
              </a:rPr>
              <a:t>Rolls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rollers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arranged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523875" marR="5080" indent="-509905" algn="just">
              <a:lnSpc>
                <a:spcPct val="97600"/>
              </a:lnSpc>
              <a:spcBef>
                <a:spcPts val="800"/>
              </a:spcBef>
              <a:buAutoNum type="arabicPeriod"/>
              <a:tabLst>
                <a:tab pos="523875" algn="l"/>
                <a:tab pos="525780" algn="l"/>
              </a:tabLst>
            </a:pPr>
            <a:r>
              <a:rPr sz="3300" dirty="0">
                <a:latin typeface="Calibri"/>
                <a:cs typeface="Calibri"/>
              </a:rPr>
              <a:t>	</a:t>
            </a:r>
            <a:r>
              <a:rPr sz="3300" spc="-20" dirty="0">
                <a:latin typeface="Calibri"/>
                <a:cs typeface="Calibri"/>
              </a:rPr>
              <a:t>The</a:t>
            </a:r>
            <a:r>
              <a:rPr sz="3300" spc="-170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metal</a:t>
            </a:r>
            <a:r>
              <a:rPr sz="3300" spc="-155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piece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which</a:t>
            </a:r>
            <a:r>
              <a:rPr sz="3300" spc="-14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is</a:t>
            </a:r>
            <a:r>
              <a:rPr sz="3300" spc="-18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to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be</a:t>
            </a:r>
            <a:r>
              <a:rPr sz="3300" spc="-135" dirty="0">
                <a:latin typeface="Calibri"/>
                <a:cs typeface="Calibri"/>
              </a:rPr>
              <a:t> </a:t>
            </a:r>
            <a:r>
              <a:rPr sz="3300" spc="-65" dirty="0">
                <a:latin typeface="Calibri"/>
                <a:cs typeface="Calibri"/>
              </a:rPr>
              <a:t>deformed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is </a:t>
            </a:r>
            <a:r>
              <a:rPr sz="3250" b="1" spc="-45" dirty="0">
                <a:latin typeface="Calibri"/>
                <a:cs typeface="Calibri"/>
              </a:rPr>
              <a:t>drawn</a:t>
            </a:r>
            <a:r>
              <a:rPr sz="3250" b="1" spc="-140" dirty="0">
                <a:latin typeface="Calibri"/>
                <a:cs typeface="Calibri"/>
              </a:rPr>
              <a:t> </a:t>
            </a:r>
            <a:r>
              <a:rPr sz="3250" b="1" spc="-25" dirty="0">
                <a:latin typeface="Calibri"/>
                <a:cs typeface="Calibri"/>
              </a:rPr>
              <a:t>between</a:t>
            </a:r>
            <a:r>
              <a:rPr sz="3250" b="1" spc="-9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</a:t>
            </a:r>
            <a:r>
              <a:rPr sz="3250" spc="-12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space</a:t>
            </a:r>
            <a:r>
              <a:rPr sz="3250" spc="-6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of</a:t>
            </a:r>
            <a:r>
              <a:rPr sz="3250" spc="-18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</a:t>
            </a:r>
            <a:r>
              <a:rPr sz="3250" spc="-155" dirty="0">
                <a:latin typeface="Calibri"/>
                <a:cs typeface="Calibri"/>
              </a:rPr>
              <a:t> </a:t>
            </a:r>
            <a:r>
              <a:rPr sz="3250" spc="-20" dirty="0">
                <a:latin typeface="Calibri"/>
                <a:cs typeface="Calibri"/>
              </a:rPr>
              <a:t>rollers</a:t>
            </a:r>
            <a:r>
              <a:rPr sz="3250" spc="-100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(by </a:t>
            </a:r>
            <a:r>
              <a:rPr sz="3250" dirty="0">
                <a:latin typeface="Calibri"/>
                <a:cs typeface="Calibri"/>
              </a:rPr>
              <a:t>using</a:t>
            </a:r>
            <a:r>
              <a:rPr sz="3250" spc="-150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frictional</a:t>
            </a:r>
            <a:r>
              <a:rPr sz="3250" spc="-55" dirty="0">
                <a:latin typeface="Calibri"/>
                <a:cs typeface="Calibri"/>
              </a:rPr>
              <a:t> </a:t>
            </a:r>
            <a:r>
              <a:rPr sz="3250" spc="-50" dirty="0">
                <a:latin typeface="Calibri"/>
                <a:cs typeface="Calibri"/>
              </a:rPr>
              <a:t>force</a:t>
            </a:r>
            <a:r>
              <a:rPr sz="3250" spc="-135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between</a:t>
            </a:r>
            <a:r>
              <a:rPr sz="3250" spc="-8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</a:t>
            </a:r>
            <a:r>
              <a:rPr sz="3250" spc="-165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rolls</a:t>
            </a:r>
            <a:r>
              <a:rPr sz="3250" spc="-170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and </a:t>
            </a:r>
            <a:r>
              <a:rPr sz="3350" spc="-70" dirty="0">
                <a:latin typeface="Calibri"/>
                <a:cs typeface="Calibri"/>
              </a:rPr>
              <a:t>metal</a:t>
            </a:r>
            <a:r>
              <a:rPr sz="3350" spc="-100" dirty="0">
                <a:latin typeface="Calibri"/>
                <a:cs typeface="Calibri"/>
              </a:rPr>
              <a:t> </a:t>
            </a:r>
            <a:r>
              <a:rPr sz="3350" spc="-10" dirty="0">
                <a:latin typeface="Calibri"/>
                <a:cs typeface="Calibri"/>
              </a:rPr>
              <a:t>surface)</a:t>
            </a:r>
            <a:endParaRPr sz="3350" dirty="0">
              <a:latin typeface="Calibri"/>
              <a:cs typeface="Calibri"/>
            </a:endParaRPr>
          </a:p>
          <a:p>
            <a:pPr marL="529590" indent="-512445" algn="just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9590" algn="l"/>
              </a:tabLst>
            </a:pPr>
            <a:r>
              <a:rPr sz="3250" spc="-25" dirty="0">
                <a:latin typeface="Calibri"/>
                <a:cs typeface="Calibri"/>
              </a:rPr>
              <a:t>Metal</a:t>
            </a:r>
            <a:r>
              <a:rPr sz="3250" spc="-6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is</a:t>
            </a:r>
            <a:r>
              <a:rPr sz="3250" spc="-155" dirty="0">
                <a:latin typeface="Calibri"/>
                <a:cs typeface="Calibri"/>
              </a:rPr>
              <a:t> </a:t>
            </a:r>
            <a:r>
              <a:rPr sz="3250" b="1" spc="-50" dirty="0">
                <a:latin typeface="Calibri"/>
                <a:cs typeface="Calibri"/>
              </a:rPr>
              <a:t>squeezed</a:t>
            </a:r>
            <a:r>
              <a:rPr sz="3250" spc="-30" dirty="0">
                <a:latin typeface="Calibri"/>
                <a:cs typeface="Calibri"/>
              </a:rPr>
              <a:t> </a:t>
            </a:r>
            <a:r>
              <a:rPr sz="3250" spc="-40" dirty="0">
                <a:latin typeface="Calibri"/>
                <a:cs typeface="Calibri"/>
              </a:rPr>
              <a:t>(compressive</a:t>
            </a:r>
            <a:r>
              <a:rPr sz="3250" spc="40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force)</a:t>
            </a:r>
            <a:endParaRPr sz="32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95" y="152400"/>
            <a:ext cx="7369809" cy="7502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A8315 - Production Technology</a:t>
            </a:r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Course Outcomes (COs)</a:t>
            </a:r>
            <a:br>
              <a:rPr lang="en-US" sz="3600" b="1" dirty="0">
                <a:solidFill>
                  <a:srgbClr val="FF0000"/>
                </a:solidFill>
              </a:rPr>
            </a:b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962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After the completion of the course, the student will be able to:</a:t>
            </a:r>
          </a:p>
          <a:p>
            <a:pPr algn="just"/>
            <a:r>
              <a:rPr lang="en-US" sz="2400" dirty="0"/>
              <a:t>A8315.1. Explain the process of making patterns, preparation of sand </a:t>
            </a:r>
            <a:r>
              <a:rPr lang="en-US" sz="2400" dirty="0" err="1"/>
              <a:t>mould</a:t>
            </a:r>
            <a:r>
              <a:rPr lang="en-US" sz="2400" dirty="0"/>
              <a:t>, various special casting processes and casting defects.</a:t>
            </a:r>
          </a:p>
          <a:p>
            <a:pPr algn="just"/>
            <a:r>
              <a:rPr lang="en-US" sz="2400" dirty="0"/>
              <a:t>A8315.2. Select appropriate Joining methods to </a:t>
            </a:r>
            <a:r>
              <a:rPr lang="en-US" sz="2400" dirty="0" err="1"/>
              <a:t>joinWork</a:t>
            </a:r>
            <a:r>
              <a:rPr lang="en-US" sz="2400" dirty="0"/>
              <a:t> pieces by using different welding techniques.</a:t>
            </a:r>
          </a:p>
          <a:p>
            <a:pPr algn="just"/>
            <a:r>
              <a:rPr lang="en-US" sz="2400" dirty="0"/>
              <a:t>A8315.3. Identify various metal forming processes for the various applications.</a:t>
            </a:r>
          </a:p>
          <a:p>
            <a:pPr algn="just"/>
            <a:r>
              <a:rPr lang="en-US" sz="2400" dirty="0"/>
              <a:t>A8315.4. Describe the properties and bonding techniques of plastics by using plastic molding techniques. </a:t>
            </a:r>
          </a:p>
          <a:p>
            <a:pPr algn="just"/>
            <a:r>
              <a:rPr lang="en-US" sz="2400" dirty="0"/>
              <a:t>A8315.5. Illustrate the various non-destructive testing methods for a specific application</a:t>
            </a:r>
          </a:p>
        </p:txBody>
      </p:sp>
    </p:spTree>
    <p:extLst>
      <p:ext uri="{BB962C8B-B14F-4D97-AF65-F5344CB8AC3E}">
        <p14:creationId xmlns:p14="http://schemas.microsoft.com/office/powerpoint/2010/main" val="1287569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Rolling-Proces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59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554" y="5393531"/>
            <a:ext cx="2553891" cy="571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359" y="3562945"/>
            <a:ext cx="2553891" cy="6072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8171" y="2589608"/>
            <a:ext cx="830460" cy="8304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1508" y="669726"/>
            <a:ext cx="3839766" cy="35361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heavy" dirty="0">
                <a:uFill>
                  <a:solidFill>
                    <a:srgbClr val="0C0C0C"/>
                  </a:solidFill>
                </a:uFill>
              </a:rPr>
              <a:t>ROLLING</a:t>
            </a:r>
            <a:r>
              <a:rPr sz="3950" u="heavy" spc="350" dirty="0">
                <a:uFill>
                  <a:solidFill>
                    <a:srgbClr val="0C0C0C"/>
                  </a:solidFill>
                </a:uFill>
              </a:rPr>
              <a:t> </a:t>
            </a:r>
            <a:r>
              <a:rPr sz="3950" u="heavy" spc="-10" dirty="0">
                <a:uFill>
                  <a:solidFill>
                    <a:srgbClr val="0C0C0C"/>
                  </a:solidFill>
                </a:uFill>
              </a:rPr>
              <a:t>PROCESS</a:t>
            </a:r>
            <a:endParaRPr sz="3950"/>
          </a:p>
        </p:txBody>
      </p:sp>
      <p:sp>
        <p:nvSpPr>
          <p:cNvPr id="7" name="object 7"/>
          <p:cNvSpPr txBox="1"/>
          <p:nvPr/>
        </p:nvSpPr>
        <p:spPr>
          <a:xfrm>
            <a:off x="1021288" y="5883621"/>
            <a:ext cx="910590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50" spc="60" dirty="0">
                <a:solidFill>
                  <a:srgbClr val="AF0F15"/>
                </a:solidFill>
                <a:latin typeface="Calibri"/>
                <a:cs typeface="Calibri"/>
              </a:rPr>
              <a:t>Plates</a:t>
            </a:r>
            <a:endParaRPr sz="26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656" y="5625703"/>
            <a:ext cx="321468" cy="3303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562" y="3643312"/>
            <a:ext cx="7777758" cy="23931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3031" y="1830585"/>
            <a:ext cx="1955601" cy="1143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1508" y="598289"/>
            <a:ext cx="4804171" cy="24556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2029" y="2996108"/>
            <a:ext cx="150749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50" dirty="0">
                <a:latin typeface="Calibri"/>
                <a:cs typeface="Calibri"/>
              </a:rPr>
              <a:t>Channels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439" y="2996108"/>
            <a:ext cx="133223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dirty="0">
                <a:latin typeface="Calibri"/>
                <a:cs typeface="Calibri"/>
              </a:rPr>
              <a:t>I-</a:t>
            </a:r>
            <a:r>
              <a:rPr sz="3000" spc="50" dirty="0">
                <a:latin typeface="Calibri"/>
                <a:cs typeface="Calibri"/>
              </a:rPr>
              <a:t>Beams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2025" y="2996108"/>
            <a:ext cx="774065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40" dirty="0">
                <a:latin typeface="Calibri"/>
                <a:cs typeface="Calibri"/>
              </a:rPr>
              <a:t>Rails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40" dirty="0"/>
              <a:t>Rounds</a:t>
            </a:r>
            <a:endParaRPr sz="3000"/>
          </a:p>
        </p:txBody>
      </p:sp>
      <p:sp>
        <p:nvSpPr>
          <p:cNvPr id="10" name="object 10"/>
          <p:cNvSpPr txBox="1"/>
          <p:nvPr/>
        </p:nvSpPr>
        <p:spPr>
          <a:xfrm>
            <a:off x="7848854" y="3027361"/>
            <a:ext cx="875030" cy="487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95" dirty="0">
                <a:latin typeface="Calibri"/>
                <a:cs typeface="Calibri"/>
              </a:rPr>
              <a:t>Billets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43" y="5951587"/>
            <a:ext cx="7067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0" dirty="0">
                <a:latin typeface="Calibri"/>
                <a:cs typeface="Calibri"/>
              </a:rPr>
              <a:t>Rods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5959" y="6025752"/>
            <a:ext cx="838835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35" dirty="0">
                <a:latin typeface="Calibri"/>
                <a:cs typeface="Calibri"/>
              </a:rPr>
              <a:t>Wires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482" y="6031953"/>
            <a:ext cx="6362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20" dirty="0">
                <a:latin typeface="Calibri"/>
                <a:cs typeface="Calibri"/>
              </a:rPr>
              <a:t>Bars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20" y="3991570"/>
            <a:ext cx="437554" cy="9822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7679" y="1785937"/>
            <a:ext cx="7170539" cy="45094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375" y="3809702"/>
            <a:ext cx="33464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25" dirty="0">
                <a:latin typeface="Calibri"/>
                <a:cs typeface="Calibri"/>
              </a:rPr>
              <a:t>V2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99977" y="3902967"/>
            <a:ext cx="21717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25" dirty="0">
                <a:latin typeface="Calibri"/>
                <a:cs typeface="Calibri"/>
              </a:rPr>
              <a:t>t2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4481" y="460572"/>
            <a:ext cx="3759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Angle</a:t>
            </a:r>
            <a:r>
              <a:rPr spc="-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30" dirty="0"/>
              <a:t>Contact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09382" y="2800165"/>
            <a:ext cx="1795780" cy="63881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325"/>
              </a:spcBef>
            </a:pPr>
            <a:r>
              <a:rPr sz="1850" dirty="0">
                <a:latin typeface="Calibri"/>
                <a:cs typeface="Calibri"/>
              </a:rPr>
              <a:t>Angle</a:t>
            </a:r>
            <a:r>
              <a:rPr sz="1850" spc="-2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of</a:t>
            </a:r>
            <a:r>
              <a:rPr sz="1850" spc="-95" dirty="0">
                <a:latin typeface="Calibri"/>
                <a:cs typeface="Calibri"/>
              </a:rPr>
              <a:t> </a:t>
            </a:r>
            <a:r>
              <a:rPr sz="1850" dirty="0">
                <a:latin typeface="Calibri"/>
                <a:cs typeface="Calibri"/>
              </a:rPr>
              <a:t>con</a:t>
            </a:r>
            <a:r>
              <a:rPr sz="1850" spc="95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act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6670" y="5429944"/>
            <a:ext cx="76200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b="1" dirty="0">
                <a:latin typeface="Calibri"/>
                <a:cs typeface="Calibri"/>
              </a:rPr>
              <a:t>a</a:t>
            </a:r>
            <a:r>
              <a:rPr lang="en-US" sz="1750" b="1" dirty="0">
                <a:latin typeface="Calibri"/>
                <a:cs typeface="Calibri"/>
              </a:rPr>
              <a:t>l</a:t>
            </a:r>
            <a:r>
              <a:rPr sz="1750" b="1" spc="-75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Force</a:t>
            </a:r>
            <a:endParaRPr sz="175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3186" y="2910035"/>
            <a:ext cx="136842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Calibri"/>
                <a:cs typeface="Calibri"/>
              </a:rPr>
              <a:t>Feed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9831" y="3825328"/>
            <a:ext cx="2070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latin typeface="Calibri"/>
                <a:cs typeface="Calibri"/>
              </a:rPr>
              <a:t>t1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7320" y="5045967"/>
            <a:ext cx="918844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latin typeface="Calibri"/>
                <a:cs typeface="Calibri"/>
              </a:rPr>
              <a:t>Old</a:t>
            </a:r>
            <a:r>
              <a:rPr sz="1750" spc="1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Grain</a:t>
            </a:r>
            <a:endParaRPr sz="17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61103" y="5953323"/>
            <a:ext cx="130365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0" dirty="0">
                <a:latin typeface="Calibri"/>
                <a:cs typeface="Calibri"/>
              </a:rPr>
              <a:t>Friction</a:t>
            </a:r>
            <a:r>
              <a:rPr sz="1850" spc="-9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Force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5773" y="3885605"/>
            <a:ext cx="3441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25" dirty="0">
                <a:latin typeface="Calibri"/>
                <a:cs typeface="Calibri"/>
              </a:rPr>
              <a:t>V1</a:t>
            </a:r>
            <a:endParaRPr sz="22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10" y="642937"/>
            <a:ext cx="1714500" cy="89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4481" y="460572"/>
            <a:ext cx="37592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Angle</a:t>
            </a:r>
            <a:r>
              <a:rPr spc="-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30" dirty="0"/>
              <a:t>Contact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647" y="1600596"/>
            <a:ext cx="7863840" cy="37439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72110" marR="5080" indent="-359410" algn="just">
              <a:lnSpc>
                <a:spcPct val="98100"/>
              </a:lnSpc>
              <a:spcBef>
                <a:spcPts val="195"/>
              </a:spcBef>
              <a:buChar char="•"/>
              <a:tabLst>
                <a:tab pos="372110" algn="l"/>
                <a:tab pos="374015" algn="l"/>
              </a:tabLst>
            </a:pPr>
            <a:r>
              <a:rPr sz="3200" dirty="0">
                <a:latin typeface="Calibri"/>
                <a:cs typeface="Calibri"/>
              </a:rPr>
              <a:t>	From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fig.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roller </a:t>
            </a:r>
            <a:r>
              <a:rPr sz="3300" spc="-20" dirty="0">
                <a:latin typeface="Calibri"/>
                <a:cs typeface="Calibri"/>
              </a:rPr>
              <a:t>and</a:t>
            </a:r>
            <a:r>
              <a:rPr sz="3300" spc="-170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work</a:t>
            </a:r>
            <a:r>
              <a:rPr sz="3300" spc="-125" dirty="0">
                <a:latin typeface="Calibri"/>
                <a:cs typeface="Calibri"/>
              </a:rPr>
              <a:t> </a:t>
            </a:r>
            <a:r>
              <a:rPr sz="3300" b="1" spc="-35" dirty="0">
                <a:latin typeface="Calibri"/>
                <a:cs typeface="Calibri"/>
              </a:rPr>
              <a:t>piece</a:t>
            </a:r>
            <a:r>
              <a:rPr sz="3300" b="1" spc="-114" dirty="0">
                <a:latin typeface="Calibri"/>
                <a:cs typeface="Calibri"/>
              </a:rPr>
              <a:t> </a:t>
            </a:r>
            <a:r>
              <a:rPr sz="3300" b="1" spc="-70" dirty="0">
                <a:latin typeface="Calibri"/>
                <a:cs typeface="Calibri"/>
              </a:rPr>
              <a:t>make</a:t>
            </a:r>
            <a:r>
              <a:rPr sz="3300" b="1" spc="-114" dirty="0">
                <a:latin typeface="Calibri"/>
                <a:cs typeface="Calibri"/>
              </a:rPr>
              <a:t> </a:t>
            </a:r>
            <a:r>
              <a:rPr sz="3300" b="1" spc="-55" dirty="0">
                <a:latin typeface="Calibri"/>
                <a:cs typeface="Calibri"/>
              </a:rPr>
              <a:t>contact</a:t>
            </a:r>
            <a:r>
              <a:rPr sz="3300" spc="-55" dirty="0">
                <a:latin typeface="Calibri"/>
                <a:cs typeface="Calibri"/>
              </a:rPr>
              <a:t>,</a:t>
            </a:r>
            <a:r>
              <a:rPr sz="3300" spc="-9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then</a:t>
            </a:r>
            <a:r>
              <a:rPr sz="3300" spc="-14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we</a:t>
            </a:r>
            <a:r>
              <a:rPr sz="3300" spc="-17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get </a:t>
            </a:r>
            <a:r>
              <a:rPr sz="3250" b="1" spc="-10" dirty="0">
                <a:latin typeface="Calibri"/>
                <a:cs typeface="Calibri"/>
              </a:rPr>
              <a:t>arc</a:t>
            </a:r>
            <a:r>
              <a:rPr lang="en-US" sz="3250" b="1" spc="-10" dirty="0">
                <a:latin typeface="Calibri"/>
                <a:cs typeface="Calibri"/>
              </a:rPr>
              <a:t> </a:t>
            </a:r>
            <a:r>
              <a:rPr sz="3250" b="1" spc="-10" dirty="0">
                <a:latin typeface="Calibri"/>
                <a:cs typeface="Calibri"/>
              </a:rPr>
              <a:t>AB.</a:t>
            </a:r>
            <a:endParaRPr sz="3250" b="1" dirty="0">
              <a:latin typeface="Calibri"/>
              <a:cs typeface="Calibri"/>
            </a:endParaRPr>
          </a:p>
          <a:p>
            <a:pPr marL="374015" indent="-361315" algn="just">
              <a:lnSpc>
                <a:spcPct val="100000"/>
              </a:lnSpc>
              <a:spcBef>
                <a:spcPts val="705"/>
              </a:spcBef>
              <a:buChar char="•"/>
              <a:tabLst>
                <a:tab pos="374015" algn="l"/>
              </a:tabLst>
            </a:pPr>
            <a:r>
              <a:rPr sz="3250" spc="-20" dirty="0">
                <a:latin typeface="Calibri"/>
                <a:cs typeface="Calibri"/>
              </a:rPr>
              <a:t>Here</a:t>
            </a:r>
            <a:r>
              <a:rPr sz="3250" spc="-9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arc</a:t>
            </a:r>
            <a:r>
              <a:rPr sz="3250" spc="-8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AB</a:t>
            </a:r>
            <a:r>
              <a:rPr sz="3250" spc="-13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is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</a:t>
            </a:r>
            <a:r>
              <a:rPr sz="3250" spc="-135" dirty="0">
                <a:latin typeface="Calibri"/>
                <a:cs typeface="Calibri"/>
              </a:rPr>
              <a:t> </a:t>
            </a:r>
            <a:r>
              <a:rPr sz="3250" b="1" spc="-35" dirty="0">
                <a:latin typeface="Calibri"/>
                <a:cs typeface="Calibri"/>
              </a:rPr>
              <a:t>contact</a:t>
            </a:r>
            <a:r>
              <a:rPr sz="3250" b="1" spc="25" dirty="0">
                <a:latin typeface="Calibri"/>
                <a:cs typeface="Calibri"/>
              </a:rPr>
              <a:t> </a:t>
            </a:r>
            <a:r>
              <a:rPr sz="3250" b="1" spc="-10" dirty="0">
                <a:latin typeface="Calibri"/>
                <a:cs typeface="Calibri"/>
              </a:rPr>
              <a:t>portion.</a:t>
            </a:r>
            <a:endParaRPr sz="3250" b="1" dirty="0">
              <a:latin typeface="Calibri"/>
              <a:cs typeface="Calibri"/>
            </a:endParaRPr>
          </a:p>
          <a:p>
            <a:pPr marL="374015" indent="-361315" algn="just">
              <a:lnSpc>
                <a:spcPct val="100000"/>
              </a:lnSpc>
              <a:spcBef>
                <a:spcPts val="705"/>
              </a:spcBef>
              <a:buChar char="•"/>
              <a:tabLst>
                <a:tab pos="374015" algn="l"/>
              </a:tabLst>
            </a:pPr>
            <a:r>
              <a:rPr sz="3250" spc="-110" dirty="0">
                <a:latin typeface="Calibri"/>
                <a:cs typeface="Calibri"/>
              </a:rPr>
              <a:t>Now,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arc</a:t>
            </a:r>
            <a:r>
              <a:rPr sz="3250" b="1" spc="-120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AB</a:t>
            </a:r>
            <a:r>
              <a:rPr sz="3250" b="1" spc="-120" dirty="0">
                <a:latin typeface="Calibri"/>
                <a:cs typeface="Calibri"/>
              </a:rPr>
              <a:t> </a:t>
            </a:r>
            <a:r>
              <a:rPr sz="3250" b="1" spc="-35" dirty="0">
                <a:latin typeface="Calibri"/>
                <a:cs typeface="Calibri"/>
              </a:rPr>
              <a:t>makes</a:t>
            </a:r>
            <a:r>
              <a:rPr sz="3250" b="1" spc="-8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an</a:t>
            </a:r>
            <a:r>
              <a:rPr sz="3250" spc="-12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angle</a:t>
            </a:r>
            <a:r>
              <a:rPr sz="3250" spc="-7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“</a:t>
            </a:r>
            <a:r>
              <a:rPr lang="en-US" sz="3250" dirty="0">
                <a:latin typeface="Calibri"/>
                <a:cs typeface="Calibri"/>
              </a:rPr>
              <a:t>Ɵ</a:t>
            </a:r>
            <a:r>
              <a:rPr sz="3250" dirty="0">
                <a:latin typeface="Calibri"/>
                <a:cs typeface="Calibri"/>
              </a:rPr>
              <a:t>”</a:t>
            </a:r>
            <a:r>
              <a:rPr sz="3250" spc="-15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with</a:t>
            </a:r>
            <a:r>
              <a:rPr sz="3250" spc="-110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0.</a:t>
            </a:r>
            <a:endParaRPr sz="3250" dirty="0">
              <a:latin typeface="Calibri"/>
              <a:cs typeface="Calibri"/>
            </a:endParaRPr>
          </a:p>
          <a:p>
            <a:pPr marL="370205" indent="-357505" algn="just">
              <a:lnSpc>
                <a:spcPts val="3835"/>
              </a:lnSpc>
              <a:spcBef>
                <a:spcPts val="705"/>
              </a:spcBef>
              <a:buChar char="•"/>
              <a:tabLst>
                <a:tab pos="370205" algn="l"/>
              </a:tabLst>
            </a:pPr>
            <a:r>
              <a:rPr sz="3250" dirty="0">
                <a:latin typeface="Calibri"/>
                <a:cs typeface="Calibri"/>
              </a:rPr>
              <a:t>This</a:t>
            </a:r>
            <a:r>
              <a:rPr sz="3250" spc="-100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angle</a:t>
            </a:r>
            <a:r>
              <a:rPr sz="3250" spc="-110" dirty="0">
                <a:latin typeface="Calibri"/>
                <a:cs typeface="Calibri"/>
              </a:rPr>
              <a:t> </a:t>
            </a:r>
            <a:r>
              <a:rPr sz="3250" spc="-25" dirty="0">
                <a:latin typeface="Calibri"/>
                <a:cs typeface="Calibri"/>
              </a:rPr>
              <a:t>formed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is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spc="-20" dirty="0">
                <a:latin typeface="Calibri"/>
                <a:cs typeface="Calibri"/>
              </a:rPr>
              <a:t>known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as</a:t>
            </a:r>
            <a:r>
              <a:rPr sz="3250" spc="-175" dirty="0">
                <a:latin typeface="Calibri"/>
                <a:cs typeface="Calibri"/>
              </a:rPr>
              <a:t> </a:t>
            </a:r>
            <a:r>
              <a:rPr sz="3250" b="1" dirty="0">
                <a:latin typeface="Calibri"/>
                <a:cs typeface="Calibri"/>
              </a:rPr>
              <a:t>angle</a:t>
            </a:r>
            <a:r>
              <a:rPr sz="3250" b="1" spc="-75" dirty="0">
                <a:latin typeface="Calibri"/>
                <a:cs typeface="Calibri"/>
              </a:rPr>
              <a:t> </a:t>
            </a:r>
            <a:r>
              <a:rPr sz="3250" b="1" spc="-25" dirty="0">
                <a:latin typeface="Calibri"/>
                <a:cs typeface="Calibri"/>
              </a:rPr>
              <a:t>of</a:t>
            </a:r>
            <a:endParaRPr sz="3250" b="1" dirty="0">
              <a:latin typeface="Calibri"/>
              <a:cs typeface="Calibri"/>
            </a:endParaRPr>
          </a:p>
          <a:p>
            <a:pPr marL="372110" algn="just">
              <a:lnSpc>
                <a:spcPts val="3954"/>
              </a:lnSpc>
            </a:pPr>
            <a:r>
              <a:rPr sz="3350" b="1" spc="-10" dirty="0">
                <a:latin typeface="Calibri"/>
                <a:cs typeface="Calibri"/>
              </a:rPr>
              <a:t>contact.</a:t>
            </a:r>
            <a:endParaRPr sz="3350" b="1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710" y="642937"/>
            <a:ext cx="1714500" cy="89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04" y="0"/>
            <a:ext cx="8712968" cy="86914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30" dirty="0" smtClean="0"/>
              <a:t>Angle of bite:</a:t>
            </a:r>
            <a:br>
              <a:rPr lang="en-US" sz="3200" b="1" spc="-30" dirty="0" smtClean="0"/>
            </a:br>
            <a:r>
              <a:rPr lang="en-US" sz="2800" spc="-30" dirty="0" smtClean="0"/>
              <a:t>Extent </a:t>
            </a:r>
            <a:r>
              <a:rPr lang="en-US" sz="2800" spc="-30" dirty="0"/>
              <a:t>of thickness reduction during rolling</a:t>
            </a:r>
            <a:r>
              <a:rPr lang="en-US" sz="3200" spc="-30" dirty="0" smtClean="0"/>
              <a:t/>
            </a:r>
            <a:br>
              <a:rPr lang="en-US" sz="3200" spc="-30" dirty="0" smtClean="0"/>
            </a:br>
            <a:r>
              <a:rPr lang="en-US" sz="3200" b="1" spc="-30" dirty="0" smtClean="0"/>
              <a:t>Factors </a:t>
            </a:r>
            <a:r>
              <a:rPr lang="en-US" sz="3200" b="1" spc="-30" dirty="0"/>
              <a:t>influence Angle of bite:</a:t>
            </a:r>
            <a:r>
              <a:rPr lang="en-US" sz="3200" spc="-30" dirty="0"/>
              <a:t/>
            </a:r>
            <a:br>
              <a:rPr lang="en-US" sz="3200" spc="-30" dirty="0"/>
            </a:br>
            <a:r>
              <a:rPr lang="en-US" sz="3200" spc="-30" dirty="0"/>
              <a:t>1. Condition in which the rolling is carried out(hot/cold rolling).</a:t>
            </a:r>
            <a:br>
              <a:rPr lang="en-US" sz="3200" spc="-30" dirty="0"/>
            </a:br>
            <a:r>
              <a:rPr lang="en-US" sz="3200" spc="-30" dirty="0"/>
              <a:t>2. Surface roughness of rollers</a:t>
            </a:r>
            <a:br>
              <a:rPr lang="en-US" sz="3200" spc="-30" dirty="0"/>
            </a:br>
            <a:r>
              <a:rPr lang="en-US" sz="3200" spc="-30" dirty="0"/>
              <a:t>    smooth rollers – low AOB</a:t>
            </a:r>
            <a:br>
              <a:rPr lang="en-US" sz="3200" spc="-30" dirty="0"/>
            </a:br>
            <a:r>
              <a:rPr lang="en-US" sz="3200" spc="-30" dirty="0"/>
              <a:t>    rough rollers -  high AOB</a:t>
            </a:r>
            <a:br>
              <a:rPr lang="en-US" sz="3200" spc="-30" dirty="0"/>
            </a:br>
            <a:r>
              <a:rPr lang="en-US" sz="3200" spc="-30" dirty="0"/>
              <a:t>3.influenced by  diameter of rollers</a:t>
            </a:r>
            <a:br>
              <a:rPr lang="en-US" sz="3200" spc="-30" dirty="0"/>
            </a:br>
            <a:r>
              <a:rPr lang="en-US" sz="3200" spc="-30" dirty="0"/>
              <a:t>    larger </a:t>
            </a:r>
            <a:r>
              <a:rPr lang="en-US" sz="3200" spc="-30" dirty="0" err="1"/>
              <a:t>dia</a:t>
            </a:r>
            <a:r>
              <a:rPr lang="en-US" sz="3200" spc="-30" dirty="0"/>
              <a:t> – low AOB</a:t>
            </a:r>
            <a:br>
              <a:rPr lang="en-US" sz="3200" spc="-30" dirty="0"/>
            </a:br>
            <a:r>
              <a:rPr lang="en-US" sz="3200" spc="-30" dirty="0"/>
              <a:t>    smaller </a:t>
            </a:r>
            <a:r>
              <a:rPr lang="en-US" sz="3200" spc="-30" dirty="0" err="1"/>
              <a:t>dia</a:t>
            </a:r>
            <a:r>
              <a:rPr lang="en-US" sz="3200" spc="-30" dirty="0"/>
              <a:t> – high AOB</a:t>
            </a:r>
            <a:br>
              <a:rPr lang="en-US" sz="3200" spc="-30" dirty="0"/>
            </a:br>
            <a:r>
              <a:rPr lang="en-US" sz="3200" spc="-30" dirty="0" smtClean="0"/>
              <a:t>    </a:t>
            </a:r>
            <a:r>
              <a:rPr lang="en-US" sz="3200" spc="-30" dirty="0"/>
              <a:t>for hot rolling process AOB=24</a:t>
            </a:r>
            <a:r>
              <a:rPr lang="en-IN" dirty="0"/>
              <a:t>° </a:t>
            </a:r>
            <a:r>
              <a:rPr lang="en-IN" sz="3200" spc="-30" dirty="0"/>
              <a:t>- 32°</a:t>
            </a:r>
            <a:r>
              <a:rPr lang="en-IN" dirty="0"/>
              <a:t/>
            </a:r>
            <a:br>
              <a:rPr lang="en-IN" dirty="0"/>
            </a:br>
            <a:r>
              <a:rPr lang="en-IN" sz="3200" dirty="0"/>
              <a:t>   for cold rolling process AOB= 3-4</a:t>
            </a:r>
            <a:r>
              <a:rPr lang="en-IN" dirty="0"/>
              <a:t>°</a:t>
            </a:r>
            <a:r>
              <a:rPr lang="en-US" sz="3200" spc="-30" dirty="0" smtClean="0"/>
              <a:t/>
            </a:r>
            <a:br>
              <a:rPr lang="en-US" sz="3200" spc="-30" dirty="0" smtClean="0"/>
            </a:br>
            <a:r>
              <a:rPr lang="en-US" sz="3200" spc="-30" dirty="0" smtClean="0"/>
              <a:t/>
            </a:r>
            <a:br>
              <a:rPr lang="en-US" sz="3200" spc="-30" dirty="0" smtClean="0"/>
            </a:br>
            <a:r>
              <a:rPr lang="en-US" sz="3200" spc="-30" dirty="0"/>
              <a:t/>
            </a:r>
            <a:br>
              <a:rPr lang="en-US" sz="3200" spc="-30" dirty="0"/>
            </a:br>
            <a:r>
              <a:rPr lang="en-US" sz="3200" spc="-30" dirty="0"/>
              <a:t/>
            </a:r>
            <a:br>
              <a:rPr lang="en-US" sz="3200" spc="-30" dirty="0"/>
            </a:br>
            <a:endParaRPr sz="3200" spc="-30" dirty="0"/>
          </a:p>
        </p:txBody>
      </p:sp>
    </p:spTree>
    <p:extLst>
      <p:ext uri="{BB962C8B-B14F-4D97-AF65-F5344CB8AC3E}">
        <p14:creationId xmlns:p14="http://schemas.microsoft.com/office/powerpoint/2010/main" val="27159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02" y="4643446"/>
            <a:ext cx="214314" cy="3571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4664" y="2946796"/>
            <a:ext cx="1500187" cy="1678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6281" y="2661046"/>
            <a:ext cx="3536156" cy="535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6883" y="454371"/>
            <a:ext cx="617410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12595" algn="l"/>
              </a:tabLst>
            </a:pPr>
            <a:r>
              <a:rPr sz="4450" spc="-10" dirty="0"/>
              <a:t>Princi</a:t>
            </a:r>
            <a:r>
              <a:rPr sz="4450" dirty="0"/>
              <a:t>	e</a:t>
            </a:r>
            <a:r>
              <a:rPr sz="4450" spc="-160" dirty="0"/>
              <a:t> </a:t>
            </a:r>
            <a:r>
              <a:rPr sz="4450" spc="-30" dirty="0"/>
              <a:t>working</a:t>
            </a:r>
            <a:r>
              <a:rPr sz="4450" spc="45" dirty="0"/>
              <a:t> </a:t>
            </a:r>
            <a:r>
              <a:rPr sz="4450" dirty="0"/>
              <a:t>of</a:t>
            </a:r>
            <a:r>
              <a:rPr sz="4450" spc="-200" dirty="0"/>
              <a:t> </a:t>
            </a:r>
            <a:r>
              <a:rPr sz="4450" spc="-30" dirty="0"/>
              <a:t>Rolling</a:t>
            </a:r>
            <a:endParaRPr sz="4450"/>
          </a:p>
        </p:txBody>
      </p:sp>
      <p:sp>
        <p:nvSpPr>
          <p:cNvPr id="6" name="object 6"/>
          <p:cNvSpPr txBox="1"/>
          <p:nvPr/>
        </p:nvSpPr>
        <p:spPr>
          <a:xfrm>
            <a:off x="857224" y="2071678"/>
            <a:ext cx="6630670" cy="30219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3364229" indent="2540">
              <a:lnSpc>
                <a:spcPct val="100200"/>
              </a:lnSpc>
              <a:spcBef>
                <a:spcPts val="125"/>
              </a:spcBef>
            </a:pPr>
            <a:r>
              <a:rPr sz="2800" dirty="0">
                <a:latin typeface="Calibri"/>
                <a:cs typeface="Calibri"/>
              </a:rPr>
              <a:t>Stage 1: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beginning,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metal enters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smoothly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back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roller.</a:t>
            </a:r>
            <a:endParaRPr sz="2800" dirty="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2785"/>
              </a:spcBef>
              <a:tabLst>
                <a:tab pos="6486525" algn="l"/>
              </a:tabLst>
            </a:pPr>
            <a:r>
              <a:rPr sz="3050" spc="-140" dirty="0">
                <a:latin typeface="Calibri"/>
                <a:cs typeface="Calibri"/>
              </a:rPr>
              <a:t>For</a:t>
            </a:r>
            <a:r>
              <a:rPr sz="3050" spc="-30" dirty="0">
                <a:latin typeface="Calibri"/>
                <a:cs typeface="Calibri"/>
              </a:rPr>
              <a:t> </a:t>
            </a:r>
            <a:r>
              <a:rPr sz="3050" spc="-80" dirty="0">
                <a:latin typeface="Calibri"/>
                <a:cs typeface="Calibri"/>
              </a:rPr>
              <a:t>that,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spc="-25" dirty="0">
                <a:latin typeface="Calibri"/>
                <a:cs typeface="Calibri"/>
              </a:rPr>
              <a:t>0f</a:t>
            </a:r>
            <a:r>
              <a:rPr lang="en-US" sz="3050" spc="-2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Ɵ </a:t>
            </a:r>
            <a:r>
              <a:rPr sz="3050" dirty="0">
                <a:latin typeface="Calibri"/>
                <a:cs typeface="Calibri"/>
              </a:rPr>
              <a:t>	</a:t>
            </a:r>
            <a:r>
              <a:rPr sz="3050" spc="-555" dirty="0">
                <a:solidFill>
                  <a:srgbClr val="756256"/>
                </a:solidFill>
                <a:latin typeface="Calibri"/>
                <a:cs typeface="Calibri"/>
              </a:rPr>
              <a:t>*</a:t>
            </a:r>
            <a:endParaRPr sz="30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738" y="1530647"/>
            <a:ext cx="8067040" cy="39382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125" indent="-352425">
              <a:lnSpc>
                <a:spcPct val="100000"/>
              </a:lnSpc>
              <a:spcBef>
                <a:spcPts val="130"/>
              </a:spcBef>
              <a:buChar char="•"/>
              <a:tabLst>
                <a:tab pos="365125" algn="l"/>
              </a:tabLst>
            </a:pPr>
            <a:r>
              <a:rPr sz="2900" dirty="0">
                <a:latin typeface="Calibri"/>
                <a:cs typeface="Calibri"/>
              </a:rPr>
              <a:t>Stage</a:t>
            </a:r>
            <a:r>
              <a:rPr sz="2900" spc="145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2:</a:t>
            </a:r>
            <a:endParaRPr sz="2900">
              <a:latin typeface="Calibri"/>
              <a:cs typeface="Calibri"/>
            </a:endParaRPr>
          </a:p>
          <a:p>
            <a:pPr marL="370840" marR="5080" indent="-3175">
              <a:lnSpc>
                <a:spcPts val="2850"/>
              </a:lnSpc>
              <a:spcBef>
                <a:spcPts val="795"/>
              </a:spcBef>
            </a:pPr>
            <a:r>
              <a:rPr sz="2950" spc="-100">
                <a:latin typeface="Arial MT"/>
                <a:cs typeface="Arial MT"/>
              </a:rPr>
              <a:t>Between</a:t>
            </a:r>
            <a:r>
              <a:rPr sz="2950" spc="-110">
                <a:latin typeface="Arial MT"/>
                <a:cs typeface="Arial MT"/>
              </a:rPr>
              <a:t> </a:t>
            </a:r>
            <a:r>
              <a:rPr lang="en-US" sz="2950" spc="-110" dirty="0">
                <a:latin typeface="Arial MT"/>
                <a:cs typeface="Arial MT"/>
              </a:rPr>
              <a:t>B</a:t>
            </a:r>
            <a:r>
              <a:rPr sz="2950" spc="-204">
                <a:latin typeface="Arial MT"/>
                <a:cs typeface="Arial MT"/>
              </a:rPr>
              <a:t> </a:t>
            </a:r>
            <a:r>
              <a:rPr sz="2950" spc="-155" dirty="0">
                <a:latin typeface="Arial MT"/>
                <a:cs typeface="Arial MT"/>
              </a:rPr>
              <a:t>and</a:t>
            </a:r>
            <a:r>
              <a:rPr sz="2950" spc="-50" dirty="0">
                <a:latin typeface="Arial MT"/>
                <a:cs typeface="Arial MT"/>
              </a:rPr>
              <a:t> </a:t>
            </a:r>
            <a:r>
              <a:rPr sz="2950" spc="-375" dirty="0">
                <a:latin typeface="Arial MT"/>
                <a:cs typeface="Arial MT"/>
              </a:rPr>
              <a:t>C,</a:t>
            </a:r>
            <a:r>
              <a:rPr sz="2950" spc="-45" dirty="0">
                <a:latin typeface="Arial MT"/>
                <a:cs typeface="Arial MT"/>
              </a:rPr>
              <a:t> </a:t>
            </a:r>
            <a:r>
              <a:rPr sz="2950" spc="-185" dirty="0">
                <a:latin typeface="Arial MT"/>
                <a:cs typeface="Arial MT"/>
              </a:rPr>
              <a:t>speed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of</a:t>
            </a:r>
            <a:r>
              <a:rPr sz="2950" spc="-100" dirty="0">
                <a:latin typeface="Arial MT"/>
                <a:cs typeface="Arial MT"/>
              </a:rPr>
              <a:t> </a:t>
            </a:r>
            <a:r>
              <a:rPr sz="2950" spc="-65" dirty="0">
                <a:latin typeface="Arial MT"/>
                <a:cs typeface="Arial MT"/>
              </a:rPr>
              <a:t>work</a:t>
            </a:r>
            <a:r>
              <a:rPr sz="2950" spc="-60" dirty="0">
                <a:latin typeface="Arial MT"/>
                <a:cs typeface="Arial MT"/>
              </a:rPr>
              <a:t> </a:t>
            </a:r>
            <a:r>
              <a:rPr sz="2950" spc="-110" dirty="0">
                <a:latin typeface="Arial MT"/>
                <a:cs typeface="Arial MT"/>
              </a:rPr>
              <a:t>piece</a:t>
            </a:r>
            <a:r>
              <a:rPr sz="2950" spc="-25" dirty="0">
                <a:latin typeface="Arial MT"/>
                <a:cs typeface="Arial MT"/>
              </a:rPr>
              <a:t> </a:t>
            </a:r>
            <a:r>
              <a:rPr sz="2950" spc="-185" dirty="0">
                <a:latin typeface="Arial MT"/>
                <a:cs typeface="Arial MT"/>
              </a:rPr>
              <a:t>is</a:t>
            </a:r>
            <a:r>
              <a:rPr sz="2950" spc="-45" dirty="0">
                <a:latin typeface="Arial MT"/>
                <a:cs typeface="Arial MT"/>
              </a:rPr>
              <a:t> </a:t>
            </a:r>
            <a:r>
              <a:rPr sz="2950" b="1" spc="-225" dirty="0">
                <a:latin typeface="Arial MT"/>
                <a:cs typeface="Arial MT"/>
              </a:rPr>
              <a:t>less</a:t>
            </a:r>
            <a:r>
              <a:rPr sz="2950" b="1" spc="-20" dirty="0">
                <a:latin typeface="Arial MT"/>
                <a:cs typeface="Arial MT"/>
              </a:rPr>
              <a:t> than</a:t>
            </a:r>
            <a:r>
              <a:rPr sz="2950" spc="-20" dirty="0">
                <a:latin typeface="Arial MT"/>
                <a:cs typeface="Arial MT"/>
              </a:rPr>
              <a:t> </a:t>
            </a:r>
            <a:r>
              <a:rPr sz="2950" dirty="0">
                <a:latin typeface="Arial MT"/>
                <a:cs typeface="Arial MT"/>
              </a:rPr>
              <a:t>roller</a:t>
            </a:r>
            <a:r>
              <a:rPr sz="2950" spc="-175" dirty="0">
                <a:latin typeface="Arial MT"/>
                <a:cs typeface="Arial MT"/>
              </a:rPr>
              <a:t> </a:t>
            </a:r>
            <a:r>
              <a:rPr sz="2950" spc="-10" dirty="0">
                <a:latin typeface="Arial MT"/>
                <a:cs typeface="Arial MT"/>
              </a:rPr>
              <a:t>speed</a:t>
            </a:r>
            <a:endParaRPr sz="2950">
              <a:latin typeface="Arial MT"/>
              <a:cs typeface="Arial MT"/>
            </a:endParaRPr>
          </a:p>
          <a:p>
            <a:pPr marL="366395" marR="215900" indent="-338455">
              <a:lnSpc>
                <a:spcPct val="80000"/>
              </a:lnSpc>
              <a:spcBef>
                <a:spcPts val="770"/>
              </a:spcBef>
              <a:tabLst>
                <a:tab pos="364490" algn="l"/>
                <a:tab pos="1764030" algn="l"/>
              </a:tabLst>
            </a:pPr>
            <a:r>
              <a:rPr sz="3000" spc="-50" dirty="0">
                <a:latin typeface="Calibri"/>
                <a:cs typeface="Calibri"/>
              </a:rPr>
              <a:t>°</a:t>
            </a:r>
            <a:r>
              <a:rPr sz="3000" dirty="0">
                <a:latin typeface="Calibri"/>
                <a:cs typeface="Calibri"/>
              </a:rPr>
              <a:t>	Stage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3:</a:t>
            </a:r>
            <a:r>
              <a:rPr sz="3000" dirty="0">
                <a:latin typeface="Calibri"/>
                <a:cs typeface="Calibri"/>
              </a:rPr>
              <a:t>	At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point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speed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work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piece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50" spc="-20" dirty="0">
                <a:latin typeface="Calibri"/>
                <a:cs typeface="Calibri"/>
              </a:rPr>
              <a:t>roller</a:t>
            </a:r>
            <a:r>
              <a:rPr sz="3050" spc="-4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is</a:t>
            </a:r>
            <a:r>
              <a:rPr sz="3050" spc="-145" dirty="0">
                <a:latin typeface="Calibri"/>
                <a:cs typeface="Calibri"/>
              </a:rPr>
              <a:t> </a:t>
            </a:r>
            <a:r>
              <a:rPr sz="3050" b="1" spc="-25" dirty="0">
                <a:latin typeface="Calibri"/>
                <a:cs typeface="Calibri"/>
              </a:rPr>
              <a:t>same</a:t>
            </a:r>
            <a:r>
              <a:rPr sz="3050" spc="-25" dirty="0">
                <a:latin typeface="Calibri"/>
                <a:cs typeface="Calibri"/>
              </a:rPr>
              <a:t>.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This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point</a:t>
            </a:r>
            <a:r>
              <a:rPr sz="3050" spc="-11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is</a:t>
            </a:r>
            <a:r>
              <a:rPr sz="3050" spc="-120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known</a:t>
            </a:r>
            <a:r>
              <a:rPr sz="3050" spc="-4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as</a:t>
            </a:r>
            <a:r>
              <a:rPr sz="3050" spc="-9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no</a:t>
            </a:r>
            <a:r>
              <a:rPr sz="3050" spc="-130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slip </a:t>
            </a:r>
            <a:r>
              <a:rPr sz="2950" spc="-10" dirty="0">
                <a:latin typeface="Calibri"/>
                <a:cs typeface="Calibri"/>
              </a:rPr>
              <a:t>point.</a:t>
            </a:r>
            <a:endParaRPr sz="2950">
              <a:latin typeface="Calibri"/>
              <a:cs typeface="Calibri"/>
            </a:endParaRPr>
          </a:p>
          <a:p>
            <a:pPr marL="27940">
              <a:lnSpc>
                <a:spcPts val="3210"/>
              </a:lnSpc>
              <a:tabLst>
                <a:tab pos="364490" algn="l"/>
                <a:tab pos="2661920" algn="l"/>
              </a:tabLst>
            </a:pPr>
            <a:r>
              <a:rPr sz="3000" spc="-50" dirty="0">
                <a:latin typeface="Calibri"/>
                <a:cs typeface="Calibri"/>
              </a:rPr>
              <a:t>°</a:t>
            </a:r>
            <a:r>
              <a:rPr sz="3000" dirty="0">
                <a:latin typeface="Calibri"/>
                <a:cs typeface="Calibri"/>
              </a:rPr>
              <a:t>	Stage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4: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	point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 speed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work</a:t>
            </a:r>
            <a:endParaRPr sz="3000">
              <a:latin typeface="Calibri"/>
              <a:cs typeface="Calibri"/>
            </a:endParaRPr>
          </a:p>
          <a:p>
            <a:pPr marL="366395">
              <a:lnSpc>
                <a:spcPts val="3275"/>
              </a:lnSpc>
            </a:pPr>
            <a:r>
              <a:rPr sz="3050" dirty="0">
                <a:latin typeface="Calibri"/>
                <a:cs typeface="Calibri"/>
              </a:rPr>
              <a:t>piece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is</a:t>
            </a:r>
            <a:r>
              <a:rPr sz="3050" spc="-175" dirty="0">
                <a:latin typeface="Calibri"/>
                <a:cs typeface="Calibri"/>
              </a:rPr>
              <a:t> </a:t>
            </a:r>
            <a:r>
              <a:rPr sz="3050" b="1" spc="-20" dirty="0">
                <a:latin typeface="Calibri"/>
                <a:cs typeface="Calibri"/>
              </a:rPr>
              <a:t>more</a:t>
            </a:r>
            <a:r>
              <a:rPr sz="3050" b="1" spc="-50" dirty="0">
                <a:latin typeface="Calibri"/>
                <a:cs typeface="Calibri"/>
              </a:rPr>
              <a:t> </a:t>
            </a:r>
            <a:r>
              <a:rPr sz="3050" b="1" spc="-10" dirty="0">
                <a:latin typeface="Calibri"/>
                <a:cs typeface="Calibri"/>
              </a:rPr>
              <a:t>than</a:t>
            </a:r>
            <a:r>
              <a:rPr sz="3050" b="1" spc="-14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the</a:t>
            </a:r>
            <a:r>
              <a:rPr sz="3050" spc="-12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roller</a:t>
            </a:r>
            <a:endParaRPr sz="3050">
              <a:latin typeface="Calibri"/>
              <a:cs typeface="Calibri"/>
            </a:endParaRPr>
          </a:p>
          <a:p>
            <a:pPr marL="27940">
              <a:lnSpc>
                <a:spcPct val="100000"/>
              </a:lnSpc>
              <a:spcBef>
                <a:spcPts val="875"/>
              </a:spcBef>
              <a:tabLst>
                <a:tab pos="370205" algn="l"/>
                <a:tab pos="1871345" algn="l"/>
                <a:tab pos="2277745" algn="l"/>
                <a:tab pos="2648585" algn="l"/>
              </a:tabLst>
            </a:pPr>
            <a:r>
              <a:rPr sz="3050" spc="-50" dirty="0">
                <a:latin typeface="Calibri"/>
                <a:cs typeface="Calibri"/>
              </a:rPr>
              <a:t>°</a:t>
            </a:r>
            <a:r>
              <a:rPr sz="3050" dirty="0">
                <a:latin typeface="Calibri"/>
                <a:cs typeface="Calibri"/>
              </a:rPr>
              <a:t>	i.e.</a:t>
            </a:r>
            <a:r>
              <a:rPr sz="3050" spc="-140" dirty="0">
                <a:latin typeface="Calibri"/>
                <a:cs typeface="Calibri"/>
              </a:rPr>
              <a:t> </a:t>
            </a:r>
            <a:r>
              <a:rPr sz="3050" spc="-70" dirty="0">
                <a:solidFill>
                  <a:srgbClr val="E80C11"/>
                </a:solidFill>
                <a:latin typeface="Calibri"/>
                <a:cs typeface="Calibri"/>
              </a:rPr>
              <a:t>V2</a:t>
            </a:r>
            <a:r>
              <a:rPr sz="3050" spc="-85" dirty="0">
                <a:solidFill>
                  <a:srgbClr val="E80C11"/>
                </a:solidFill>
                <a:latin typeface="Calibri"/>
                <a:cs typeface="Calibri"/>
              </a:rPr>
              <a:t> </a:t>
            </a:r>
            <a:r>
              <a:rPr sz="3050" spc="-25" dirty="0">
                <a:solidFill>
                  <a:srgbClr val="F60303"/>
                </a:solidFill>
                <a:latin typeface="Calibri"/>
                <a:cs typeface="Calibri"/>
              </a:rPr>
              <a:t>Z'</a:t>
            </a:r>
            <a:r>
              <a:rPr sz="3050" dirty="0">
                <a:solidFill>
                  <a:srgbClr val="F60303"/>
                </a:solidFill>
                <a:latin typeface="Calibri"/>
                <a:cs typeface="Calibri"/>
              </a:rPr>
              <a:t>	</a:t>
            </a:r>
            <a:r>
              <a:rPr sz="3050" spc="-50" dirty="0">
                <a:solidFill>
                  <a:srgbClr val="F60008"/>
                </a:solidFill>
                <a:latin typeface="Calibri"/>
                <a:cs typeface="Calibri"/>
              </a:rPr>
              <a:t>V</a:t>
            </a:r>
            <a:r>
              <a:rPr sz="3050" dirty="0">
                <a:solidFill>
                  <a:srgbClr val="F60008"/>
                </a:solidFill>
                <a:latin typeface="Calibri"/>
                <a:cs typeface="Calibri"/>
              </a:rPr>
              <a:t>	</a:t>
            </a:r>
            <a:r>
              <a:rPr sz="3050" spc="-470" dirty="0">
                <a:solidFill>
                  <a:srgbClr val="E20005"/>
                </a:solidFill>
                <a:latin typeface="Calibri"/>
                <a:cs typeface="Calibri"/>
              </a:rPr>
              <a:t>3</a:t>
            </a:r>
            <a:r>
              <a:rPr sz="3050" dirty="0">
                <a:solidFill>
                  <a:srgbClr val="E20005"/>
                </a:solidFill>
                <a:latin typeface="Calibri"/>
                <a:cs typeface="Calibri"/>
              </a:rPr>
              <a:t>	</a:t>
            </a:r>
            <a:r>
              <a:rPr sz="3050" spc="-25" dirty="0">
                <a:solidFill>
                  <a:srgbClr val="E6030A"/>
                </a:solidFill>
                <a:latin typeface="Calibri"/>
                <a:cs typeface="Calibri"/>
              </a:rPr>
              <a:t>Ve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" y="2669976"/>
            <a:ext cx="3768328" cy="28217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6343" y="2375296"/>
            <a:ext cx="3580804" cy="38486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759" y="1722139"/>
            <a:ext cx="1413510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dirty="0">
                <a:latin typeface="Calibri"/>
                <a:cs typeface="Calibri"/>
              </a:rPr>
              <a:t>Hot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Rolling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769" rIns="0" bIns="0" rtlCol="0">
            <a:spAutoFit/>
          </a:bodyPr>
          <a:lstStyle/>
          <a:p>
            <a:pPr marL="272923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Types</a:t>
            </a:r>
            <a:r>
              <a:rPr sz="4300" spc="55" dirty="0"/>
              <a:t> </a:t>
            </a:r>
            <a:r>
              <a:rPr sz="4300" dirty="0"/>
              <a:t>of</a:t>
            </a:r>
            <a:r>
              <a:rPr sz="4300" spc="20" dirty="0"/>
              <a:t> </a:t>
            </a:r>
            <a:r>
              <a:rPr sz="4300" spc="-10" dirty="0"/>
              <a:t>Rolling</a:t>
            </a:r>
            <a:endParaRPr sz="4300"/>
          </a:p>
        </p:txBody>
      </p:sp>
      <p:sp>
        <p:nvSpPr>
          <p:cNvPr id="6" name="object 6"/>
          <p:cNvSpPr txBox="1"/>
          <p:nvPr/>
        </p:nvSpPr>
        <p:spPr>
          <a:xfrm>
            <a:off x="4920250" y="1734541"/>
            <a:ext cx="15170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libri"/>
                <a:cs typeface="Calibri"/>
              </a:rPr>
              <a:t>Cold</a:t>
            </a:r>
            <a:r>
              <a:rPr sz="2350" spc="12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Rolling</a:t>
            </a:r>
            <a:endParaRPr sz="23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04-Rolling-Process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729"/>
            <a:ext cx="9144000" cy="70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6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74" y="217301"/>
            <a:ext cx="8387348" cy="14824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ACF1"/>
                </a:solidFill>
                <a:latin typeface="SFBX1440"/>
              </a:rPr>
              <a:t/>
            </a:r>
            <a:br>
              <a:rPr lang="en-US" dirty="0">
                <a:solidFill>
                  <a:srgbClr val="00ACF1"/>
                </a:solidFill>
                <a:latin typeface="SFBX1440"/>
              </a:rPr>
            </a:b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III-Course Syllabus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84" y="90080"/>
            <a:ext cx="8229600" cy="86844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1702F65-DAEA-4461-976F-7A96BA46CAD9}" type="datetime1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VCE,HYB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8AF29B0-4969-4D38-8A66-87008B6942E4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3498" y="1965735"/>
            <a:ext cx="85370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SEE QP 4 (a) </a:t>
            </a: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</a:rPr>
              <a:t>Strain hardening, recovery, </a:t>
            </a:r>
            <a:r>
              <a:rPr lang="en-US" sz="2800" kern="1200" dirty="0" err="1">
                <a:solidFill>
                  <a:prstClr val="black"/>
                </a:solidFill>
                <a:latin typeface="Calibri" panose="020F0502020204030204"/>
              </a:rPr>
              <a:t>recrystallisation</a:t>
            </a:r>
            <a:r>
              <a:rPr lang="en-US" sz="2800" kern="1200" dirty="0">
                <a:solidFill>
                  <a:prstClr val="black"/>
                </a:solidFill>
                <a:latin typeface="Calibri" panose="020F0502020204030204"/>
              </a:rPr>
              <a:t> and grain growth, 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</a:rPr>
              <a:t>Comparison of hot working and cold working. Rolling: Theory of rolling, types of Rolling mills, rolling defects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SEE QP 4 (b) </a:t>
            </a:r>
            <a:r>
              <a:rPr lang="en-US" sz="2800" dirty="0"/>
              <a:t>Drawing: wire drawing and Tube drawing, Forging: Types of forging, forging defects. Sheet metal operations. Forces and power requirements in the above processes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36890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37" y="1830585"/>
            <a:ext cx="205382" cy="44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9516" y="669726"/>
            <a:ext cx="410765" cy="375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4467" y="460572"/>
            <a:ext cx="8439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Roll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72776" y="460572"/>
            <a:ext cx="60039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Calibri"/>
                <a:cs typeface="Calibri"/>
              </a:rPr>
              <a:t>ills</a:t>
            </a:r>
            <a:r>
              <a:rPr sz="4400" spc="-13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used</a:t>
            </a:r>
            <a:r>
              <a:rPr sz="4400" spc="-6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in</a:t>
            </a:r>
            <a:r>
              <a:rPr sz="4400" spc="-15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Rolling</a:t>
            </a:r>
            <a:r>
              <a:rPr sz="4400" spc="2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Process: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0" y="1512170"/>
            <a:ext cx="3954779" cy="392366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29590" indent="-511175">
              <a:lnSpc>
                <a:spcPct val="100000"/>
              </a:lnSpc>
              <a:spcBef>
                <a:spcPts val="555"/>
              </a:spcBef>
              <a:buAutoNum type="arabicPeriod"/>
              <a:tabLst>
                <a:tab pos="529590" algn="l"/>
                <a:tab pos="1530985" algn="l"/>
              </a:tabLst>
            </a:pPr>
            <a:r>
              <a:rPr sz="2900" spc="-25" dirty="0">
                <a:latin typeface="Calibri"/>
                <a:cs typeface="Calibri"/>
              </a:rPr>
              <a:t>Two</a:t>
            </a:r>
            <a:r>
              <a:rPr sz="2900" dirty="0">
                <a:latin typeface="Calibri"/>
                <a:cs typeface="Calibri"/>
              </a:rPr>
              <a:t>	high</a:t>
            </a:r>
            <a:r>
              <a:rPr sz="2900" spc="20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rolling</a:t>
            </a:r>
            <a:r>
              <a:rPr sz="2900" spc="220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mill</a:t>
            </a:r>
            <a:endParaRPr sz="2900">
              <a:latin typeface="Calibri"/>
              <a:cs typeface="Calibri"/>
            </a:endParaRPr>
          </a:p>
          <a:p>
            <a:pPr marL="531495" lvl="1" indent="-514350">
              <a:lnSpc>
                <a:spcPct val="100000"/>
              </a:lnSpc>
              <a:spcBef>
                <a:spcPts val="420"/>
              </a:spcBef>
              <a:buClr>
                <a:srgbClr val="1D1D1D"/>
              </a:buClr>
              <a:buAutoNum type="alphaLcParenR"/>
              <a:tabLst>
                <a:tab pos="531495" algn="l"/>
              </a:tabLst>
            </a:pPr>
            <a:r>
              <a:rPr sz="2550" dirty="0">
                <a:solidFill>
                  <a:srgbClr val="131313"/>
                </a:solidFill>
                <a:latin typeface="Calibri"/>
                <a:cs typeface="Calibri"/>
              </a:rPr>
              <a:t>2</a:t>
            </a:r>
            <a:r>
              <a:rPr sz="2550" spc="-2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111111"/>
                </a:solidFill>
                <a:latin typeface="Calibri"/>
                <a:cs typeface="Calibri"/>
              </a:rPr>
              <a:t>high</a:t>
            </a:r>
            <a:r>
              <a:rPr sz="2550" spc="7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131313"/>
                </a:solidFill>
                <a:latin typeface="Calibri"/>
                <a:cs typeface="Calibri"/>
              </a:rPr>
              <a:t>pull</a:t>
            </a:r>
            <a:r>
              <a:rPr sz="2550" spc="70" dirty="0">
                <a:solidFill>
                  <a:srgbClr val="131313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161616"/>
                </a:solidFill>
                <a:latin typeface="Calibri"/>
                <a:cs typeface="Calibri"/>
              </a:rPr>
              <a:t>over</a:t>
            </a:r>
            <a:r>
              <a:rPr sz="255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0F0F0F"/>
                </a:solidFill>
                <a:latin typeface="Calibri"/>
                <a:cs typeface="Calibri"/>
              </a:rPr>
              <a:t>mill</a:t>
            </a:r>
            <a:endParaRPr sz="2550">
              <a:latin typeface="Calibri"/>
              <a:cs typeface="Calibri"/>
            </a:endParaRPr>
          </a:p>
          <a:p>
            <a:pPr marL="531495" lvl="1" indent="-514984">
              <a:lnSpc>
                <a:spcPct val="100000"/>
              </a:lnSpc>
              <a:spcBef>
                <a:spcPts val="350"/>
              </a:spcBef>
              <a:buClr>
                <a:srgbClr val="131313"/>
              </a:buClr>
              <a:buAutoNum type="alphaLcParenR"/>
              <a:tabLst>
                <a:tab pos="531495" algn="l"/>
              </a:tabLst>
            </a:pPr>
            <a:r>
              <a:rPr sz="2550" dirty="0">
                <a:solidFill>
                  <a:srgbClr val="1A1A1A"/>
                </a:solidFill>
                <a:latin typeface="Calibri"/>
                <a:cs typeface="Calibri"/>
              </a:rPr>
              <a:t>2</a:t>
            </a:r>
            <a:r>
              <a:rPr sz="2550" spc="-35" dirty="0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0F0F0F"/>
                </a:solidFill>
                <a:latin typeface="Calibri"/>
                <a:cs typeface="Calibri"/>
              </a:rPr>
              <a:t>high</a:t>
            </a:r>
            <a:r>
              <a:rPr sz="2550" spc="5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2550" dirty="0">
                <a:solidFill>
                  <a:srgbClr val="161616"/>
                </a:solidFill>
                <a:latin typeface="Calibri"/>
                <a:cs typeface="Calibri"/>
              </a:rPr>
              <a:t>reversing</a:t>
            </a:r>
            <a:r>
              <a:rPr sz="2550" spc="10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181818"/>
                </a:solidFill>
                <a:latin typeface="Calibri"/>
                <a:cs typeface="Calibri"/>
              </a:rPr>
              <a:t>mill</a:t>
            </a:r>
            <a:endParaRPr sz="2550">
              <a:latin typeface="Calibri"/>
              <a:cs typeface="Calibri"/>
            </a:endParaRPr>
          </a:p>
          <a:p>
            <a:pPr marL="393700" indent="-373380">
              <a:lnSpc>
                <a:spcPct val="100000"/>
              </a:lnSpc>
              <a:spcBef>
                <a:spcPts val="459"/>
              </a:spcBef>
              <a:buAutoNum type="arabicPeriod" startAt="2"/>
              <a:tabLst>
                <a:tab pos="393700" algn="l"/>
              </a:tabLst>
            </a:pPr>
            <a:r>
              <a:rPr sz="2900" dirty="0">
                <a:latin typeface="Calibri"/>
                <a:cs typeface="Calibri"/>
              </a:rPr>
              <a:t>Three</a:t>
            </a:r>
            <a:r>
              <a:rPr sz="2900" spc="21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high</a:t>
            </a:r>
            <a:r>
              <a:rPr sz="2900" spc="140" dirty="0">
                <a:latin typeface="Calibri"/>
                <a:cs typeface="Calibri"/>
              </a:rPr>
              <a:t> </a:t>
            </a:r>
            <a:r>
              <a:rPr sz="2900" dirty="0">
                <a:latin typeface="Calibri"/>
                <a:cs typeface="Calibri"/>
              </a:rPr>
              <a:t>rolling</a:t>
            </a:r>
            <a:r>
              <a:rPr sz="2900" spc="165" dirty="0">
                <a:latin typeface="Calibri"/>
                <a:cs typeface="Calibri"/>
              </a:rPr>
              <a:t> </a:t>
            </a:r>
            <a:r>
              <a:rPr sz="2900" spc="-20" dirty="0">
                <a:latin typeface="Calibri"/>
                <a:cs typeface="Calibri"/>
              </a:rPr>
              <a:t>mill</a:t>
            </a:r>
            <a:endParaRPr sz="29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375"/>
              </a:spcBef>
              <a:buAutoNum type="arabicPeriod" startAt="2"/>
              <a:tabLst>
                <a:tab pos="390525" algn="l"/>
              </a:tabLst>
            </a:pPr>
            <a:r>
              <a:rPr sz="3050" spc="-20" dirty="0">
                <a:latin typeface="Calibri"/>
                <a:cs typeface="Calibri"/>
              </a:rPr>
              <a:t>Four</a:t>
            </a:r>
            <a:r>
              <a:rPr sz="3050" spc="-14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high</a:t>
            </a:r>
            <a:r>
              <a:rPr sz="3050" spc="-135" dirty="0">
                <a:latin typeface="Calibri"/>
                <a:cs typeface="Calibri"/>
              </a:rPr>
              <a:t> </a:t>
            </a:r>
            <a:r>
              <a:rPr sz="3050" spc="-25" dirty="0">
                <a:latin typeface="Calibri"/>
                <a:cs typeface="Calibri"/>
              </a:rPr>
              <a:t>rolling</a:t>
            </a:r>
            <a:r>
              <a:rPr sz="3050" spc="-110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mill</a:t>
            </a:r>
            <a:endParaRPr sz="3050">
              <a:latin typeface="Calibri"/>
              <a:cs typeface="Calibri"/>
            </a:endParaRPr>
          </a:p>
          <a:p>
            <a:pPr marL="387985" indent="-373380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387985" algn="l"/>
                <a:tab pos="2700655" algn="l"/>
              </a:tabLst>
            </a:pPr>
            <a:r>
              <a:rPr sz="2900" dirty="0">
                <a:latin typeface="Calibri"/>
                <a:cs typeface="Calibri"/>
              </a:rPr>
              <a:t>Cluster</a:t>
            </a:r>
            <a:r>
              <a:rPr sz="2900" spc="145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rolling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20" dirty="0">
                <a:latin typeface="Calibri"/>
                <a:cs typeface="Calibri"/>
              </a:rPr>
              <a:t>mill</a:t>
            </a:r>
            <a:endParaRPr sz="2900">
              <a:latin typeface="Calibri"/>
              <a:cs typeface="Calibri"/>
            </a:endParaRPr>
          </a:p>
          <a:p>
            <a:pPr marL="387985" indent="-374015">
              <a:lnSpc>
                <a:spcPct val="100000"/>
              </a:lnSpc>
              <a:spcBef>
                <a:spcPts val="455"/>
              </a:spcBef>
              <a:buAutoNum type="arabicPeriod" startAt="2"/>
              <a:tabLst>
                <a:tab pos="387985" algn="l"/>
                <a:tab pos="2245360" algn="l"/>
                <a:tab pos="3388360" algn="l"/>
              </a:tabLst>
            </a:pPr>
            <a:r>
              <a:rPr sz="2900" spc="-10" dirty="0">
                <a:latin typeface="Calibri"/>
                <a:cs typeface="Calibri"/>
              </a:rPr>
              <a:t>Continuous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10" dirty="0">
                <a:latin typeface="Calibri"/>
                <a:cs typeface="Calibri"/>
              </a:rPr>
              <a:t>rolling</a:t>
            </a:r>
            <a:r>
              <a:rPr sz="2900" dirty="0">
                <a:latin typeface="Calibri"/>
                <a:cs typeface="Calibri"/>
              </a:rPr>
              <a:t>	</a:t>
            </a:r>
            <a:r>
              <a:rPr sz="2900" spc="-20" dirty="0">
                <a:latin typeface="Calibri"/>
                <a:cs typeface="Calibri"/>
              </a:rPr>
              <a:t>mill</a:t>
            </a:r>
            <a:endParaRPr sz="2900">
              <a:latin typeface="Calibri"/>
              <a:cs typeface="Calibri"/>
            </a:endParaRPr>
          </a:p>
          <a:p>
            <a:pPr marL="300355" indent="-298450">
              <a:lnSpc>
                <a:spcPct val="100000"/>
              </a:lnSpc>
              <a:spcBef>
                <a:spcPts val="380"/>
              </a:spcBef>
              <a:buSzPct val="93442"/>
              <a:buAutoNum type="arabicPeriod" startAt="2"/>
              <a:tabLst>
                <a:tab pos="300355" algn="l"/>
              </a:tabLst>
            </a:pPr>
            <a:r>
              <a:rPr sz="3050" spc="-30" dirty="0">
                <a:latin typeface="Calibri"/>
                <a:cs typeface="Calibri"/>
              </a:rPr>
              <a:t>Special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spc="-20" dirty="0">
                <a:latin typeface="Calibri"/>
                <a:cs typeface="Calibri"/>
              </a:rPr>
              <a:t>mill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273" y="2696766"/>
            <a:ext cx="3545085" cy="23127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1141" y="401835"/>
            <a:ext cx="276820" cy="36611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973585" y="577453"/>
            <a:ext cx="280035" cy="47625"/>
            <a:chOff x="2973585" y="577453"/>
            <a:chExt cx="280035" cy="47625"/>
          </a:xfrm>
        </p:grpSpPr>
        <p:sp>
          <p:nvSpPr>
            <p:cNvPr id="5" name="object 5"/>
            <p:cNvSpPr/>
            <p:nvPr/>
          </p:nvSpPr>
          <p:spPr>
            <a:xfrm>
              <a:off x="2982516" y="614659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70867" y="0"/>
                  </a:lnTo>
                </a:path>
              </a:pathLst>
            </a:custGeom>
            <a:ln w="20835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3585" y="587871"/>
              <a:ext cx="280035" cy="0"/>
            </a:xfrm>
            <a:custGeom>
              <a:avLst/>
              <a:gdLst/>
              <a:ahLst/>
              <a:cxnLst/>
              <a:rect l="l" t="t" r="r" b="b"/>
              <a:pathLst>
                <a:path w="280035">
                  <a:moveTo>
                    <a:pt x="0" y="0"/>
                  </a:moveTo>
                  <a:lnTo>
                    <a:pt x="279797" y="0"/>
                  </a:lnTo>
                </a:path>
              </a:pathLst>
            </a:custGeom>
            <a:ln w="20835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5142" y="175814"/>
            <a:ext cx="534670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837055" algn="l"/>
              </a:tabLst>
            </a:pPr>
            <a:r>
              <a:rPr sz="4500" spc="-25" dirty="0"/>
              <a:t>Two</a:t>
            </a:r>
            <a:r>
              <a:rPr sz="4500" dirty="0"/>
              <a:t>	igh</a:t>
            </a:r>
            <a:r>
              <a:rPr sz="4500" spc="-229" dirty="0"/>
              <a:t> </a:t>
            </a:r>
            <a:r>
              <a:rPr sz="4500" spc="-55" dirty="0"/>
              <a:t>Rolling</a:t>
            </a:r>
            <a:r>
              <a:rPr sz="4500" spc="-75" dirty="0"/>
              <a:t> </a:t>
            </a:r>
            <a:r>
              <a:rPr sz="4500" spc="-35" dirty="0"/>
              <a:t>mills</a:t>
            </a:r>
            <a:endParaRPr sz="4500"/>
          </a:p>
        </p:txBody>
      </p:sp>
      <p:sp>
        <p:nvSpPr>
          <p:cNvPr id="8" name="object 8"/>
          <p:cNvSpPr txBox="1"/>
          <p:nvPr/>
        </p:nvSpPr>
        <p:spPr>
          <a:xfrm>
            <a:off x="517730" y="1195536"/>
            <a:ext cx="3804285" cy="434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135"/>
              </a:spcBef>
              <a:buChar char="•"/>
              <a:tabLst>
                <a:tab pos="364490" algn="l"/>
              </a:tabLst>
            </a:pPr>
            <a:r>
              <a:rPr sz="2650" u="heavy" spc="80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2-</a:t>
            </a:r>
            <a:r>
              <a:rPr sz="2650" u="heavy" spc="10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spc="80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High</a:t>
            </a:r>
            <a:r>
              <a:rPr sz="2650" u="heavy" spc="60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spc="90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Pull</a:t>
            </a:r>
            <a:r>
              <a:rPr sz="2650" u="heavy" spc="15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spc="65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Rolling</a:t>
            </a:r>
            <a:r>
              <a:rPr sz="2650" u="heavy" spc="165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 </a:t>
            </a:r>
            <a:r>
              <a:rPr sz="2650" u="heavy" spc="85" dirty="0">
                <a:uFill>
                  <a:solidFill>
                    <a:srgbClr val="232323"/>
                  </a:solidFill>
                </a:uFill>
                <a:latin typeface="Calibri"/>
                <a:cs typeface="Calibri"/>
              </a:rPr>
              <a:t>Mill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420" y="1662608"/>
            <a:ext cx="3818254" cy="48367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marR="444500" indent="-338455" algn="just">
              <a:lnSpc>
                <a:spcPts val="3020"/>
              </a:lnSpc>
              <a:spcBef>
                <a:spcPts val="415"/>
              </a:spcBef>
              <a:buChar char="•"/>
              <a:tabLst>
                <a:tab pos="351155" algn="l"/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	In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type</a:t>
            </a:r>
            <a:r>
              <a:rPr sz="2700" spc="1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rolling </a:t>
            </a:r>
            <a:r>
              <a:rPr sz="2750" dirty="0">
                <a:latin typeface="Calibri"/>
                <a:cs typeface="Calibri"/>
              </a:rPr>
              <a:t>mill,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direction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of </a:t>
            </a:r>
            <a:r>
              <a:rPr sz="2750" dirty="0">
                <a:latin typeface="Calibri"/>
                <a:cs typeface="Calibri"/>
              </a:rPr>
              <a:t>feed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one</a:t>
            </a:r>
            <a:r>
              <a:rPr sz="2750" b="1" spc="55" dirty="0">
                <a:latin typeface="Calibri"/>
                <a:cs typeface="Calibri"/>
              </a:rPr>
              <a:t> </a:t>
            </a:r>
            <a:r>
              <a:rPr sz="2750" b="1" spc="-20" dirty="0">
                <a:latin typeface="Calibri"/>
                <a:cs typeface="Calibri"/>
              </a:rPr>
              <a:t>side </a:t>
            </a:r>
            <a:r>
              <a:rPr sz="2800" b="1" spc="-10" dirty="0">
                <a:latin typeface="Calibri"/>
                <a:cs typeface="Calibri"/>
              </a:rPr>
              <a:t>only.</a:t>
            </a:r>
            <a:endParaRPr sz="2800" b="1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sz="2750" dirty="0">
                <a:latin typeface="Calibri"/>
                <a:cs typeface="Calibri"/>
              </a:rPr>
              <a:t>It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uses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two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rollers.</a:t>
            </a:r>
            <a:endParaRPr sz="2750">
              <a:latin typeface="Calibri"/>
              <a:cs typeface="Calibri"/>
            </a:endParaRPr>
          </a:p>
          <a:p>
            <a:pPr marL="352425" marR="5080" indent="-340360">
              <a:lnSpc>
                <a:spcPts val="3020"/>
              </a:lnSpc>
              <a:spcBef>
                <a:spcPts val="690"/>
              </a:spcBef>
              <a:buChar char="•"/>
              <a:tabLst>
                <a:tab pos="352425" algn="l"/>
              </a:tabLst>
            </a:pPr>
            <a:r>
              <a:rPr sz="2750" dirty="0">
                <a:latin typeface="Calibri"/>
                <a:cs typeface="Calibri"/>
              </a:rPr>
              <a:t>i.e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when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first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pass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over,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piece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again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brought</a:t>
            </a:r>
            <a:r>
              <a:rPr sz="2700" spc="2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back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position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rolled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again, </a:t>
            </a:r>
            <a:r>
              <a:rPr sz="2750" dirty="0">
                <a:latin typeface="Calibri"/>
                <a:cs typeface="Calibri"/>
              </a:rPr>
              <a:t>which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lesser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space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rollers.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5384" y="2724497"/>
            <a:ext cx="294640" cy="346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10">
              <a:lnSpc>
                <a:spcPts val="1310"/>
              </a:lnSpc>
              <a:spcBef>
                <a:spcPts val="120"/>
              </a:spcBef>
            </a:pPr>
            <a:r>
              <a:rPr sz="1100" spc="-20" dirty="0">
                <a:solidFill>
                  <a:srgbClr val="3F3F3F"/>
                </a:solidFill>
                <a:latin typeface="Calibri"/>
                <a:cs typeface="Calibri"/>
              </a:rPr>
              <a:t>s‹ri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000" spc="-10" dirty="0">
                <a:solidFill>
                  <a:srgbClr val="181818"/>
                </a:solidFill>
                <a:latin typeface="Calibri"/>
                <a:cs typeface="Calibri"/>
              </a:rPr>
              <a:t>pla‹e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976" y="5089921"/>
            <a:ext cx="1205507" cy="9465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50" y="4911328"/>
            <a:ext cx="1884164" cy="1250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8046" y="3902273"/>
            <a:ext cx="1214437" cy="955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9116" y="2750343"/>
            <a:ext cx="1214437" cy="9465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0187" y="2571750"/>
            <a:ext cx="1839516" cy="1250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09116" y="1571625"/>
            <a:ext cx="1205507" cy="9465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20070" y="669726"/>
            <a:ext cx="267890" cy="37504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973578" y="845349"/>
            <a:ext cx="280035" cy="47625"/>
          </a:xfrm>
          <a:custGeom>
            <a:avLst/>
            <a:gdLst/>
            <a:ahLst/>
            <a:cxnLst/>
            <a:rect l="l" t="t" r="r" b="b"/>
            <a:pathLst>
              <a:path w="280035" h="47625">
                <a:moveTo>
                  <a:pt x="279793" y="0"/>
                </a:moveTo>
                <a:lnTo>
                  <a:pt x="8928" y="0"/>
                </a:lnTo>
                <a:lnTo>
                  <a:pt x="8928" y="8928"/>
                </a:lnTo>
                <a:lnTo>
                  <a:pt x="0" y="8928"/>
                </a:lnTo>
                <a:lnTo>
                  <a:pt x="0" y="17856"/>
                </a:lnTo>
                <a:lnTo>
                  <a:pt x="0" y="29768"/>
                </a:lnTo>
                <a:lnTo>
                  <a:pt x="0" y="38696"/>
                </a:lnTo>
                <a:lnTo>
                  <a:pt x="8928" y="38696"/>
                </a:lnTo>
                <a:lnTo>
                  <a:pt x="8928" y="47625"/>
                </a:lnTo>
                <a:lnTo>
                  <a:pt x="279793" y="47625"/>
                </a:lnTo>
                <a:lnTo>
                  <a:pt x="279793" y="38696"/>
                </a:lnTo>
                <a:lnTo>
                  <a:pt x="279793" y="29768"/>
                </a:lnTo>
                <a:lnTo>
                  <a:pt x="279793" y="26784"/>
                </a:lnTo>
                <a:lnTo>
                  <a:pt x="279793" y="20840"/>
                </a:lnTo>
                <a:lnTo>
                  <a:pt x="279793" y="17856"/>
                </a:lnTo>
                <a:lnTo>
                  <a:pt x="279793" y="8928"/>
                </a:lnTo>
                <a:lnTo>
                  <a:pt x="279793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6372" y="1756370"/>
            <a:ext cx="2717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30" dirty="0">
                <a:latin typeface="Calibri"/>
                <a:cs typeface="Calibri"/>
              </a:rPr>
              <a:t>(1)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7774" y="4268340"/>
            <a:ext cx="273050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45" dirty="0">
                <a:latin typeface="Calibri"/>
                <a:cs typeface="Calibri"/>
              </a:rPr>
              <a:t>(2)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85233" y="460572"/>
            <a:ext cx="53460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7689" algn="l"/>
              </a:tabLst>
            </a:pPr>
            <a:r>
              <a:rPr spc="-25" dirty="0"/>
              <a:t>Two</a:t>
            </a:r>
            <a:r>
              <a:rPr dirty="0"/>
              <a:t>	igh</a:t>
            </a:r>
            <a:r>
              <a:rPr spc="-170" dirty="0"/>
              <a:t> </a:t>
            </a:r>
            <a:r>
              <a:rPr spc="-10" dirty="0"/>
              <a:t>Rolling mills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18189" y="1572070"/>
            <a:ext cx="3825240" cy="41230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0045" indent="-347345">
              <a:lnSpc>
                <a:spcPct val="100000"/>
              </a:lnSpc>
              <a:spcBef>
                <a:spcPts val="90"/>
              </a:spcBef>
              <a:buChar char="•"/>
              <a:tabLst>
                <a:tab pos="3600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High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Reversing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Mill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63220" marR="5080" indent="-342265">
              <a:lnSpc>
                <a:spcPts val="2600"/>
              </a:lnSpc>
              <a:buChar char="•"/>
              <a:tabLst>
                <a:tab pos="366395" algn="l"/>
              </a:tabLst>
            </a:pPr>
            <a:r>
              <a:rPr sz="2450" dirty="0">
                <a:latin typeface="Calibri"/>
                <a:cs typeface="Calibri"/>
              </a:rPr>
              <a:t>In</a:t>
            </a:r>
            <a:r>
              <a:rPr sz="2450" spc="-9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this</a:t>
            </a:r>
            <a:r>
              <a:rPr sz="2450" spc="-114" dirty="0">
                <a:latin typeface="Calibri"/>
                <a:cs typeface="Calibri"/>
              </a:rPr>
              <a:t> </a:t>
            </a:r>
            <a:r>
              <a:rPr sz="2450" spc="-35" dirty="0">
                <a:latin typeface="Calibri"/>
                <a:cs typeface="Calibri"/>
              </a:rPr>
              <a:t>method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9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rolling, 	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80" dirty="0">
                <a:latin typeface="Calibri"/>
                <a:cs typeface="Calibri"/>
              </a:rPr>
              <a:t> </a:t>
            </a:r>
            <a:r>
              <a:rPr sz="2450" spc="-35" dirty="0">
                <a:latin typeface="Calibri"/>
                <a:cs typeface="Calibri"/>
              </a:rPr>
              <a:t>direction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-9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feed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10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from 	</a:t>
            </a:r>
            <a:r>
              <a:rPr sz="2450" spc="-30" dirty="0">
                <a:latin typeface="Calibri"/>
                <a:cs typeface="Calibri"/>
              </a:rPr>
              <a:t>both</a:t>
            </a:r>
            <a:r>
              <a:rPr sz="2450" spc="-10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direction.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Font typeface="Calibri"/>
              <a:buChar char="•"/>
            </a:pPr>
            <a:endParaRPr sz="2450">
              <a:latin typeface="Calibri"/>
              <a:cs typeface="Calibri"/>
            </a:endParaRPr>
          </a:p>
          <a:p>
            <a:pPr marL="363855" indent="-342265">
              <a:lnSpc>
                <a:spcPct val="100000"/>
              </a:lnSpc>
              <a:buChar char="•"/>
              <a:tabLst>
                <a:tab pos="363855" algn="l"/>
              </a:tabLst>
            </a:pPr>
            <a:r>
              <a:rPr sz="2400" dirty="0">
                <a:latin typeface="Calibri"/>
                <a:cs typeface="Calibri"/>
              </a:rPr>
              <a:t>Here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40"/>
              </a:spcBef>
              <a:buFont typeface="Calibri"/>
              <a:buChar char="•"/>
            </a:pPr>
            <a:endParaRPr sz="2400">
              <a:latin typeface="Calibri"/>
              <a:cs typeface="Calibri"/>
            </a:endParaRPr>
          </a:p>
          <a:p>
            <a:pPr marL="363855" marR="381000" indent="-342900">
              <a:lnSpc>
                <a:spcPts val="2600"/>
              </a:lnSpc>
              <a:buChar char="•"/>
              <a:tabLst>
                <a:tab pos="366395" algn="l"/>
              </a:tabLst>
            </a:pP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process, 	handling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piece</a:t>
            </a:r>
            <a:r>
              <a:rPr sz="2400" spc="-25" dirty="0">
                <a:latin typeface="Calibri"/>
                <a:cs typeface="Calibri"/>
              </a:rPr>
              <a:t> is 	</a:t>
            </a:r>
            <a:r>
              <a:rPr sz="2400" spc="-10" dirty="0">
                <a:latin typeface="Calibri"/>
                <a:cs typeface="Calibri"/>
              </a:rPr>
              <a:t>easier.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0070" y="669726"/>
            <a:ext cx="267890" cy="37504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973585" y="854273"/>
            <a:ext cx="280035" cy="47625"/>
            <a:chOff x="2973585" y="854273"/>
            <a:chExt cx="280035" cy="47625"/>
          </a:xfrm>
        </p:grpSpPr>
        <p:sp>
          <p:nvSpPr>
            <p:cNvPr id="4" name="object 4"/>
            <p:cNvSpPr/>
            <p:nvPr/>
          </p:nvSpPr>
          <p:spPr>
            <a:xfrm>
              <a:off x="2982516" y="891480"/>
              <a:ext cx="271145" cy="0"/>
            </a:xfrm>
            <a:custGeom>
              <a:avLst/>
              <a:gdLst/>
              <a:ahLst/>
              <a:cxnLst/>
              <a:rect l="l" t="t" r="r" b="b"/>
              <a:pathLst>
                <a:path w="271145">
                  <a:moveTo>
                    <a:pt x="0" y="0"/>
                  </a:moveTo>
                  <a:lnTo>
                    <a:pt x="270867" y="0"/>
                  </a:lnTo>
                </a:path>
              </a:pathLst>
            </a:custGeom>
            <a:ln w="20835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73585" y="864691"/>
              <a:ext cx="280035" cy="0"/>
            </a:xfrm>
            <a:custGeom>
              <a:avLst/>
              <a:gdLst/>
              <a:ahLst/>
              <a:cxnLst/>
              <a:rect l="l" t="t" r="r" b="b"/>
              <a:pathLst>
                <a:path w="280035">
                  <a:moveTo>
                    <a:pt x="0" y="0"/>
                  </a:moveTo>
                  <a:lnTo>
                    <a:pt x="279797" y="0"/>
                  </a:lnTo>
                </a:path>
              </a:pathLst>
            </a:custGeom>
            <a:ln w="20835">
              <a:solidFill>
                <a:srgbClr val="1C1C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5233" y="460572"/>
            <a:ext cx="53460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37689" algn="l"/>
              </a:tabLst>
            </a:pPr>
            <a:r>
              <a:rPr spc="-25" dirty="0"/>
              <a:t>Two</a:t>
            </a:r>
            <a:r>
              <a:rPr dirty="0"/>
              <a:t>	igh</a:t>
            </a:r>
            <a:r>
              <a:rPr spc="-170" dirty="0"/>
              <a:t> </a:t>
            </a:r>
            <a:r>
              <a:rPr spc="-10" dirty="0"/>
              <a:t>Rolling mills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062" y="1600596"/>
            <a:ext cx="8053465" cy="43268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0840" indent="-357505">
              <a:lnSpc>
                <a:spcPts val="3804"/>
              </a:lnSpc>
              <a:spcBef>
                <a:spcPts val="120"/>
              </a:spcBef>
              <a:buChar char="•"/>
              <a:tabLst>
                <a:tab pos="370840" algn="l"/>
              </a:tabLst>
            </a:pP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rolling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mills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bloom,</a:t>
            </a:r>
            <a:endParaRPr sz="3200" b="1">
              <a:latin typeface="Calibri"/>
              <a:cs typeface="Calibri"/>
            </a:endParaRPr>
          </a:p>
          <a:p>
            <a:pPr marL="368935">
              <a:lnSpc>
                <a:spcPts val="3925"/>
              </a:lnSpc>
            </a:pPr>
            <a:r>
              <a:rPr sz="3300" b="1" spc="-25" dirty="0">
                <a:latin typeface="Calibri"/>
                <a:cs typeface="Calibri"/>
              </a:rPr>
              <a:t>billet</a:t>
            </a:r>
            <a:r>
              <a:rPr sz="3300" b="1" spc="-5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or</a:t>
            </a:r>
            <a:r>
              <a:rPr sz="3300" b="1" spc="-190" dirty="0">
                <a:latin typeface="Calibri"/>
                <a:cs typeface="Calibri"/>
              </a:rPr>
              <a:t> </a:t>
            </a:r>
            <a:r>
              <a:rPr sz="3300" b="1" spc="-20" dirty="0">
                <a:latin typeface="Calibri"/>
                <a:cs typeface="Calibri"/>
              </a:rPr>
              <a:t>slab</a:t>
            </a:r>
            <a:r>
              <a:rPr sz="3300" b="1" spc="-16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rolling.</a:t>
            </a:r>
            <a:endParaRPr sz="3300" b="1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3300">
              <a:latin typeface="Calibri"/>
              <a:cs typeface="Calibri"/>
            </a:endParaRPr>
          </a:p>
          <a:p>
            <a:pPr marL="370205" marR="502920" indent="-358140">
              <a:lnSpc>
                <a:spcPts val="3829"/>
              </a:lnSpc>
              <a:buChar char="•"/>
              <a:tabLst>
                <a:tab pos="372745" algn="l"/>
              </a:tabLst>
            </a:pPr>
            <a:r>
              <a:rPr sz="3300" spc="-110" dirty="0">
                <a:latin typeface="Calibri"/>
                <a:cs typeface="Calibri"/>
              </a:rPr>
              <a:t>Two</a:t>
            </a:r>
            <a:r>
              <a:rPr sz="3300" spc="-8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high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roll</a:t>
            </a:r>
            <a:r>
              <a:rPr sz="3300" spc="-18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mills</a:t>
            </a:r>
            <a:r>
              <a:rPr sz="3300" spc="-14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are</a:t>
            </a:r>
            <a:r>
              <a:rPr sz="3300" spc="-145" dirty="0">
                <a:latin typeface="Calibri"/>
                <a:cs typeface="Calibri"/>
              </a:rPr>
              <a:t> </a:t>
            </a:r>
            <a:r>
              <a:rPr sz="3300" spc="-45" dirty="0">
                <a:latin typeface="Calibri"/>
                <a:cs typeface="Calibri"/>
              </a:rPr>
              <a:t>normally</a:t>
            </a:r>
            <a:r>
              <a:rPr sz="3300" spc="-8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used</a:t>
            </a:r>
            <a:r>
              <a:rPr sz="3300" spc="-10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for 	</a:t>
            </a:r>
            <a:r>
              <a:rPr sz="3300" spc="-60" dirty="0">
                <a:latin typeface="Calibri"/>
                <a:cs typeface="Calibri"/>
              </a:rPr>
              <a:t>obtaining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b="1" spc="-45" dirty="0">
                <a:latin typeface="Calibri"/>
                <a:cs typeface="Calibri"/>
              </a:rPr>
              <a:t>medium</a:t>
            </a:r>
            <a:r>
              <a:rPr sz="3300" b="1" spc="-20" dirty="0">
                <a:latin typeface="Calibri"/>
                <a:cs typeface="Calibri"/>
              </a:rPr>
              <a:t> </a:t>
            </a:r>
            <a:r>
              <a:rPr sz="3300" b="1" spc="-45" dirty="0">
                <a:latin typeface="Calibri"/>
                <a:cs typeface="Calibri"/>
              </a:rPr>
              <a:t>change</a:t>
            </a:r>
            <a:r>
              <a:rPr sz="3300" b="1" spc="-12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in</a:t>
            </a:r>
            <a:r>
              <a:rPr sz="3300" spc="-160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cross</a:t>
            </a:r>
            <a:r>
              <a:rPr sz="3300" spc="-135" dirty="0">
                <a:latin typeface="Calibri"/>
                <a:cs typeface="Calibri"/>
              </a:rPr>
              <a:t> </a:t>
            </a:r>
            <a:r>
              <a:rPr sz="3300" spc="-35" dirty="0">
                <a:latin typeface="Calibri"/>
                <a:cs typeface="Calibri"/>
              </a:rPr>
              <a:t>section.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Calibri"/>
              <a:buChar char="•"/>
            </a:pPr>
            <a:endParaRPr sz="3300">
              <a:latin typeface="Calibri"/>
              <a:cs typeface="Calibri"/>
            </a:endParaRPr>
          </a:p>
          <a:p>
            <a:pPr marL="374015" indent="-361315">
              <a:lnSpc>
                <a:spcPts val="3904"/>
              </a:lnSpc>
              <a:buChar char="•"/>
              <a:tabLst>
                <a:tab pos="374015" algn="l"/>
              </a:tabLst>
            </a:pPr>
            <a:r>
              <a:rPr sz="3300" spc="-45" dirty="0">
                <a:latin typeface="Calibri"/>
                <a:cs typeface="Calibri"/>
              </a:rPr>
              <a:t>For</a:t>
            </a:r>
            <a:r>
              <a:rPr sz="3300" spc="-145" dirty="0">
                <a:latin typeface="Calibri"/>
                <a:cs typeface="Calibri"/>
              </a:rPr>
              <a:t> </a:t>
            </a:r>
            <a:r>
              <a:rPr sz="3300" spc="-30" dirty="0">
                <a:latin typeface="Calibri"/>
                <a:cs typeface="Calibri"/>
              </a:rPr>
              <a:t>every</a:t>
            </a:r>
            <a:r>
              <a:rPr sz="3300" spc="-140" dirty="0">
                <a:latin typeface="Calibri"/>
                <a:cs typeface="Calibri"/>
              </a:rPr>
              <a:t> </a:t>
            </a:r>
            <a:r>
              <a:rPr sz="3300" spc="-35" dirty="0">
                <a:latin typeface="Calibri"/>
                <a:cs typeface="Calibri"/>
              </a:rPr>
              <a:t>pass</a:t>
            </a:r>
            <a:r>
              <a:rPr sz="3300" spc="-12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in</a:t>
            </a:r>
            <a:r>
              <a:rPr sz="3300" spc="-185" dirty="0">
                <a:latin typeface="Calibri"/>
                <a:cs typeface="Calibri"/>
              </a:rPr>
              <a:t> </a:t>
            </a:r>
            <a:r>
              <a:rPr sz="3300" b="1" spc="-65" dirty="0">
                <a:latin typeface="Calibri"/>
                <a:cs typeface="Calibri"/>
              </a:rPr>
              <a:t>reverse</a:t>
            </a:r>
            <a:r>
              <a:rPr sz="3300" b="1" spc="-8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mill</a:t>
            </a:r>
            <a:r>
              <a:rPr sz="3300" spc="-10" dirty="0">
                <a:latin typeface="Calibri"/>
                <a:cs typeface="Calibri"/>
              </a:rPr>
              <a:t>,</a:t>
            </a:r>
            <a:r>
              <a:rPr sz="3300" spc="-1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-145" dirty="0">
                <a:latin typeface="Calibri"/>
                <a:cs typeface="Calibri"/>
              </a:rPr>
              <a:t> </a:t>
            </a:r>
            <a:r>
              <a:rPr sz="3300" spc="-50" dirty="0">
                <a:latin typeface="Calibri"/>
                <a:cs typeface="Calibri"/>
              </a:rPr>
              <a:t>direction</a:t>
            </a:r>
            <a:r>
              <a:rPr sz="3300" spc="5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of</a:t>
            </a:r>
            <a:endParaRPr sz="3300">
              <a:latin typeface="Calibri"/>
              <a:cs typeface="Calibri"/>
            </a:endParaRPr>
          </a:p>
          <a:p>
            <a:pPr marL="369570">
              <a:lnSpc>
                <a:spcPts val="3845"/>
              </a:lnSpc>
            </a:pPr>
            <a:r>
              <a:rPr sz="3250" spc="-10" dirty="0">
                <a:latin typeface="Calibri"/>
                <a:cs typeface="Calibri"/>
              </a:rPr>
              <a:t>roller</a:t>
            </a:r>
            <a:r>
              <a:rPr sz="3250" spc="-5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is</a:t>
            </a:r>
            <a:r>
              <a:rPr sz="3250" spc="-114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to</a:t>
            </a:r>
            <a:r>
              <a:rPr sz="3250" spc="-11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be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changed.</a:t>
            </a:r>
            <a:endParaRPr sz="3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1695" y="1785937"/>
            <a:ext cx="3009304" cy="35093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8664" y="660796"/>
            <a:ext cx="267890" cy="3839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161106" y="845349"/>
            <a:ext cx="280035" cy="47625"/>
          </a:xfrm>
          <a:custGeom>
            <a:avLst/>
            <a:gdLst/>
            <a:ahLst/>
            <a:cxnLst/>
            <a:rect l="l" t="t" r="r" b="b"/>
            <a:pathLst>
              <a:path w="280035" h="47625">
                <a:moveTo>
                  <a:pt x="279793" y="0"/>
                </a:moveTo>
                <a:lnTo>
                  <a:pt x="0" y="0"/>
                </a:lnTo>
                <a:lnTo>
                  <a:pt x="0" y="17856"/>
                </a:lnTo>
                <a:lnTo>
                  <a:pt x="0" y="20840"/>
                </a:lnTo>
                <a:lnTo>
                  <a:pt x="0" y="26784"/>
                </a:lnTo>
                <a:lnTo>
                  <a:pt x="0" y="38696"/>
                </a:lnTo>
                <a:lnTo>
                  <a:pt x="0" y="47625"/>
                </a:lnTo>
                <a:lnTo>
                  <a:pt x="279793" y="47625"/>
                </a:lnTo>
                <a:lnTo>
                  <a:pt x="279793" y="38696"/>
                </a:lnTo>
                <a:lnTo>
                  <a:pt x="279793" y="26784"/>
                </a:lnTo>
                <a:lnTo>
                  <a:pt x="279793" y="20840"/>
                </a:lnTo>
                <a:lnTo>
                  <a:pt x="279793" y="17856"/>
                </a:lnTo>
                <a:lnTo>
                  <a:pt x="279793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6548" y="448170"/>
            <a:ext cx="571246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2815" algn="l"/>
              </a:tabLst>
            </a:pPr>
            <a:r>
              <a:rPr sz="4500" spc="-10" dirty="0"/>
              <a:t>Three</a:t>
            </a:r>
            <a:r>
              <a:rPr sz="4500" dirty="0"/>
              <a:t>	igh</a:t>
            </a:r>
            <a:r>
              <a:rPr sz="4500" spc="-229" dirty="0"/>
              <a:t> </a:t>
            </a:r>
            <a:r>
              <a:rPr sz="4500" spc="-55" dirty="0"/>
              <a:t>Rolling</a:t>
            </a:r>
            <a:r>
              <a:rPr sz="4500" spc="-75" dirty="0"/>
              <a:t> </a:t>
            </a:r>
            <a:r>
              <a:rPr sz="4500" spc="-35" dirty="0"/>
              <a:t>mills</a:t>
            </a:r>
            <a:endParaRPr sz="4500"/>
          </a:p>
        </p:txBody>
      </p:sp>
      <p:sp>
        <p:nvSpPr>
          <p:cNvPr id="6" name="object 6"/>
          <p:cNvSpPr txBox="1"/>
          <p:nvPr/>
        </p:nvSpPr>
        <p:spPr>
          <a:xfrm>
            <a:off x="873320" y="1611758"/>
            <a:ext cx="3555804" cy="39503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955" marR="5080" indent="-5080">
              <a:lnSpc>
                <a:spcPct val="100299"/>
              </a:lnSpc>
              <a:spcBef>
                <a:spcPts val="120"/>
              </a:spcBef>
            </a:pPr>
            <a:r>
              <a:rPr sz="2750" dirty="0">
                <a:latin typeface="Calibri"/>
                <a:cs typeface="Calibri"/>
              </a:rPr>
              <a:t>Here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total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three</a:t>
            </a:r>
            <a:r>
              <a:rPr sz="2750" b="1" spc="105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rollers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Upper,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middle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lower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roller.</a:t>
            </a:r>
            <a:endParaRPr sz="2750">
              <a:latin typeface="Calibri"/>
              <a:cs typeface="Calibri"/>
            </a:endParaRPr>
          </a:p>
          <a:p>
            <a:pPr marL="12700" marR="73660" indent="9525">
              <a:lnSpc>
                <a:spcPct val="101499"/>
              </a:lnSpc>
              <a:spcBef>
                <a:spcPts val="730"/>
              </a:spcBef>
            </a:pPr>
            <a:r>
              <a:rPr sz="2750" dirty="0">
                <a:latin typeface="Calibri"/>
                <a:cs typeface="Calibri"/>
              </a:rPr>
              <a:t>As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figure,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we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easily 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gap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upper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roll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middle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more </a:t>
            </a:r>
            <a:r>
              <a:rPr sz="2750" dirty="0">
                <a:latin typeface="Calibri"/>
                <a:cs typeface="Calibri"/>
              </a:rPr>
              <a:t>compared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middle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4687" y="337839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>
                <a:moveTo>
                  <a:pt x="0" y="0"/>
                </a:moveTo>
                <a:lnTo>
                  <a:pt x="253007" y="0"/>
                </a:lnTo>
              </a:path>
            </a:pathLst>
          </a:custGeom>
          <a:ln w="20835">
            <a:solidFill>
              <a:srgbClr val="0808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366" y="2786062"/>
            <a:ext cx="223242" cy="3125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8367" y="2803921"/>
            <a:ext cx="125015" cy="1696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1148" y="1785937"/>
            <a:ext cx="1410891" cy="4464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91695" y="2348508"/>
            <a:ext cx="2795270" cy="2241550"/>
            <a:chOff x="4991695" y="2348508"/>
            <a:chExt cx="2795270" cy="224155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1148" y="2348508"/>
              <a:ext cx="634007" cy="303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5304" y="2652116"/>
              <a:ext cx="2491383" cy="7500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5366" y="2786062"/>
              <a:ext cx="223242" cy="3125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8366" y="2803921"/>
              <a:ext cx="125015" cy="169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91695" y="3402210"/>
              <a:ext cx="2794991" cy="118764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366866" y="4884539"/>
            <a:ext cx="1384300" cy="410845"/>
            <a:chOff x="6366866" y="4884539"/>
            <a:chExt cx="1384300" cy="41084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49" y="5107781"/>
              <a:ext cx="1178718" cy="1875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6866" y="4884539"/>
              <a:ext cx="196453" cy="24110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94481" y="-40729"/>
            <a:ext cx="5187950" cy="64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8305" algn="l"/>
              </a:tabLst>
            </a:pPr>
            <a:r>
              <a:rPr sz="4050" spc="-10" dirty="0"/>
              <a:t>Three</a:t>
            </a:r>
            <a:r>
              <a:rPr sz="4050" dirty="0"/>
              <a:t>	High</a:t>
            </a:r>
            <a:r>
              <a:rPr sz="4050" spc="-190" dirty="0"/>
              <a:t> </a:t>
            </a:r>
            <a:r>
              <a:rPr sz="4050" spc="-20" dirty="0"/>
              <a:t>Rolling</a:t>
            </a:r>
            <a:r>
              <a:rPr sz="4050" spc="-45" dirty="0"/>
              <a:t> </a:t>
            </a:r>
            <a:r>
              <a:rPr sz="4050" spc="-30" dirty="0"/>
              <a:t>mills</a:t>
            </a:r>
            <a:endParaRPr sz="4050"/>
          </a:p>
        </p:txBody>
      </p:sp>
      <p:sp>
        <p:nvSpPr>
          <p:cNvPr id="16" name="object 16"/>
          <p:cNvSpPr txBox="1"/>
          <p:nvPr/>
        </p:nvSpPr>
        <p:spPr>
          <a:xfrm>
            <a:off x="516561" y="766166"/>
            <a:ext cx="3881754" cy="5753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350520">
              <a:lnSpc>
                <a:spcPct val="101099"/>
              </a:lnSpc>
              <a:spcBef>
                <a:spcPts val="95"/>
              </a:spcBef>
              <a:buChar char="•"/>
              <a:tabLst>
                <a:tab pos="370840" algn="l"/>
                <a:tab pos="373380" algn="l"/>
              </a:tabLst>
            </a:pPr>
            <a:r>
              <a:rPr sz="2800" dirty="0">
                <a:latin typeface="Calibri"/>
                <a:cs typeface="Calibri"/>
              </a:rPr>
              <a:t>	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reason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is, </a:t>
            </a:r>
            <a:r>
              <a:rPr sz="2750" dirty="0">
                <a:latin typeface="Calibri"/>
                <a:cs typeface="Calibri"/>
              </a:rPr>
              <a:t>initially,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b="1" dirty="0">
                <a:latin typeface="Calibri"/>
                <a:cs typeface="Calibri"/>
              </a:rPr>
              <a:t>ingot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or </a:t>
            </a:r>
            <a:r>
              <a:rPr sz="2850" b="1" spc="-10" dirty="0">
                <a:latin typeface="Calibri"/>
                <a:cs typeface="Calibri"/>
              </a:rPr>
              <a:t>bloom</a:t>
            </a:r>
            <a:r>
              <a:rPr sz="2850" b="1" spc="-3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is</a:t>
            </a:r>
            <a:r>
              <a:rPr sz="2850" spc="-135" dirty="0">
                <a:latin typeface="Calibri"/>
                <a:cs typeface="Calibri"/>
              </a:rPr>
              <a:t> </a:t>
            </a:r>
            <a:r>
              <a:rPr sz="2850" spc="-35" dirty="0">
                <a:latin typeface="Calibri"/>
                <a:cs typeface="Calibri"/>
              </a:rPr>
              <a:t>fed</a:t>
            </a:r>
            <a:r>
              <a:rPr sz="2850" spc="-12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between </a:t>
            </a:r>
            <a:r>
              <a:rPr sz="2750" dirty="0">
                <a:latin typeface="Calibri"/>
                <a:cs typeface="Calibri"/>
              </a:rPr>
              <a:t>upper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middle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to </a:t>
            </a:r>
            <a:r>
              <a:rPr sz="2750" dirty="0">
                <a:latin typeface="Calibri"/>
                <a:cs typeface="Calibri"/>
              </a:rPr>
              <a:t>decrease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cross section.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Font typeface="Calibri"/>
              <a:buChar char="•"/>
            </a:pPr>
            <a:endParaRPr sz="2750">
              <a:latin typeface="Calibri"/>
              <a:cs typeface="Calibri"/>
            </a:endParaRPr>
          </a:p>
          <a:p>
            <a:pPr marL="370205" marR="8255" indent="-358140">
              <a:lnSpc>
                <a:spcPct val="101299"/>
              </a:lnSpc>
              <a:buChar char="•"/>
              <a:tabLst>
                <a:tab pos="370205" algn="l"/>
                <a:tab pos="373380" algn="l"/>
              </a:tabLst>
            </a:pP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Thereafter,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reverse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pass,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work </a:t>
            </a:r>
            <a:r>
              <a:rPr sz="2750" dirty="0">
                <a:latin typeface="Calibri"/>
                <a:cs typeface="Calibri"/>
              </a:rPr>
              <a:t>piece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passed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between </a:t>
            </a:r>
            <a:r>
              <a:rPr sz="2750" dirty="0">
                <a:latin typeface="Calibri"/>
                <a:cs typeface="Calibri"/>
              </a:rPr>
              <a:t>middle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lower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roller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further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decrease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its </a:t>
            </a:r>
            <a:r>
              <a:rPr sz="2850" spc="-25" dirty="0">
                <a:latin typeface="Calibri"/>
                <a:cs typeface="Calibri"/>
              </a:rPr>
              <a:t>cross</a:t>
            </a:r>
            <a:r>
              <a:rPr sz="2850" spc="-60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section.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8664" y="660796"/>
            <a:ext cx="267890" cy="3839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161106" y="845349"/>
            <a:ext cx="280035" cy="47625"/>
          </a:xfrm>
          <a:custGeom>
            <a:avLst/>
            <a:gdLst/>
            <a:ahLst/>
            <a:cxnLst/>
            <a:rect l="l" t="t" r="r" b="b"/>
            <a:pathLst>
              <a:path w="280035" h="47625">
                <a:moveTo>
                  <a:pt x="279793" y="0"/>
                </a:moveTo>
                <a:lnTo>
                  <a:pt x="0" y="0"/>
                </a:lnTo>
                <a:lnTo>
                  <a:pt x="0" y="17856"/>
                </a:lnTo>
                <a:lnTo>
                  <a:pt x="0" y="20840"/>
                </a:lnTo>
                <a:lnTo>
                  <a:pt x="0" y="26784"/>
                </a:lnTo>
                <a:lnTo>
                  <a:pt x="0" y="38696"/>
                </a:lnTo>
                <a:lnTo>
                  <a:pt x="0" y="47625"/>
                </a:lnTo>
                <a:lnTo>
                  <a:pt x="279793" y="47625"/>
                </a:lnTo>
                <a:lnTo>
                  <a:pt x="279793" y="38696"/>
                </a:lnTo>
                <a:lnTo>
                  <a:pt x="279793" y="26784"/>
                </a:lnTo>
                <a:lnTo>
                  <a:pt x="279793" y="20840"/>
                </a:lnTo>
                <a:lnTo>
                  <a:pt x="279793" y="17856"/>
                </a:lnTo>
                <a:lnTo>
                  <a:pt x="279793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6548" y="448170"/>
            <a:ext cx="5712460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02815" algn="l"/>
              </a:tabLst>
            </a:pPr>
            <a:r>
              <a:rPr sz="4500" spc="-10" dirty="0"/>
              <a:t>Three</a:t>
            </a:r>
            <a:r>
              <a:rPr sz="4500" dirty="0"/>
              <a:t>	igh</a:t>
            </a:r>
            <a:r>
              <a:rPr sz="4500" spc="-229" dirty="0"/>
              <a:t> </a:t>
            </a:r>
            <a:r>
              <a:rPr sz="4500" spc="-55" dirty="0"/>
              <a:t>Rolling</a:t>
            </a:r>
            <a:r>
              <a:rPr sz="4500" spc="-75" dirty="0"/>
              <a:t> </a:t>
            </a:r>
            <a:r>
              <a:rPr sz="4500" spc="-35" dirty="0"/>
              <a:t>mills</a:t>
            </a:r>
            <a:endParaRPr sz="45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20232" y="1600596"/>
            <a:ext cx="8123734" cy="3248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015" indent="-361315">
              <a:lnSpc>
                <a:spcPts val="3779"/>
              </a:lnSpc>
              <a:spcBef>
                <a:spcPts val="120"/>
              </a:spcBef>
              <a:buChar char="•"/>
              <a:tabLst>
                <a:tab pos="374015" algn="l"/>
              </a:tabLst>
            </a:pP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this</a:t>
            </a:r>
            <a:r>
              <a:rPr spc="-100" dirty="0"/>
              <a:t> </a:t>
            </a:r>
            <a:r>
              <a:rPr spc="-10" dirty="0"/>
              <a:t>process,</a:t>
            </a:r>
            <a:r>
              <a:rPr spc="70" dirty="0"/>
              <a:t> </a:t>
            </a:r>
            <a:r>
              <a:rPr dirty="0"/>
              <a:t>there</a:t>
            </a:r>
            <a:r>
              <a:rPr spc="-40" dirty="0"/>
              <a:t> </a:t>
            </a:r>
            <a:r>
              <a:rPr b="1" dirty="0"/>
              <a:t>is</a:t>
            </a:r>
            <a:r>
              <a:rPr b="1" spc="-140" dirty="0"/>
              <a:t> </a:t>
            </a:r>
            <a:r>
              <a:rPr b="1" dirty="0"/>
              <a:t>no</a:t>
            </a:r>
            <a:r>
              <a:rPr b="1" spc="-45" dirty="0"/>
              <a:t> </a:t>
            </a:r>
            <a:r>
              <a:rPr b="1" dirty="0"/>
              <a:t>need</a:t>
            </a:r>
            <a:r>
              <a:rPr b="1" spc="15" dirty="0"/>
              <a:t> </a:t>
            </a:r>
            <a:r>
              <a:rPr b="1" dirty="0"/>
              <a:t>to</a:t>
            </a:r>
            <a:r>
              <a:rPr b="1" spc="-100" dirty="0"/>
              <a:t> </a:t>
            </a:r>
            <a:r>
              <a:rPr b="1" dirty="0"/>
              <a:t>change</a:t>
            </a:r>
            <a:r>
              <a:rPr b="1" spc="-20" dirty="0"/>
              <a:t> </a:t>
            </a:r>
            <a:r>
              <a:rPr b="1" spc="-25" dirty="0"/>
              <a:t>the</a:t>
            </a:r>
          </a:p>
          <a:p>
            <a:pPr marL="370205">
              <a:lnSpc>
                <a:spcPts val="3960"/>
              </a:lnSpc>
            </a:pPr>
            <a:r>
              <a:rPr sz="3350" b="1" spc="-70" dirty="0"/>
              <a:t>direction</a:t>
            </a:r>
            <a:r>
              <a:rPr sz="3350" b="1" spc="-30" dirty="0"/>
              <a:t> </a:t>
            </a:r>
            <a:r>
              <a:rPr sz="3350" spc="-45" dirty="0"/>
              <a:t>of</a:t>
            </a:r>
            <a:r>
              <a:rPr sz="3350" spc="-150" dirty="0"/>
              <a:t> </a:t>
            </a:r>
            <a:r>
              <a:rPr sz="3350" spc="-10" dirty="0"/>
              <a:t>roller.</a:t>
            </a:r>
            <a:endParaRPr sz="3350"/>
          </a:p>
          <a:p>
            <a:pPr marL="363855" indent="-332105">
              <a:lnSpc>
                <a:spcPct val="100000"/>
              </a:lnSpc>
              <a:spcBef>
                <a:spcPts val="1135"/>
              </a:spcBef>
              <a:buChar char="•"/>
              <a:tabLst>
                <a:tab pos="363855" algn="l"/>
              </a:tabLst>
            </a:pPr>
            <a:r>
              <a:rPr sz="2800" dirty="0">
                <a:latin typeface="Arial MT"/>
                <a:cs typeface="Arial MT"/>
              </a:rPr>
              <a:t>Thus,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b="1" spc="95" dirty="0">
                <a:latin typeface="Arial MT"/>
                <a:cs typeface="Arial MT"/>
              </a:rPr>
              <a:t>minimum</a:t>
            </a:r>
            <a:r>
              <a:rPr sz="2800" b="1" spc="265" dirty="0">
                <a:latin typeface="Arial MT"/>
                <a:cs typeface="Arial MT"/>
              </a:rPr>
              <a:t> </a:t>
            </a:r>
            <a:r>
              <a:rPr sz="2800" b="1" spc="75" dirty="0">
                <a:latin typeface="Arial MT"/>
                <a:cs typeface="Arial MT"/>
              </a:rPr>
              <a:t>power</a:t>
            </a:r>
            <a:r>
              <a:rPr sz="2800" b="1" spc="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45" dirty="0">
                <a:latin typeface="Arial MT"/>
                <a:cs typeface="Arial MT"/>
              </a:rPr>
              <a:t>required.</a:t>
            </a:r>
            <a:endParaRPr sz="2800">
              <a:latin typeface="Arial MT"/>
              <a:cs typeface="Arial MT"/>
            </a:endParaRPr>
          </a:p>
          <a:p>
            <a:pPr marL="374650" marR="2124710" indent="-343535">
              <a:lnSpc>
                <a:spcPct val="111100"/>
              </a:lnSpc>
              <a:spcBef>
                <a:spcPts val="760"/>
              </a:spcBef>
              <a:buChar char="•"/>
              <a:tabLst>
                <a:tab pos="374650" algn="l"/>
                <a:tab pos="381000" algn="l"/>
              </a:tabLst>
            </a:pPr>
            <a:r>
              <a:rPr sz="2900" dirty="0">
                <a:latin typeface="Arial MT"/>
                <a:cs typeface="Arial MT"/>
              </a:rPr>
              <a:t>	</a:t>
            </a:r>
            <a:r>
              <a:rPr sz="2900" b="1" dirty="0">
                <a:latin typeface="Arial MT"/>
                <a:cs typeface="Arial MT"/>
              </a:rPr>
              <a:t>Bloom,</a:t>
            </a:r>
            <a:r>
              <a:rPr sz="2900" b="1" spc="-20" dirty="0">
                <a:latin typeface="Arial MT"/>
                <a:cs typeface="Arial MT"/>
              </a:rPr>
              <a:t> </a:t>
            </a:r>
            <a:r>
              <a:rPr sz="2900" b="1" spc="70" dirty="0">
                <a:latin typeface="Arial MT"/>
                <a:cs typeface="Arial MT"/>
              </a:rPr>
              <a:t>billet,</a:t>
            </a:r>
            <a:r>
              <a:rPr sz="2900" b="1" spc="-80" dirty="0">
                <a:latin typeface="Arial MT"/>
                <a:cs typeface="Arial MT"/>
              </a:rPr>
              <a:t> </a:t>
            </a:r>
            <a:r>
              <a:rPr sz="2900" b="1" dirty="0">
                <a:latin typeface="Arial MT"/>
                <a:cs typeface="Arial MT"/>
              </a:rPr>
              <a:t>channel,</a:t>
            </a:r>
            <a:r>
              <a:rPr sz="2900" b="1" spc="55" dirty="0">
                <a:latin typeface="Arial MT"/>
                <a:cs typeface="Arial MT"/>
              </a:rPr>
              <a:t> </a:t>
            </a:r>
            <a:r>
              <a:rPr sz="2900" b="1" dirty="0">
                <a:latin typeface="Arial MT"/>
                <a:cs typeface="Arial MT"/>
              </a:rPr>
              <a:t>rail</a:t>
            </a:r>
            <a:r>
              <a:rPr sz="2900" b="1" spc="-55" dirty="0">
                <a:latin typeface="Arial MT"/>
                <a:cs typeface="Arial MT"/>
              </a:rPr>
              <a:t> </a:t>
            </a:r>
            <a:r>
              <a:rPr sz="2900" spc="-10">
                <a:latin typeface="Arial MT"/>
                <a:cs typeface="Arial MT"/>
              </a:rPr>
              <a:t>can</a:t>
            </a:r>
            <a:r>
              <a:rPr sz="2900" spc="25">
                <a:latin typeface="Arial MT"/>
                <a:cs typeface="Arial MT"/>
              </a:rPr>
              <a:t> </a:t>
            </a:r>
            <a:r>
              <a:rPr lang="en-US" sz="2900" spc="25" dirty="0">
                <a:latin typeface="Arial MT"/>
                <a:cs typeface="Arial MT"/>
              </a:rPr>
              <a:t>be</a:t>
            </a:r>
            <a:r>
              <a:rPr sz="2900" spc="-25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manufactured.</a:t>
            </a:r>
            <a:endParaRPr sz="2900">
              <a:latin typeface="Arial MT"/>
              <a:cs typeface="Arial MT"/>
            </a:endParaRPr>
          </a:p>
          <a:p>
            <a:pPr marL="374015" indent="-361315">
              <a:lnSpc>
                <a:spcPct val="100000"/>
              </a:lnSpc>
              <a:spcBef>
                <a:spcPts val="840"/>
              </a:spcBef>
              <a:buChar char="•"/>
              <a:tabLst>
                <a:tab pos="374015" algn="l"/>
              </a:tabLst>
            </a:pPr>
            <a:r>
              <a:rPr sz="3150" dirty="0"/>
              <a:t>It</a:t>
            </a:r>
            <a:r>
              <a:rPr sz="3150" spc="50" dirty="0"/>
              <a:t> </a:t>
            </a:r>
            <a:r>
              <a:rPr sz="3150" dirty="0"/>
              <a:t>is</a:t>
            </a:r>
            <a:r>
              <a:rPr sz="3150" spc="25" dirty="0"/>
              <a:t> </a:t>
            </a:r>
            <a:r>
              <a:rPr sz="3150" b="1" spc="-10" dirty="0"/>
              <a:t>cheaper</a:t>
            </a:r>
            <a:r>
              <a:rPr sz="3150" spc="-10" dirty="0"/>
              <a:t>.</a:t>
            </a:r>
            <a:endParaRPr sz="31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593" y="2116335"/>
            <a:ext cx="3902273" cy="3705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476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4328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9453" y="454371"/>
            <a:ext cx="3837304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3365" algn="l"/>
              </a:tabLst>
            </a:pPr>
            <a:r>
              <a:rPr sz="4450" spc="-20" dirty="0"/>
              <a:t>Four</a:t>
            </a:r>
            <a:r>
              <a:rPr sz="4450" dirty="0"/>
              <a:t>	igh</a:t>
            </a:r>
            <a:r>
              <a:rPr sz="4450" spc="-135" dirty="0"/>
              <a:t> </a:t>
            </a:r>
            <a:r>
              <a:rPr sz="4450" spc="-70" dirty="0"/>
              <a:t>Rolling</a:t>
            </a:r>
            <a:endParaRPr sz="4450"/>
          </a:p>
        </p:txBody>
      </p:sp>
      <p:sp>
        <p:nvSpPr>
          <p:cNvPr id="6" name="object 6"/>
          <p:cNvSpPr txBox="1"/>
          <p:nvPr/>
        </p:nvSpPr>
        <p:spPr>
          <a:xfrm>
            <a:off x="6478257" y="454371"/>
            <a:ext cx="62865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20" dirty="0">
                <a:latin typeface="Calibri"/>
                <a:cs typeface="Calibri"/>
              </a:rPr>
              <a:t>ills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77" y="1560909"/>
            <a:ext cx="3746500" cy="16078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71475" marR="5080" indent="-359410">
              <a:lnSpc>
                <a:spcPts val="3020"/>
              </a:lnSpc>
              <a:spcBef>
                <a:spcPts val="515"/>
              </a:spcBef>
              <a:buChar char="•"/>
              <a:tabLst>
                <a:tab pos="371475" algn="l"/>
                <a:tab pos="373380" algn="l"/>
              </a:tabLst>
            </a:pPr>
            <a:r>
              <a:rPr sz="2800" dirty="0">
                <a:latin typeface="Calibri"/>
                <a:cs typeface="Calibri"/>
              </a:rPr>
              <a:t>	Here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used,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which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 </a:t>
            </a:r>
            <a:r>
              <a:rPr sz="2750" dirty="0">
                <a:latin typeface="Calibri"/>
                <a:cs typeface="Calibri"/>
              </a:rPr>
              <a:t>bigger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two </a:t>
            </a:r>
            <a:r>
              <a:rPr sz="2750" dirty="0">
                <a:latin typeface="Calibri"/>
                <a:cs typeface="Calibri"/>
              </a:rPr>
              <a:t>smaller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ones.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976" y="3650455"/>
            <a:ext cx="3841709" cy="83548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74015" marR="5080" indent="-361950">
              <a:lnSpc>
                <a:spcPts val="3020"/>
              </a:lnSpc>
              <a:spcBef>
                <a:spcPts val="515"/>
              </a:spcBef>
              <a:buChar char="•"/>
              <a:tabLst>
                <a:tab pos="37655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bigger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back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up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rolls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3143" y="4907806"/>
            <a:ext cx="69215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40" dirty="0">
                <a:solidFill>
                  <a:srgbClr val="858585"/>
                </a:solidFill>
                <a:latin typeface="Calibri"/>
                <a:cs typeface="Calibri"/>
              </a:rPr>
              <a:t>'f'/0f#.</a:t>
            </a:r>
            <a:r>
              <a:rPr sz="1100" spc="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544D95"/>
                </a:solidFill>
                <a:latin typeface="Calibri"/>
                <a:cs typeface="Calibri"/>
              </a:rPr>
              <a:t>#</a:t>
            </a:r>
            <a:r>
              <a:rPr sz="1100" spc="-105" dirty="0">
                <a:solidFill>
                  <a:srgbClr val="544D95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60607C"/>
                </a:solidFill>
                <a:latin typeface="Calibri"/>
                <a:cs typeface="Calibri"/>
              </a:rPr>
              <a:t>Oily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61" y="4978250"/>
            <a:ext cx="3912563" cy="824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3380" indent="-360680">
              <a:lnSpc>
                <a:spcPts val="3185"/>
              </a:lnSpc>
              <a:spcBef>
                <a:spcPts val="130"/>
              </a:spcBef>
              <a:buChar char="•"/>
              <a:tabLst>
                <a:tab pos="373380" algn="l"/>
              </a:tabLst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smaller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rolls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are</a:t>
            </a:r>
            <a:endParaRPr sz="2750">
              <a:latin typeface="Calibri"/>
              <a:cs typeface="Calibri"/>
            </a:endParaRPr>
          </a:p>
          <a:p>
            <a:pPr marL="377190">
              <a:lnSpc>
                <a:spcPts val="3125"/>
              </a:lnSpc>
            </a:pPr>
            <a:r>
              <a:rPr sz="2700" dirty="0">
                <a:latin typeface="Calibri"/>
                <a:cs typeface="Calibri"/>
              </a:rPr>
              <a:t>known</a:t>
            </a:r>
            <a:r>
              <a:rPr sz="2700" spc="2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working</a:t>
            </a:r>
            <a:r>
              <a:rPr sz="2700" b="1" spc="28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rolls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9274" y="2301328"/>
            <a:ext cx="8839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heavy" spc="-33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Friar</a:t>
            </a:r>
            <a:r>
              <a:rPr sz="2100" u="heavy" spc="10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</a:t>
            </a:r>
            <a:r>
              <a:rPr sz="2100" u="heavy" spc="-285" dirty="0">
                <a:solidFill>
                  <a:srgbClr val="B51C28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8i@</a:t>
            </a:r>
            <a:r>
              <a:rPr sz="2100" u="heavy" spc="525" dirty="0">
                <a:solidFill>
                  <a:srgbClr val="B51C28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593" y="2116335"/>
            <a:ext cx="3902273" cy="3705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476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4328" y="669726"/>
            <a:ext cx="401835" cy="37504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29453" y="454371"/>
            <a:ext cx="3837304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3365" algn="l"/>
              </a:tabLst>
            </a:pPr>
            <a:r>
              <a:rPr sz="4450" spc="-20" dirty="0"/>
              <a:t>Four</a:t>
            </a:r>
            <a:r>
              <a:rPr sz="4450" dirty="0"/>
              <a:t>	igh</a:t>
            </a:r>
            <a:r>
              <a:rPr sz="4450" spc="-135" dirty="0"/>
              <a:t> </a:t>
            </a:r>
            <a:r>
              <a:rPr sz="4450" spc="-70" dirty="0"/>
              <a:t>Rolling</a:t>
            </a:r>
            <a:endParaRPr sz="4450"/>
          </a:p>
        </p:txBody>
      </p:sp>
      <p:sp>
        <p:nvSpPr>
          <p:cNvPr id="6" name="object 6"/>
          <p:cNvSpPr txBox="1"/>
          <p:nvPr/>
        </p:nvSpPr>
        <p:spPr>
          <a:xfrm>
            <a:off x="6478257" y="454371"/>
            <a:ext cx="62865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20" dirty="0">
                <a:latin typeface="Calibri"/>
                <a:cs typeface="Calibri"/>
              </a:rPr>
              <a:t>ills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5976" y="1605557"/>
            <a:ext cx="4127462" cy="39973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marR="5080" indent="1905">
              <a:lnSpc>
                <a:spcPct val="1008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Here,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metal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bigger </a:t>
            </a:r>
            <a:r>
              <a:rPr sz="2850" b="1" dirty="0">
                <a:latin typeface="Calibri"/>
                <a:cs typeface="Calibri"/>
              </a:rPr>
              <a:t>size</a:t>
            </a:r>
            <a:r>
              <a:rPr sz="2850" b="1" spc="-13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are</a:t>
            </a:r>
            <a:r>
              <a:rPr sz="2850" spc="-145" dirty="0">
                <a:latin typeface="Calibri"/>
                <a:cs typeface="Calibri"/>
              </a:rPr>
              <a:t> </a:t>
            </a:r>
            <a:r>
              <a:rPr sz="2850" spc="-10" dirty="0">
                <a:latin typeface="Calibri"/>
                <a:cs typeface="Calibri"/>
              </a:rPr>
              <a:t>rolled</a:t>
            </a:r>
            <a:r>
              <a:rPr sz="2850" spc="-95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by </a:t>
            </a:r>
            <a:r>
              <a:rPr sz="2750" dirty="0">
                <a:latin typeface="Calibri"/>
                <a:cs typeface="Calibri"/>
              </a:rPr>
              <a:t>passing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them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between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(smaller) rolls.</a:t>
            </a:r>
            <a:endParaRPr sz="2750">
              <a:latin typeface="Calibri"/>
              <a:cs typeface="Calibri"/>
            </a:endParaRPr>
          </a:p>
          <a:p>
            <a:pPr marL="373380" marR="43815" indent="-361315">
              <a:lnSpc>
                <a:spcPct val="101899"/>
              </a:lnSpc>
              <a:spcBef>
                <a:spcPts val="595"/>
              </a:spcBef>
              <a:buChar char="•"/>
              <a:tabLst>
                <a:tab pos="377190" algn="l"/>
              </a:tabLst>
            </a:pPr>
            <a:r>
              <a:rPr sz="2800" dirty="0">
                <a:latin typeface="Calibri"/>
                <a:cs typeface="Calibri"/>
              </a:rPr>
              <a:t>Since,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bigger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sizes 	</a:t>
            </a:r>
            <a:r>
              <a:rPr sz="2750" dirty="0">
                <a:latin typeface="Calibri"/>
                <a:cs typeface="Calibri"/>
              </a:rPr>
              <a:t>metals,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they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have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to 	</a:t>
            </a:r>
            <a:r>
              <a:rPr sz="2750" b="1" dirty="0">
                <a:latin typeface="Calibri"/>
                <a:cs typeface="Calibri"/>
              </a:rPr>
              <a:t>face</a:t>
            </a:r>
            <a:r>
              <a:rPr sz="2750" b="1" spc="-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shocks</a:t>
            </a:r>
            <a:r>
              <a:rPr sz="2750" b="1" spc="114" dirty="0">
                <a:latin typeface="Calibri"/>
                <a:cs typeface="Calibri"/>
              </a:rPr>
              <a:t> </a:t>
            </a:r>
            <a:r>
              <a:rPr sz="2750" b="1" spc="-25" dirty="0">
                <a:latin typeface="Calibri"/>
                <a:cs typeface="Calibri"/>
              </a:rPr>
              <a:t>and 	</a:t>
            </a:r>
            <a:r>
              <a:rPr sz="2750" b="1" spc="-10" dirty="0">
                <a:latin typeface="Calibri"/>
                <a:cs typeface="Calibri"/>
              </a:rPr>
              <a:t>vibrations</a:t>
            </a:r>
            <a:r>
              <a:rPr sz="2750" spc="-10" dirty="0">
                <a:latin typeface="Calibri"/>
                <a:cs typeface="Calibri"/>
              </a:rPr>
              <a:t>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8831" y="4683571"/>
            <a:ext cx="5962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350" dirty="0">
                <a:solidFill>
                  <a:srgbClr val="8580A8"/>
                </a:solidFill>
                <a:latin typeface="Calibri"/>
                <a:cs typeface="Calibri"/>
              </a:rPr>
              <a:t>',•›,„</a:t>
            </a:r>
            <a:r>
              <a:rPr sz="2750" spc="-350" dirty="0">
                <a:solidFill>
                  <a:srgbClr val="544D95"/>
                </a:solidFill>
                <a:latin typeface="Calibri"/>
                <a:cs typeface="Calibri"/>
              </a:rPr>
              <a:t>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9274" y="2301328"/>
            <a:ext cx="107325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100" u="heavy" spc="-33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F o u r   H   </a:t>
            </a:r>
            <a:r>
              <a:rPr lang="en-US" sz="2100" u="heavy" spc="-335" dirty="0" err="1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i</a:t>
            </a:r>
            <a:r>
              <a:rPr lang="en-US" sz="2100" u="heavy" spc="-33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g  h</a:t>
            </a:r>
            <a:r>
              <a:rPr sz="2100" u="heavy" spc="525">
                <a:solidFill>
                  <a:srgbClr val="B51C28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0593" y="2116335"/>
            <a:ext cx="3902273" cy="37058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476" y="669726"/>
            <a:ext cx="267890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4328" y="669726"/>
            <a:ext cx="401835" cy="375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45523" y="4929187"/>
            <a:ext cx="660796" cy="1428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9453" y="454371"/>
            <a:ext cx="3837304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23365" algn="l"/>
              </a:tabLst>
            </a:pPr>
            <a:r>
              <a:rPr sz="4450" spc="-20" dirty="0"/>
              <a:t>Four</a:t>
            </a:r>
            <a:r>
              <a:rPr sz="4450" dirty="0"/>
              <a:t>	igh</a:t>
            </a:r>
            <a:r>
              <a:rPr sz="4450" spc="-135" dirty="0"/>
              <a:t> </a:t>
            </a:r>
            <a:r>
              <a:rPr sz="4450" spc="-70" dirty="0"/>
              <a:t>Rolling</a:t>
            </a:r>
            <a:endParaRPr sz="4450"/>
          </a:p>
        </p:txBody>
      </p:sp>
      <p:sp>
        <p:nvSpPr>
          <p:cNvPr id="7" name="object 7"/>
          <p:cNvSpPr txBox="1"/>
          <p:nvPr/>
        </p:nvSpPr>
        <p:spPr>
          <a:xfrm>
            <a:off x="6478257" y="454371"/>
            <a:ext cx="62865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20" dirty="0">
                <a:latin typeface="Calibri"/>
                <a:cs typeface="Calibri"/>
              </a:rPr>
              <a:t>ills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314" y="1532135"/>
            <a:ext cx="3853179" cy="411997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7190" indent="-364490">
              <a:lnSpc>
                <a:spcPts val="2850"/>
              </a:lnSpc>
              <a:spcBef>
                <a:spcPts val="135"/>
              </a:spcBef>
              <a:buChar char="•"/>
              <a:tabLst>
                <a:tab pos="377190" algn="l"/>
              </a:tabLst>
            </a:pPr>
            <a:r>
              <a:rPr sz="2600" dirty="0">
                <a:latin typeface="Calibri"/>
                <a:cs typeface="Calibri"/>
              </a:rPr>
              <a:t>Also,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huge</a:t>
            </a:r>
            <a:r>
              <a:rPr sz="2600" b="1" spc="-8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amount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of</a:t>
            </a:r>
            <a:endParaRPr sz="2600" b="1">
              <a:latin typeface="Calibri"/>
              <a:cs typeface="Calibri"/>
            </a:endParaRPr>
          </a:p>
          <a:p>
            <a:pPr marL="367665">
              <a:lnSpc>
                <a:spcPts val="2780"/>
              </a:lnSpc>
            </a:pPr>
            <a:r>
              <a:rPr sz="2550" b="1" dirty="0">
                <a:latin typeface="Calibri"/>
                <a:cs typeface="Calibri"/>
              </a:rPr>
              <a:t>pressure</a:t>
            </a:r>
            <a:r>
              <a:rPr sz="2550" spc="8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is</a:t>
            </a:r>
            <a:r>
              <a:rPr sz="2550" spc="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to</a:t>
            </a:r>
            <a:r>
              <a:rPr sz="2550" spc="4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be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applied.</a:t>
            </a:r>
            <a:endParaRPr sz="2550">
              <a:latin typeface="Calibri"/>
              <a:cs typeface="Calibri"/>
            </a:endParaRPr>
          </a:p>
          <a:p>
            <a:pPr marL="367665" marR="97790" indent="-355600">
              <a:lnSpc>
                <a:spcPts val="2500"/>
              </a:lnSpc>
              <a:spcBef>
                <a:spcPts val="590"/>
              </a:spcBef>
              <a:buChar char="•"/>
              <a:tabLst>
                <a:tab pos="367665" algn="l"/>
                <a:tab pos="372745" algn="l"/>
              </a:tabLst>
            </a:pPr>
            <a:r>
              <a:rPr sz="2600" dirty="0">
                <a:latin typeface="Calibri"/>
                <a:cs typeface="Calibri"/>
              </a:rPr>
              <a:t>	For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purpose,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back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up </a:t>
            </a:r>
            <a:r>
              <a:rPr sz="2550" dirty="0">
                <a:latin typeface="Calibri"/>
                <a:cs typeface="Calibri"/>
              </a:rPr>
              <a:t>rolls</a:t>
            </a:r>
            <a:r>
              <a:rPr sz="2550" spc="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(bigger</a:t>
            </a:r>
            <a:r>
              <a:rPr sz="2550" spc="15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rolls)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spc="-25" dirty="0">
                <a:latin typeface="Calibri"/>
                <a:cs typeface="Calibri"/>
              </a:rPr>
              <a:t>are </a:t>
            </a:r>
            <a:r>
              <a:rPr sz="2600" spc="-10" dirty="0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367030" marR="5080" indent="-354965">
              <a:lnSpc>
                <a:spcPct val="80700"/>
              </a:lnSpc>
              <a:spcBef>
                <a:spcPts val="625"/>
              </a:spcBef>
              <a:buChar char="•"/>
              <a:tabLst>
                <a:tab pos="367030" algn="l"/>
                <a:tab pos="372110" algn="l"/>
              </a:tabLst>
            </a:pPr>
            <a:r>
              <a:rPr sz="2600" dirty="0">
                <a:latin typeface="Calibri"/>
                <a:cs typeface="Calibri"/>
              </a:rPr>
              <a:t>	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piece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be </a:t>
            </a:r>
            <a:r>
              <a:rPr sz="2550" dirty="0">
                <a:latin typeface="Calibri"/>
                <a:cs typeface="Calibri"/>
              </a:rPr>
              <a:t>entered</a:t>
            </a:r>
            <a:r>
              <a:rPr sz="2550" spc="3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between</a:t>
            </a:r>
            <a:r>
              <a:rPr sz="2550" spc="17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the</a:t>
            </a:r>
            <a:r>
              <a:rPr sz="2550" spc="-40" dirty="0">
                <a:latin typeface="Calibri"/>
                <a:cs typeface="Calibri"/>
              </a:rPr>
              <a:t> </a:t>
            </a:r>
            <a:r>
              <a:rPr sz="2550" spc="-10" dirty="0">
                <a:latin typeface="Calibri"/>
                <a:cs typeface="Calibri"/>
              </a:rPr>
              <a:t>rolls </a:t>
            </a:r>
            <a:r>
              <a:rPr sz="2550" dirty="0">
                <a:latin typeface="Calibri"/>
                <a:cs typeface="Calibri"/>
              </a:rPr>
              <a:t>in</a:t>
            </a:r>
            <a:r>
              <a:rPr sz="2550" spc="-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both</a:t>
            </a:r>
            <a:r>
              <a:rPr sz="2550" spc="6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direction</a:t>
            </a:r>
            <a:r>
              <a:rPr sz="2550" spc="175" dirty="0">
                <a:latin typeface="Calibri"/>
                <a:cs typeface="Calibri"/>
              </a:rPr>
              <a:t> </a:t>
            </a:r>
            <a:r>
              <a:rPr sz="2550" spc="-2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changing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roll</a:t>
            </a:r>
            <a:r>
              <a:rPr sz="2600" dirty="0">
                <a:latin typeface="Calibri"/>
                <a:cs typeface="Calibri"/>
              </a:rPr>
              <a:t> direction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space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working rolls.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9274" y="2301328"/>
            <a:ext cx="88391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u="heavy" spc="-33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Friar</a:t>
            </a:r>
            <a:r>
              <a:rPr sz="2100" u="heavy" spc="105" dirty="0">
                <a:solidFill>
                  <a:srgbClr val="AF262F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</a:t>
            </a:r>
            <a:r>
              <a:rPr sz="2100" u="heavy" spc="-285" dirty="0">
                <a:solidFill>
                  <a:srgbClr val="B51C28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8i@</a:t>
            </a:r>
            <a:r>
              <a:rPr sz="2100" u="heavy" spc="525" dirty="0">
                <a:solidFill>
                  <a:srgbClr val="B51C28"/>
                </a:solidFill>
                <a:uFill>
                  <a:solidFill>
                    <a:srgbClr val="97605B"/>
                  </a:solidFill>
                </a:uFill>
                <a:latin typeface="Cambria"/>
                <a:cs typeface="Cambria"/>
              </a:rPr>
              <a:t> 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156" y="1768078"/>
            <a:ext cx="2071687" cy="4464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6457" y="1605805"/>
            <a:ext cx="2721943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3625" algn="l"/>
              </a:tabLst>
            </a:pPr>
            <a:r>
              <a:rPr sz="3950" spc="-25" dirty="0"/>
              <a:t>Cha</a:t>
            </a:r>
            <a:r>
              <a:rPr sz="3950" dirty="0"/>
              <a:t>	</a:t>
            </a:r>
            <a:r>
              <a:rPr sz="3950" spc="-25" dirty="0"/>
              <a:t>ter-</a:t>
            </a:r>
            <a:r>
              <a:rPr lang="en-US" sz="3950" spc="-25" dirty="0"/>
              <a:t>3/2</a:t>
            </a:r>
            <a:endParaRPr sz="3950" dirty="0"/>
          </a:p>
        </p:txBody>
      </p:sp>
      <p:sp>
        <p:nvSpPr>
          <p:cNvPr id="4" name="object 4"/>
          <p:cNvSpPr txBox="1"/>
          <p:nvPr/>
        </p:nvSpPr>
        <p:spPr>
          <a:xfrm>
            <a:off x="1525670" y="2824708"/>
            <a:ext cx="6156960" cy="621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METAL</a:t>
            </a:r>
            <a:r>
              <a:rPr sz="3950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WORKING</a:t>
            </a:r>
            <a:r>
              <a:rPr sz="3950" u="heavy" spc="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95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PROCESSES</a:t>
            </a:r>
            <a:endParaRPr sz="395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9618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054" y="4339828"/>
            <a:ext cx="2732483" cy="20895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642937"/>
            <a:ext cx="375046" cy="4018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5851" y="669726"/>
            <a:ext cx="401835" cy="375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0289" y="946546"/>
            <a:ext cx="2821781" cy="22145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2101" y="2250281"/>
            <a:ext cx="330398" cy="89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8914" y="3768328"/>
            <a:ext cx="2678906" cy="2143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4504" y="454371"/>
            <a:ext cx="382206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36620" algn="l"/>
              </a:tabLst>
            </a:pPr>
            <a:r>
              <a:rPr sz="4450" spc="-20" dirty="0"/>
              <a:t>uster</a:t>
            </a:r>
            <a:r>
              <a:rPr sz="4450" spc="-190" dirty="0"/>
              <a:t> </a:t>
            </a:r>
            <a:r>
              <a:rPr sz="4450" spc="-10" dirty="0"/>
              <a:t>Rolling</a:t>
            </a:r>
            <a:r>
              <a:rPr sz="4450" dirty="0"/>
              <a:t>	</a:t>
            </a:r>
            <a:r>
              <a:rPr sz="4450" spc="-40" dirty="0"/>
              <a:t>ill</a:t>
            </a:r>
            <a:endParaRPr sz="4450"/>
          </a:p>
        </p:txBody>
      </p:sp>
      <p:sp>
        <p:nvSpPr>
          <p:cNvPr id="9" name="object 9"/>
          <p:cNvSpPr txBox="1"/>
          <p:nvPr/>
        </p:nvSpPr>
        <p:spPr>
          <a:xfrm>
            <a:off x="515977" y="1611758"/>
            <a:ext cx="3783329" cy="35217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0840" marR="5080" indent="8255">
              <a:lnSpc>
                <a:spcPct val="100499"/>
              </a:lnSpc>
              <a:spcBef>
                <a:spcPts val="114"/>
              </a:spcBef>
            </a:pPr>
            <a:r>
              <a:rPr sz="2750" dirty="0">
                <a:latin typeface="Calibri"/>
                <a:cs typeface="Calibri"/>
              </a:rPr>
              <a:t>As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figures,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spc="-35" dirty="0">
                <a:latin typeface="Calibri"/>
                <a:cs typeface="Calibri"/>
              </a:rPr>
              <a:t>we </a:t>
            </a:r>
            <a:r>
              <a:rPr sz="2850" dirty="0">
                <a:latin typeface="Calibri"/>
                <a:cs typeface="Calibri"/>
              </a:rPr>
              <a:t>can</a:t>
            </a:r>
            <a:r>
              <a:rPr sz="2850" spc="-15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say</a:t>
            </a:r>
            <a:r>
              <a:rPr sz="2850" spc="-135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cluster</a:t>
            </a:r>
            <a:r>
              <a:rPr sz="2850" spc="-8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mills</a:t>
            </a:r>
            <a:r>
              <a:rPr sz="2850" spc="-110" dirty="0">
                <a:latin typeface="Calibri"/>
                <a:cs typeface="Calibri"/>
              </a:rPr>
              <a:t> </a:t>
            </a:r>
            <a:r>
              <a:rPr sz="285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 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rolling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mills, </a:t>
            </a:r>
            <a:r>
              <a:rPr sz="2750" dirty="0">
                <a:latin typeface="Calibri"/>
                <a:cs typeface="Calibri"/>
              </a:rPr>
              <a:t>which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6 or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more </a:t>
            </a:r>
            <a:r>
              <a:rPr sz="2750" dirty="0">
                <a:latin typeface="Calibri"/>
                <a:cs typeface="Calibri"/>
              </a:rPr>
              <a:t>rolling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mills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650"/>
              </a:spcBef>
              <a:buChar char="•"/>
              <a:tabLst>
                <a:tab pos="37338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cold</a:t>
            </a:r>
            <a:endParaRPr sz="2800">
              <a:latin typeface="Calibri"/>
              <a:cs typeface="Calibri"/>
            </a:endParaRPr>
          </a:p>
          <a:p>
            <a:pPr marL="376555">
              <a:lnSpc>
                <a:spcPct val="100000"/>
              </a:lnSpc>
              <a:spcBef>
                <a:spcPts val="65"/>
              </a:spcBef>
            </a:pP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metals.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3683" y="1084162"/>
            <a:ext cx="76200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40" dirty="0">
                <a:solidFill>
                  <a:srgbClr val="110C87"/>
                </a:solidFill>
                <a:latin typeface="Calibri"/>
                <a:cs typeface="Calibri"/>
              </a:rPr>
              <a:t>Back</a:t>
            </a:r>
            <a:r>
              <a:rPr sz="1150" spc="15" dirty="0">
                <a:solidFill>
                  <a:srgbClr val="110C87"/>
                </a:solidFill>
                <a:latin typeface="Calibri"/>
                <a:cs typeface="Calibri"/>
              </a:rPr>
              <a:t> </a:t>
            </a:r>
            <a:r>
              <a:rPr sz="1150" spc="-105" dirty="0">
                <a:solidFill>
                  <a:srgbClr val="1D185B"/>
                </a:solidFill>
                <a:latin typeface="Calibri"/>
                <a:cs typeface="Calibri"/>
              </a:rPr>
              <a:t>Up</a:t>
            </a:r>
            <a:r>
              <a:rPr sz="1150" spc="-20" dirty="0">
                <a:solidFill>
                  <a:srgbClr val="1D185B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030070"/>
                </a:solidFill>
                <a:latin typeface="Calibri"/>
                <a:cs typeface="Calibri"/>
              </a:rPr>
              <a:t>Rolls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8891" y="2536229"/>
            <a:ext cx="60769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-165" dirty="0">
                <a:solidFill>
                  <a:srgbClr val="1D1A6B"/>
                </a:solidFill>
                <a:latin typeface="Calibri"/>
                <a:cs typeface="Calibri"/>
              </a:rPr>
              <a:t>Work</a:t>
            </a:r>
            <a:r>
              <a:rPr sz="1250" spc="110" dirty="0">
                <a:solidFill>
                  <a:srgbClr val="1D1A6B"/>
                </a:solidFill>
                <a:latin typeface="Calibri"/>
                <a:cs typeface="Calibri"/>
              </a:rPr>
              <a:t> </a:t>
            </a:r>
            <a:r>
              <a:rPr sz="1250" spc="-65" dirty="0">
                <a:solidFill>
                  <a:srgbClr val="111356"/>
                </a:solidFill>
                <a:latin typeface="Calibri"/>
                <a:cs typeface="Calibri"/>
              </a:rPr>
              <a:t>Rolls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3710" y="3189336"/>
            <a:ext cx="14408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u="heavy" spc="-105" dirty="0">
                <a:solidFill>
                  <a:srgbClr val="901A26"/>
                </a:solidFill>
                <a:uFill>
                  <a:solidFill>
                    <a:srgbClr val="973B3B"/>
                  </a:solidFill>
                </a:uFill>
                <a:latin typeface="Calibri"/>
                <a:cs typeface="Calibri"/>
              </a:rPr>
              <a:t>Cluster</a:t>
            </a:r>
            <a:r>
              <a:rPr sz="1600" u="heavy" spc="60" dirty="0">
                <a:solidFill>
                  <a:srgbClr val="901A26"/>
                </a:solidFill>
                <a:uFill>
                  <a:solidFill>
                    <a:srgbClr val="973B3B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90" dirty="0">
                <a:solidFill>
                  <a:srgbClr val="B6212B"/>
                </a:solidFill>
                <a:uFill>
                  <a:solidFill>
                    <a:srgbClr val="973B3B"/>
                  </a:solidFill>
                </a:uFill>
                <a:latin typeface="Calibri"/>
                <a:cs typeface="Calibri"/>
              </a:rPr>
              <a:t>Rollinq</a:t>
            </a:r>
            <a:r>
              <a:rPr sz="1600" u="heavy" dirty="0">
                <a:solidFill>
                  <a:srgbClr val="B6212B"/>
                </a:solidFill>
                <a:uFill>
                  <a:solidFill>
                    <a:srgbClr val="973B3B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10" dirty="0">
                <a:solidFill>
                  <a:srgbClr val="B31F1F"/>
                </a:solidFill>
                <a:uFill>
                  <a:solidFill>
                    <a:srgbClr val="973B3B"/>
                  </a:solidFill>
                </a:uFill>
                <a:latin typeface="Calibri"/>
                <a:cs typeface="Calibri"/>
              </a:rPr>
              <a:t>uills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6040" y="3851126"/>
            <a:ext cx="249491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98805" algn="l"/>
                <a:tab pos="1710689" algn="l"/>
              </a:tabLst>
            </a:pPr>
            <a:r>
              <a:rPr sz="2550" spc="-25" dirty="0">
                <a:solidFill>
                  <a:srgbClr val="231A97"/>
                </a:solidFill>
                <a:latin typeface="Times New Roman"/>
                <a:cs typeface="Times New Roman"/>
              </a:rPr>
              <a:t>Srx</a:t>
            </a:r>
            <a:r>
              <a:rPr sz="2550" dirty="0">
                <a:solidFill>
                  <a:srgbClr val="231A97"/>
                </a:solidFill>
                <a:latin typeface="Times New Roman"/>
                <a:cs typeface="Times New Roman"/>
              </a:rPr>
              <a:t>	</a:t>
            </a:r>
            <a:r>
              <a:rPr sz="2550" spc="-60" dirty="0">
                <a:solidFill>
                  <a:srgbClr val="4F4993"/>
                </a:solidFill>
                <a:latin typeface="Times New Roman"/>
                <a:cs typeface="Times New Roman"/>
              </a:rPr>
              <a:t>DzI&gt;1IR</a:t>
            </a:r>
            <a:r>
              <a:rPr sz="2550" dirty="0">
                <a:solidFill>
                  <a:srgbClr val="4F4993"/>
                </a:solidFill>
                <a:latin typeface="Times New Roman"/>
                <a:cs typeface="Times New Roman"/>
              </a:rPr>
              <a:t>	</a:t>
            </a:r>
            <a:r>
              <a:rPr sz="2550" spc="-175" dirty="0">
                <a:solidFill>
                  <a:srgbClr val="05005E"/>
                </a:solidFill>
                <a:latin typeface="Times New Roman"/>
                <a:cs typeface="Times New Roman"/>
              </a:rPr>
              <a:t>THLU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3468" y="2312789"/>
            <a:ext cx="3554016" cy="31968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0906" y="660796"/>
            <a:ext cx="401835" cy="375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2368" y="456108"/>
            <a:ext cx="46996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Continuous</a:t>
            </a:r>
            <a:r>
              <a:rPr spc="30" dirty="0"/>
              <a:t> </a:t>
            </a:r>
            <a:r>
              <a:rPr spc="-70" dirty="0"/>
              <a:t>(Tandom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5974" y="456108"/>
            <a:ext cx="271594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48205" algn="l"/>
              </a:tabLst>
            </a:pPr>
            <a:r>
              <a:rPr sz="4400" spc="-10" dirty="0">
                <a:latin typeface="Calibri"/>
                <a:cs typeface="Calibri"/>
              </a:rPr>
              <a:t>Rolling</a:t>
            </a:r>
            <a:r>
              <a:rPr sz="4400" dirty="0">
                <a:latin typeface="Calibri"/>
                <a:cs typeface="Calibri"/>
              </a:rPr>
              <a:t>	</a:t>
            </a:r>
            <a:r>
              <a:rPr sz="4400" spc="-25" dirty="0">
                <a:latin typeface="Calibri"/>
                <a:cs typeface="Calibri"/>
              </a:rPr>
              <a:t>ill</a:t>
            </a:r>
            <a:r>
              <a:rPr lang="en-IN" sz="4400" spc="-25" dirty="0">
                <a:latin typeface="Calibri"/>
                <a:cs typeface="Calibri"/>
              </a:rPr>
              <a:t>)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77" y="1567110"/>
            <a:ext cx="3764915" cy="407542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71475" marR="447675" indent="-358775">
              <a:lnSpc>
                <a:spcPts val="3020"/>
              </a:lnSpc>
              <a:spcBef>
                <a:spcPts val="465"/>
              </a:spcBef>
              <a:buChar char="•"/>
              <a:tabLst>
                <a:tab pos="371475" algn="l"/>
                <a:tab pos="374015" algn="l"/>
              </a:tabLst>
            </a:pPr>
            <a:r>
              <a:rPr sz="2750" dirty="0">
                <a:latin typeface="Calibri"/>
                <a:cs typeface="Calibri"/>
              </a:rPr>
              <a:t>	Its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arrangement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similar 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two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940" dirty="0">
                <a:latin typeface="Calibri"/>
                <a:cs typeface="Calibri"/>
              </a:rPr>
              <a:t>—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high </a:t>
            </a:r>
            <a:r>
              <a:rPr sz="2750" dirty="0">
                <a:latin typeface="Calibri"/>
                <a:cs typeface="Calibri"/>
              </a:rPr>
              <a:t>rolling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mill.</a:t>
            </a:r>
            <a:endParaRPr sz="2750">
              <a:latin typeface="Calibri"/>
              <a:cs typeface="Calibri"/>
            </a:endParaRPr>
          </a:p>
          <a:p>
            <a:pPr marL="373380" marR="5080" indent="-361315">
              <a:lnSpc>
                <a:spcPct val="91100"/>
              </a:lnSpc>
              <a:spcBef>
                <a:spcPts val="595"/>
              </a:spcBef>
              <a:buChar char="•"/>
              <a:tabLst>
                <a:tab pos="377190" algn="l"/>
              </a:tabLst>
            </a:pPr>
            <a:r>
              <a:rPr sz="2800" dirty="0">
                <a:latin typeface="Calibri"/>
                <a:cs typeface="Calibri"/>
              </a:rPr>
              <a:t>Here,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metal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 	</a:t>
            </a:r>
            <a:r>
              <a:rPr sz="2750" dirty="0">
                <a:latin typeface="Calibri"/>
                <a:cs typeface="Calibri"/>
              </a:rPr>
              <a:t>piece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passes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one 	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pass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another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anc 	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 	reduction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size.</a:t>
            </a:r>
            <a:endParaRPr sz="2800">
              <a:latin typeface="Calibri"/>
              <a:cs typeface="Calibri"/>
            </a:endParaRPr>
          </a:p>
          <a:p>
            <a:pPr marL="383540" indent="-361315">
              <a:lnSpc>
                <a:spcPts val="3105"/>
              </a:lnSpc>
              <a:spcBef>
                <a:spcPts val="395"/>
              </a:spcBef>
              <a:buChar char="•"/>
              <a:tabLst>
                <a:tab pos="383540" algn="l"/>
              </a:tabLst>
            </a:pPr>
            <a:r>
              <a:rPr sz="2700" dirty="0">
                <a:latin typeface="Calibri"/>
                <a:cs typeface="Calibri"/>
              </a:rPr>
              <a:t>Used</a:t>
            </a:r>
            <a:r>
              <a:rPr sz="2700" spc="1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mass</a:t>
            </a:r>
            <a:endParaRPr sz="2700">
              <a:latin typeface="Calibri"/>
              <a:cs typeface="Calibri"/>
            </a:endParaRPr>
          </a:p>
          <a:p>
            <a:pPr marL="386080">
              <a:lnSpc>
                <a:spcPts val="3165"/>
              </a:lnSpc>
            </a:pPr>
            <a:r>
              <a:rPr sz="2750" spc="-10" dirty="0">
                <a:latin typeface="Calibri"/>
                <a:cs typeface="Calibri"/>
              </a:rPr>
              <a:t>production.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4074" y="2538214"/>
            <a:ext cx="562610" cy="4635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8270" marR="5080" indent="-116205">
              <a:lnSpc>
                <a:spcPts val="1689"/>
              </a:lnSpc>
              <a:spcBef>
                <a:spcPts val="210"/>
              </a:spcBef>
            </a:pPr>
            <a:r>
              <a:rPr sz="1450" spc="-60" dirty="0">
                <a:solidFill>
                  <a:srgbClr val="0C0A5D"/>
                </a:solidFill>
                <a:latin typeface="Calibri"/>
                <a:cs typeface="Calibri"/>
              </a:rPr>
              <a:t>Back </a:t>
            </a:r>
            <a:r>
              <a:rPr sz="1450" spc="-70" dirty="0">
                <a:solidFill>
                  <a:srgbClr val="1D1D1D"/>
                </a:solidFill>
                <a:latin typeface="Calibri"/>
                <a:cs typeface="Calibri"/>
              </a:rPr>
              <a:t>up </a:t>
            </a:r>
            <a:r>
              <a:rPr sz="1450" spc="-10" dirty="0">
                <a:solidFill>
                  <a:srgbClr val="0C0887"/>
                </a:solidFill>
                <a:latin typeface="Calibri"/>
                <a:cs typeface="Calibri"/>
              </a:rPr>
              <a:t>Rolls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9497" y="4586584"/>
            <a:ext cx="72771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65" dirty="0">
                <a:solidFill>
                  <a:srgbClr val="362DAC"/>
                </a:solidFill>
                <a:latin typeface="Calibri"/>
                <a:cs typeface="Calibri"/>
              </a:rPr>
              <a:t>W0r#</a:t>
            </a:r>
            <a:r>
              <a:rPr sz="1350" spc="40" dirty="0">
                <a:solidFill>
                  <a:srgbClr val="362DAC"/>
                </a:solidFill>
                <a:latin typeface="Calibri"/>
                <a:cs typeface="Calibri"/>
              </a:rPr>
              <a:t> </a:t>
            </a:r>
            <a:r>
              <a:rPr sz="1350" spc="-30" dirty="0">
                <a:solidFill>
                  <a:srgbClr val="2B2AB1"/>
                </a:solidFill>
                <a:latin typeface="Calibri"/>
                <a:cs typeface="Calibri"/>
              </a:rPr>
              <a:t>g0llS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8009" y="5178424"/>
            <a:ext cx="127317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250" dirty="0">
                <a:solidFill>
                  <a:srgbClr val="CF151A"/>
                </a:solidFill>
                <a:latin typeface="Calibri"/>
                <a:cs typeface="Calibri"/>
              </a:rPr>
              <a:t>Tahdom</a:t>
            </a:r>
            <a:r>
              <a:rPr sz="2050" spc="50" dirty="0">
                <a:solidFill>
                  <a:srgbClr val="CF151A"/>
                </a:solidFill>
                <a:latin typeface="Calibri"/>
                <a:cs typeface="Calibri"/>
              </a:rPr>
              <a:t> </a:t>
            </a:r>
            <a:r>
              <a:rPr sz="2050" spc="-120" dirty="0">
                <a:solidFill>
                  <a:srgbClr val="C61313"/>
                </a:solidFill>
                <a:latin typeface="Calibri"/>
                <a:cs typeface="Calibri"/>
              </a:rPr>
              <a:t>Rollin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7862" y="5178424"/>
            <a:ext cx="41846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75" dirty="0">
                <a:solidFill>
                  <a:srgbClr val="D41616"/>
                </a:solidFill>
                <a:latin typeface="Calibri"/>
                <a:cs typeface="Calibri"/>
              </a:rPr>
              <a:t>Mills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133" y="5509616"/>
            <a:ext cx="6554391" cy="11697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046" y="2830710"/>
            <a:ext cx="616148" cy="11519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5539" y="2321718"/>
            <a:ext cx="732234" cy="19823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34258" y="2607468"/>
            <a:ext cx="526851" cy="156269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955851" y="1544835"/>
            <a:ext cx="4768850" cy="3447415"/>
            <a:chOff x="3955851" y="1544835"/>
            <a:chExt cx="4768850" cy="3447415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5851" y="1544835"/>
              <a:ext cx="4768453" cy="34468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77758" y="3356074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2703" y="0"/>
                  </a:lnTo>
                </a:path>
              </a:pathLst>
            </a:custGeom>
            <a:ln w="2083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4171" y="5134570"/>
            <a:ext cx="89296" cy="13394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0149" y="2222202"/>
            <a:ext cx="2686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25" dirty="0">
                <a:solidFill>
                  <a:srgbClr val="282828"/>
                </a:solidFill>
                <a:latin typeface="Courier New"/>
                <a:cs typeface="Courier New"/>
              </a:rPr>
              <a:t>(a)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5140" y="83542"/>
            <a:ext cx="7960359" cy="397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spc="-25" dirty="0">
                <a:latin typeface="Times New Roman"/>
                <a:cs typeface="Times New Roman"/>
              </a:rPr>
              <a:t>Schematic </a:t>
            </a:r>
            <a:r>
              <a:rPr sz="2450" spc="-10" dirty="0">
                <a:latin typeface="Times New Roman"/>
                <a:cs typeface="Times New Roman"/>
              </a:rPr>
              <a:t>illustration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of</a:t>
            </a:r>
            <a:r>
              <a:rPr sz="2450" spc="-4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various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roll</a:t>
            </a:r>
            <a:r>
              <a:rPr sz="2450" spc="-120" dirty="0">
                <a:latin typeface="Times New Roman"/>
                <a:cs typeface="Times New Roman"/>
              </a:rPr>
              <a:t> </a:t>
            </a:r>
            <a:r>
              <a:rPr sz="2450" spc="-35" dirty="0">
                <a:latin typeface="Times New Roman"/>
                <a:cs typeface="Times New Roman"/>
              </a:rPr>
              <a:t>arrangements: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(a)</a:t>
            </a:r>
            <a:r>
              <a:rPr sz="2450" spc="-70" dirty="0">
                <a:latin typeface="Times New Roman"/>
                <a:cs typeface="Times New Roman"/>
              </a:rPr>
              <a:t> </a:t>
            </a:r>
            <a:r>
              <a:rPr sz="2450" spc="-55" dirty="0">
                <a:latin typeface="Times New Roman"/>
                <a:cs typeface="Times New Roman"/>
              </a:rPr>
              <a:t>two-</a:t>
            </a:r>
            <a:r>
              <a:rPr sz="2450" spc="-10" dirty="0">
                <a:latin typeface="Times New Roman"/>
                <a:cs typeface="Times New Roman"/>
              </a:rPr>
              <a:t>high;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621" y="449659"/>
            <a:ext cx="7410450" cy="76390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444750" marR="5080" indent="-2432685">
              <a:lnSpc>
                <a:spcPts val="2880"/>
              </a:lnSpc>
              <a:spcBef>
                <a:spcPts val="235"/>
              </a:spcBef>
            </a:pPr>
            <a:r>
              <a:rPr sz="2450" dirty="0">
                <a:latin typeface="Times New Roman"/>
                <a:cs typeface="Times New Roman"/>
              </a:rPr>
              <a:t>(b)</a:t>
            </a:r>
            <a:r>
              <a:rPr sz="2450" spc="-8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three-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spc="-20" dirty="0">
                <a:latin typeface="Times New Roman"/>
                <a:cs typeface="Times New Roman"/>
              </a:rPr>
              <a:t>high;</a:t>
            </a:r>
            <a:r>
              <a:rPr sz="2450" spc="-1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(c)</a:t>
            </a:r>
            <a:r>
              <a:rPr sz="2450" spc="-125" dirty="0">
                <a:latin typeface="Times New Roman"/>
                <a:cs typeface="Times New Roman"/>
              </a:rPr>
              <a:t> </a:t>
            </a:r>
            <a:r>
              <a:rPr sz="2450" spc="-60" dirty="0">
                <a:latin typeface="Times New Roman"/>
                <a:cs typeface="Times New Roman"/>
              </a:rPr>
              <a:t>four-</a:t>
            </a:r>
            <a:r>
              <a:rPr sz="2450" dirty="0">
                <a:latin typeface="Times New Roman"/>
                <a:cs typeface="Times New Roman"/>
              </a:rPr>
              <a:t>high;</a:t>
            </a:r>
            <a:r>
              <a:rPr sz="2450" spc="3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(d)</a:t>
            </a:r>
            <a:r>
              <a:rPr sz="2450" spc="-15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cluster</a:t>
            </a:r>
            <a:r>
              <a:rPr sz="2450" spc="-80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(Sendzimir)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mill</a:t>
            </a:r>
            <a:r>
              <a:rPr sz="2450" spc="-114" dirty="0">
                <a:latin typeface="Times New Roman"/>
                <a:cs typeface="Times New Roman"/>
              </a:rPr>
              <a:t> </a:t>
            </a:r>
            <a:r>
              <a:rPr sz="2450" spc="-25" dirty="0">
                <a:latin typeface="Times New Roman"/>
                <a:cs typeface="Times New Roman"/>
              </a:rPr>
              <a:t>(e) </a:t>
            </a:r>
            <a:r>
              <a:rPr sz="2450" spc="-55" dirty="0">
                <a:latin typeface="Times New Roman"/>
                <a:cs typeface="Times New Roman"/>
              </a:rPr>
              <a:t>Tandom</a:t>
            </a:r>
            <a:r>
              <a:rPr sz="2450" spc="-10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rolling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mill.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196" y="5858569"/>
            <a:ext cx="78422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65" dirty="0">
                <a:latin typeface="Times New Roman"/>
                <a:cs typeface="Times New Roman"/>
              </a:rPr>
              <a:t>Take—</a:t>
            </a:r>
            <a:r>
              <a:rPr sz="1750" spc="-100" dirty="0">
                <a:latin typeface="Times New Roman"/>
                <a:cs typeface="Times New Roman"/>
              </a:rPr>
              <a:t>up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5436" y="5765551"/>
            <a:ext cx="7677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5630" algn="l"/>
              </a:tabLst>
            </a:pPr>
            <a:r>
              <a:rPr sz="2325" spc="-30" baseline="1792" dirty="0">
                <a:latin typeface="Cambria"/>
                <a:cs typeface="Cambria"/>
              </a:rPr>
              <a:t>reel</a:t>
            </a:r>
            <a:r>
              <a:rPr sz="2325" baseline="1792" dirty="0">
                <a:latin typeface="Cambria"/>
                <a:cs typeface="Cambria"/>
              </a:rPr>
              <a:t>	</a:t>
            </a:r>
            <a:r>
              <a:rPr sz="4250" i="1" spc="20" dirty="0">
                <a:latin typeface="Times New Roman"/>
                <a:cs typeface="Times New Roman"/>
              </a:rPr>
              <a:t>i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8971" y="2253208"/>
            <a:ext cx="2057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-25" dirty="0">
                <a:solidFill>
                  <a:srgbClr val="3A3A3A"/>
                </a:solidFill>
                <a:latin typeface="Times New Roman"/>
                <a:cs typeface="Times New Roman"/>
              </a:rPr>
              <a:t>(c)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5233" y="1407616"/>
            <a:ext cx="224154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5" dirty="0">
                <a:solidFill>
                  <a:srgbClr val="363636"/>
                </a:solidFill>
                <a:latin typeface="Times New Roman"/>
                <a:cs typeface="Times New Roman"/>
              </a:rPr>
              <a:t>(d)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97392" y="1505842"/>
            <a:ext cx="124777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313131"/>
                </a:solidFill>
                <a:latin typeface="Times New Roman"/>
                <a:cs typeface="Times New Roman"/>
              </a:rPr>
              <a:t>Backing</a:t>
            </a:r>
            <a:r>
              <a:rPr sz="1350" spc="125" dirty="0">
                <a:solidFill>
                  <a:srgbClr val="313131"/>
                </a:solidFill>
                <a:latin typeface="Times New Roman"/>
                <a:cs typeface="Times New Roman"/>
              </a:rPr>
              <a:t>  </a:t>
            </a:r>
            <a:r>
              <a:rPr sz="1350" spc="-10" dirty="0">
                <a:solidFill>
                  <a:srgbClr val="3B3B3B"/>
                </a:solidFill>
                <a:latin typeface="Times New Roman"/>
                <a:cs typeface="Times New Roman"/>
              </a:rPr>
              <a:t>bearing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5958" y="1887835"/>
            <a:ext cx="87630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9920" algn="l"/>
              </a:tabLst>
            </a:pPr>
            <a:r>
              <a:rPr sz="1150" spc="80" dirty="0">
                <a:solidFill>
                  <a:srgbClr val="1F1F1F"/>
                </a:solidFill>
                <a:latin typeface="Times New Roman"/>
                <a:cs typeface="Times New Roman"/>
              </a:rPr>
              <a:t>Driven</a:t>
            </a:r>
            <a:r>
              <a:rPr sz="1150" dirty="0">
                <a:solidFill>
                  <a:srgbClr val="1F1F1F"/>
                </a:solidFill>
                <a:latin typeface="Times New Roman"/>
                <a:cs typeface="Times New Roman"/>
              </a:rPr>
              <a:t>	</a:t>
            </a:r>
            <a:r>
              <a:rPr sz="1150" spc="30" dirty="0">
                <a:solidFill>
                  <a:srgbClr val="282828"/>
                </a:solidFill>
                <a:latin typeface="Times New Roman"/>
                <a:cs typeface="Times New Roman"/>
              </a:rPr>
              <a:t>roll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8918" y="2735411"/>
            <a:ext cx="919480" cy="4051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90500">
              <a:lnSpc>
                <a:spcPts val="1410"/>
              </a:lnSpc>
              <a:spcBef>
                <a:spcPts val="290"/>
              </a:spcBef>
            </a:pPr>
            <a:r>
              <a:rPr sz="1300" spc="-10" dirty="0">
                <a:solidFill>
                  <a:srgbClr val="282828"/>
                </a:solidFill>
                <a:latin typeface="Times New Roman"/>
                <a:cs typeface="Times New Roman"/>
              </a:rPr>
              <a:t>Secoixl </a:t>
            </a:r>
            <a:r>
              <a:rPr sz="1300" spc="-10" dirty="0">
                <a:solidFill>
                  <a:srgbClr val="131313"/>
                </a:solidFill>
                <a:latin typeface="Times New Roman"/>
                <a:cs typeface="Times New Roman"/>
              </a:rPr>
              <a:t>intermediate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9081" y="3345358"/>
            <a:ext cx="86550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1665" algn="l"/>
              </a:tabLst>
            </a:pPr>
            <a:r>
              <a:rPr sz="1350" spc="-10" dirty="0">
                <a:solidFill>
                  <a:srgbClr val="2D2D2D"/>
                </a:solidFill>
                <a:latin typeface="Times New Roman"/>
                <a:cs typeface="Times New Roman"/>
              </a:rPr>
              <a:t>Driven</a:t>
            </a:r>
            <a:r>
              <a:rPr sz="1350" dirty="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sz="1350" spc="-20" dirty="0">
                <a:solidFill>
                  <a:srgbClr val="383838"/>
                </a:solidFill>
                <a:latin typeface="Times New Roman"/>
                <a:cs typeface="Times New Roman"/>
              </a:rPr>
              <a:t>roll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9373" y="4897667"/>
            <a:ext cx="1000760" cy="79438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235"/>
              </a:spcBef>
              <a:tabLst>
                <a:tab pos="872490" algn="l"/>
              </a:tabLst>
            </a:pPr>
            <a:r>
              <a:rPr sz="1650" spc="55" dirty="0">
                <a:latin typeface="Times New Roman"/>
                <a:cs typeface="Times New Roman"/>
              </a:rPr>
              <a:t>Stand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2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spc="-25" dirty="0">
                <a:latin typeface="Calibri"/>
                <a:cs typeface="Calibri"/>
              </a:rPr>
              <a:t>30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7886" y="5040510"/>
            <a:ext cx="11557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65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7266" y="5427960"/>
            <a:ext cx="38417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0" dirty="0">
                <a:latin typeface="Calibri"/>
                <a:cs typeface="Calibri"/>
              </a:rPr>
              <a:t>17.7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9533" y="5427960"/>
            <a:ext cx="37655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0" dirty="0">
                <a:latin typeface="Calibri"/>
                <a:cs typeface="Calibri"/>
              </a:rPr>
              <a:t>10.7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19644" y="6588819"/>
            <a:ext cx="3905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0" dirty="0">
                <a:latin typeface="Times New Roman"/>
                <a:cs typeface="Times New Roman"/>
              </a:rPr>
              <a:t>0.26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78730" y="6588819"/>
            <a:ext cx="3905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20" dirty="0">
                <a:latin typeface="Times New Roman"/>
                <a:cs typeface="Times New Roman"/>
              </a:rPr>
              <a:t>0.34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50292" y="6588819"/>
            <a:ext cx="141922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82625" algn="l"/>
                <a:tab pos="1048385" algn="l"/>
              </a:tabLst>
            </a:pPr>
            <a:r>
              <a:rPr sz="1550" spc="-20" dirty="0">
                <a:latin typeface="Times New Roman"/>
                <a:cs typeface="Times New Roman"/>
              </a:rPr>
              <a:t>0.56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spc="-575" dirty="0">
                <a:solidFill>
                  <a:srgbClr val="777777"/>
                </a:solidFill>
                <a:latin typeface="Times New Roman"/>
                <a:cs typeface="Times New Roman"/>
              </a:rPr>
              <a:t>”</a:t>
            </a:r>
            <a:r>
              <a:rPr sz="1550" dirty="0">
                <a:solidFill>
                  <a:srgbClr val="777777"/>
                </a:solidFill>
                <a:latin typeface="Times New Roman"/>
                <a:cs typeface="Times New Roman"/>
              </a:rPr>
              <a:t>	</a:t>
            </a:r>
            <a:r>
              <a:rPr sz="1550" spc="-20" dirty="0">
                <a:latin typeface="Times New Roman"/>
                <a:cs typeface="Times New Roman"/>
              </a:rPr>
              <a:t>0.90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87423" y="5040510"/>
            <a:ext cx="1562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latin typeface="Courier New"/>
                <a:cs typeface="Courier New"/>
              </a:rPr>
              <a:t>4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7638" y="5440362"/>
            <a:ext cx="30226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25" dirty="0">
                <a:latin typeface="Times New Roman"/>
                <a:cs typeface="Times New Roman"/>
              </a:rPr>
              <a:t>mls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45326" y="5065315"/>
            <a:ext cx="12128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50" dirty="0">
                <a:latin typeface="Times New Roman"/>
                <a:cs typeface="Times New Roman"/>
              </a:rPr>
              <a:t>5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08511" y="1836241"/>
            <a:ext cx="51244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10" dirty="0">
                <a:solidFill>
                  <a:srgbClr val="383838"/>
                </a:solidFill>
                <a:latin typeface="Times New Roman"/>
                <a:cs typeface="Times New Roman"/>
              </a:rPr>
              <a:t>Driven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8503" y="2535485"/>
            <a:ext cx="923290" cy="6076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281940">
              <a:lnSpc>
                <a:spcPts val="1480"/>
              </a:lnSpc>
              <a:spcBef>
                <a:spcPts val="330"/>
              </a:spcBef>
            </a:pPr>
            <a:r>
              <a:rPr sz="1400" spc="-10" dirty="0">
                <a:solidFill>
                  <a:srgbClr val="333333"/>
                </a:solidFill>
                <a:latin typeface="Cambria"/>
                <a:cs typeface="Cambria"/>
              </a:rPr>
              <a:t>First </a:t>
            </a:r>
            <a:r>
              <a:rPr sz="1400" dirty="0">
                <a:solidFill>
                  <a:srgbClr val="383838"/>
                </a:solidFill>
                <a:latin typeface="Cambria"/>
                <a:cs typeface="Cambria"/>
              </a:rPr>
              <a:t>inierm</a:t>
            </a:r>
            <a:r>
              <a:rPr sz="1400" spc="-2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1400" spc="-60" dirty="0">
                <a:solidFill>
                  <a:srgbClr val="383838"/>
                </a:solidFill>
                <a:latin typeface="Cambria"/>
                <a:cs typeface="Cambria"/>
              </a:rPr>
              <a:t>diate</a:t>
            </a:r>
            <a:endParaRPr sz="1400">
              <a:latin typeface="Cambria"/>
              <a:cs typeface="Cambria"/>
            </a:endParaRPr>
          </a:p>
          <a:p>
            <a:pPr marL="486409">
              <a:lnSpc>
                <a:spcPts val="1385"/>
              </a:lnSpc>
            </a:pPr>
            <a:r>
              <a:rPr sz="1400" spc="-480" dirty="0">
                <a:solidFill>
                  <a:srgbClr val="2D2D2D"/>
                </a:solidFill>
                <a:latin typeface="Cambria"/>
                <a:cs typeface="Cambria"/>
              </a:rPr>
              <a:t>11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09189" y="3461444"/>
            <a:ext cx="42100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20" dirty="0">
                <a:solidFill>
                  <a:srgbClr val="343434"/>
                </a:solidFill>
                <a:latin typeface="Times New Roman"/>
                <a:cs typeface="Times New Roman"/>
              </a:rPr>
              <a:t>Work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37230" y="3193775"/>
            <a:ext cx="599440" cy="5016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375"/>
              </a:spcBef>
            </a:pPr>
            <a:r>
              <a:rPr sz="1300" spc="-10" dirty="0">
                <a:solidFill>
                  <a:srgbClr val="3A3A3A"/>
                </a:solidFill>
                <a:latin typeface="Times New Roman"/>
                <a:cs typeface="Times New Roman"/>
              </a:rPr>
              <a:t>Strip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50" spc="-20" dirty="0">
                <a:solidFill>
                  <a:srgbClr val="333333"/>
                </a:solidFill>
                <a:latin typeface="Times New Roman"/>
                <a:cs typeface="Times New Roman"/>
              </a:rPr>
              <a:t>roll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26371" y="4541936"/>
            <a:ext cx="86741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0555" algn="l"/>
              </a:tabLst>
            </a:pPr>
            <a:r>
              <a:rPr sz="1350" spc="-10" dirty="0">
                <a:solidFill>
                  <a:srgbClr val="2F2F2F"/>
                </a:solidFill>
                <a:latin typeface="Times New Roman"/>
                <a:cs typeface="Times New Roman"/>
              </a:rPr>
              <a:t>Driven</a:t>
            </a:r>
            <a:r>
              <a:rPr sz="1350" dirty="0">
                <a:solidFill>
                  <a:srgbClr val="2F2F2F"/>
                </a:solidFill>
                <a:latin typeface="Times New Roman"/>
                <a:cs typeface="Times New Roman"/>
              </a:rPr>
              <a:t>	</a:t>
            </a:r>
            <a:r>
              <a:rPr sz="1350" spc="-15" dirty="0">
                <a:solidFill>
                  <a:srgbClr val="3D3D3D"/>
                </a:solidFill>
                <a:latin typeface="Times New Roman"/>
                <a:cs typeface="Times New Roman"/>
              </a:rPr>
              <a:t>roli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34622" y="6126460"/>
            <a:ext cx="66167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5"/>
              </a:spcBef>
            </a:pPr>
            <a:r>
              <a:rPr sz="1750" spc="-50" dirty="0">
                <a:latin typeface="Times New Roman"/>
                <a:cs typeface="Times New Roman"/>
              </a:rPr>
              <a:t>Pay-</a:t>
            </a:r>
            <a:r>
              <a:rPr sz="1750" spc="-25" dirty="0">
                <a:latin typeface="Times New Roman"/>
                <a:cs typeface="Times New Roman"/>
              </a:rPr>
              <a:t>off</a:t>
            </a:r>
            <a:endParaRPr sz="1750">
              <a:latin typeface="Times New Roman"/>
              <a:cs typeface="Times New Roman"/>
            </a:endParaRPr>
          </a:p>
          <a:p>
            <a:pPr marR="47625" algn="ctr">
              <a:lnSpc>
                <a:spcPts val="1650"/>
              </a:lnSpc>
            </a:pPr>
            <a:r>
              <a:rPr sz="1500" spc="-20" dirty="0">
                <a:latin typeface="Courier New"/>
                <a:cs typeface="Courier New"/>
              </a:rPr>
              <a:t>reel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40707" y="6570216"/>
            <a:ext cx="379730" cy="28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55" dirty="0">
                <a:latin typeface="Courier New"/>
                <a:cs typeface="Courier New"/>
              </a:rPr>
              <a:t>1.45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2927" y="6353919"/>
            <a:ext cx="490855" cy="5022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0520">
              <a:lnSpc>
                <a:spcPts val="1750"/>
              </a:lnSpc>
              <a:spcBef>
                <a:spcPts val="110"/>
              </a:spcBef>
            </a:pPr>
            <a:r>
              <a:rPr sz="1500" spc="45" dirty="0">
                <a:solidFill>
                  <a:srgbClr val="545454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700" spc="-345" dirty="0">
                <a:latin typeface="Courier New"/>
                <a:cs typeface="Courier New"/>
              </a:rPr>
              <a:t>2.25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6343" y="669726"/>
            <a:ext cx="401835" cy="37504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7984" y="534739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78" y="0"/>
                </a:lnTo>
              </a:path>
            </a:pathLst>
          </a:custGeom>
          <a:ln w="20835">
            <a:solidFill>
              <a:srgbClr val="9057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7984" y="469552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78" y="0"/>
                </a:lnTo>
              </a:path>
            </a:pathLst>
          </a:custGeom>
          <a:ln w="20835">
            <a:solidFill>
              <a:srgbClr val="834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1934" y="460572"/>
            <a:ext cx="25977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0910" algn="l"/>
              </a:tabLst>
            </a:pPr>
            <a:r>
              <a:rPr spc="-10" dirty="0"/>
              <a:t>Special</a:t>
            </a:r>
            <a:r>
              <a:rPr dirty="0"/>
              <a:t>	</a:t>
            </a:r>
            <a:r>
              <a:rPr spc="-25" dirty="0"/>
              <a:t>ill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9647" y="1600596"/>
            <a:ext cx="8068945" cy="3975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015" indent="-361315">
              <a:lnSpc>
                <a:spcPts val="3804"/>
              </a:lnSpc>
              <a:spcBef>
                <a:spcPts val="120"/>
              </a:spcBef>
              <a:buChar char="•"/>
              <a:tabLst>
                <a:tab pos="374015" algn="l"/>
              </a:tabLst>
            </a:pPr>
            <a:r>
              <a:rPr sz="3200" spc="-25" dirty="0">
                <a:latin typeface="Calibri"/>
                <a:cs typeface="Calibri"/>
              </a:rPr>
              <a:t>Nowadays,</a:t>
            </a:r>
            <a:r>
              <a:rPr sz="3200" dirty="0">
                <a:latin typeface="Calibri"/>
                <a:cs typeface="Calibri"/>
              </a:rPr>
              <a:t> usage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rolling</a:t>
            </a:r>
            <a:endParaRPr sz="3200">
              <a:latin typeface="Calibri"/>
              <a:cs typeface="Calibri"/>
            </a:endParaRPr>
          </a:p>
          <a:p>
            <a:pPr marL="368300">
              <a:lnSpc>
                <a:spcPts val="3925"/>
              </a:lnSpc>
            </a:pPr>
            <a:r>
              <a:rPr sz="3300" spc="-10" dirty="0">
                <a:latin typeface="Calibri"/>
                <a:cs typeface="Calibri"/>
              </a:rPr>
              <a:t>mills</a:t>
            </a:r>
            <a:r>
              <a:rPr sz="3300" spc="-110" dirty="0">
                <a:latin typeface="Calibri"/>
                <a:cs typeface="Calibri"/>
              </a:rPr>
              <a:t> </a:t>
            </a:r>
            <a:r>
              <a:rPr sz="3300" spc="-20" dirty="0">
                <a:latin typeface="Calibri"/>
                <a:cs typeface="Calibri"/>
              </a:rPr>
              <a:t>are</a:t>
            </a:r>
            <a:r>
              <a:rPr sz="3300" spc="-155" dirty="0">
                <a:latin typeface="Calibri"/>
                <a:cs typeface="Calibri"/>
              </a:rPr>
              <a:t> </a:t>
            </a:r>
            <a:r>
              <a:rPr sz="3300" spc="-60" dirty="0">
                <a:latin typeface="Calibri"/>
                <a:cs typeface="Calibri"/>
              </a:rPr>
              <a:t>increasing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in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spc="-55" dirty="0">
                <a:latin typeface="Calibri"/>
                <a:cs typeface="Calibri"/>
              </a:rPr>
              <a:t>industries</a:t>
            </a:r>
            <a:r>
              <a:rPr sz="3300" spc="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at</a:t>
            </a:r>
            <a:r>
              <a:rPr sz="3300" spc="-120" dirty="0">
                <a:latin typeface="Calibri"/>
                <a:cs typeface="Calibri"/>
              </a:rPr>
              <a:t> </a:t>
            </a:r>
            <a:r>
              <a:rPr sz="3300" spc="-45" dirty="0">
                <a:latin typeface="Calibri"/>
                <a:cs typeface="Calibri"/>
              </a:rPr>
              <a:t>higher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rate.</a:t>
            </a:r>
            <a:endParaRPr sz="3300">
              <a:latin typeface="Calibri"/>
              <a:cs typeface="Calibri"/>
            </a:endParaRPr>
          </a:p>
          <a:p>
            <a:pPr marL="370205" marR="598170" indent="-358140">
              <a:lnSpc>
                <a:spcPts val="3829"/>
              </a:lnSpc>
              <a:spcBef>
                <a:spcPts val="885"/>
              </a:spcBef>
              <a:buChar char="•"/>
              <a:tabLst>
                <a:tab pos="374015" algn="l"/>
              </a:tabLst>
            </a:pPr>
            <a:r>
              <a:rPr sz="3250" spc="-10" dirty="0">
                <a:latin typeface="Calibri"/>
                <a:cs typeface="Calibri"/>
              </a:rPr>
              <a:t>There</a:t>
            </a:r>
            <a:r>
              <a:rPr sz="3250" spc="-13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are</a:t>
            </a:r>
            <a:r>
              <a:rPr sz="3250" spc="-18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main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two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types</a:t>
            </a:r>
            <a:r>
              <a:rPr sz="3250" spc="-10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of</a:t>
            </a:r>
            <a:r>
              <a:rPr sz="3250" spc="-140" dirty="0">
                <a:latin typeface="Calibri"/>
                <a:cs typeface="Calibri"/>
              </a:rPr>
              <a:t> </a:t>
            </a:r>
            <a:r>
              <a:rPr sz="3250" spc="-20" dirty="0">
                <a:latin typeface="Calibri"/>
                <a:cs typeface="Calibri"/>
              </a:rPr>
              <a:t>Special</a:t>
            </a:r>
            <a:r>
              <a:rPr sz="3250" spc="-85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Rolling 	Mill.</a:t>
            </a:r>
            <a:r>
              <a:rPr sz="3250" spc="-75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They</a:t>
            </a:r>
            <a:r>
              <a:rPr sz="3250" spc="-10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are</a:t>
            </a:r>
            <a:r>
              <a:rPr sz="3250" spc="-150" dirty="0">
                <a:latin typeface="Calibri"/>
                <a:cs typeface="Calibri"/>
              </a:rPr>
              <a:t> </a:t>
            </a:r>
            <a:r>
              <a:rPr sz="3250" dirty="0">
                <a:latin typeface="Calibri"/>
                <a:cs typeface="Calibri"/>
              </a:rPr>
              <a:t>as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spc="-10" dirty="0">
                <a:latin typeface="Calibri"/>
                <a:cs typeface="Calibri"/>
              </a:rPr>
              <a:t>follows</a:t>
            </a:r>
            <a:endParaRPr sz="32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3250">
              <a:latin typeface="Calibri"/>
              <a:cs typeface="Calibri"/>
            </a:endParaRPr>
          </a:p>
          <a:p>
            <a:pPr marL="771525" marR="3378835">
              <a:lnSpc>
                <a:spcPct val="118800"/>
              </a:lnSpc>
            </a:pPr>
            <a:r>
              <a:rPr sz="3650" spc="-35" dirty="0">
                <a:solidFill>
                  <a:srgbClr val="8C5228"/>
                </a:solidFill>
                <a:latin typeface="Calibri"/>
                <a:cs typeface="Calibri"/>
              </a:rPr>
              <a:t>Universal</a:t>
            </a:r>
            <a:r>
              <a:rPr sz="3650" spc="-100" dirty="0">
                <a:solidFill>
                  <a:srgbClr val="8C5228"/>
                </a:solidFill>
                <a:latin typeface="Calibri"/>
                <a:cs typeface="Calibri"/>
              </a:rPr>
              <a:t> </a:t>
            </a:r>
            <a:r>
              <a:rPr sz="3650" spc="-30" dirty="0">
                <a:solidFill>
                  <a:srgbClr val="8C542B"/>
                </a:solidFill>
                <a:latin typeface="Calibri"/>
                <a:cs typeface="Calibri"/>
              </a:rPr>
              <a:t>Rolling</a:t>
            </a:r>
            <a:r>
              <a:rPr sz="3650" spc="-25" dirty="0">
                <a:solidFill>
                  <a:srgbClr val="8C542B"/>
                </a:solidFill>
                <a:latin typeface="Calibri"/>
                <a:cs typeface="Calibri"/>
              </a:rPr>
              <a:t> </a:t>
            </a:r>
            <a:r>
              <a:rPr sz="3650" spc="-20" dirty="0">
                <a:solidFill>
                  <a:srgbClr val="974B0E"/>
                </a:solidFill>
                <a:latin typeface="Calibri"/>
                <a:cs typeface="Calibri"/>
              </a:rPr>
              <a:t>Mill </a:t>
            </a:r>
            <a:r>
              <a:rPr sz="3650" spc="-35" dirty="0">
                <a:solidFill>
                  <a:srgbClr val="774923"/>
                </a:solidFill>
                <a:latin typeface="Calibri"/>
                <a:cs typeface="Calibri"/>
              </a:rPr>
              <a:t>Planetary</a:t>
            </a:r>
            <a:r>
              <a:rPr sz="3650" spc="-75" dirty="0">
                <a:solidFill>
                  <a:srgbClr val="774923"/>
                </a:solidFill>
                <a:latin typeface="Calibri"/>
                <a:cs typeface="Calibri"/>
              </a:rPr>
              <a:t> </a:t>
            </a:r>
            <a:r>
              <a:rPr sz="3650" spc="-30" dirty="0">
                <a:solidFill>
                  <a:srgbClr val="87542F"/>
                </a:solidFill>
                <a:latin typeface="Calibri"/>
                <a:cs typeface="Calibri"/>
              </a:rPr>
              <a:t>Rolling</a:t>
            </a:r>
            <a:r>
              <a:rPr sz="3650" spc="-20" dirty="0">
                <a:solidFill>
                  <a:srgbClr val="87542F"/>
                </a:solidFill>
                <a:latin typeface="Calibri"/>
                <a:cs typeface="Calibri"/>
              </a:rPr>
              <a:t> </a:t>
            </a:r>
            <a:r>
              <a:rPr sz="3650" spc="-25" dirty="0">
                <a:solidFill>
                  <a:srgbClr val="95480A"/>
                </a:solidFill>
                <a:latin typeface="Calibri"/>
                <a:cs typeface="Calibri"/>
              </a:rPr>
              <a:t>Mill</a:t>
            </a:r>
            <a:endParaRPr sz="3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4906" y="3768328"/>
            <a:ext cx="2848570" cy="2500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4578" y="3732608"/>
            <a:ext cx="625078" cy="8840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359" y="669726"/>
            <a:ext cx="276820" cy="375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3773" y="669726"/>
            <a:ext cx="401835" cy="3750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6406" y="562570"/>
            <a:ext cx="3339703" cy="253603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92154" y="460572"/>
            <a:ext cx="44126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27170" algn="l"/>
              </a:tabLst>
            </a:pPr>
            <a:r>
              <a:rPr spc="-10" dirty="0"/>
              <a:t>niversal</a:t>
            </a:r>
            <a:r>
              <a:rPr spc="-140" dirty="0"/>
              <a:t> </a:t>
            </a:r>
            <a:r>
              <a:rPr spc="-10" dirty="0"/>
              <a:t>Rolling</a:t>
            </a:r>
            <a:r>
              <a:rPr dirty="0"/>
              <a:t>	</a:t>
            </a:r>
            <a:r>
              <a:rPr spc="-25" dirty="0"/>
              <a:t>ill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6561" y="1567110"/>
            <a:ext cx="3876675" cy="44602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70205" marR="5080" indent="-358140">
              <a:lnSpc>
                <a:spcPts val="3020"/>
              </a:lnSpc>
              <a:spcBef>
                <a:spcPts val="465"/>
              </a:spcBef>
              <a:buChar char="•"/>
              <a:tabLst>
                <a:tab pos="370205" algn="l"/>
                <a:tab pos="373380" algn="l"/>
              </a:tabLst>
            </a:pPr>
            <a:r>
              <a:rPr sz="2750" dirty="0">
                <a:latin typeface="Calibri"/>
                <a:cs typeface="Calibri"/>
              </a:rPr>
              <a:t>	In</a:t>
            </a:r>
            <a:r>
              <a:rPr sz="2750" spc="-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type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rolling </a:t>
            </a:r>
            <a:r>
              <a:rPr sz="2750" dirty="0">
                <a:latin typeface="Calibri"/>
                <a:cs typeface="Calibri"/>
              </a:rPr>
              <a:t>mill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there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two </a:t>
            </a:r>
            <a:r>
              <a:rPr sz="2750" dirty="0">
                <a:latin typeface="Calibri"/>
                <a:cs typeface="Calibri"/>
              </a:rPr>
              <a:t>vertical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rolling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mills,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horizontal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rolling </a:t>
            </a:r>
            <a:r>
              <a:rPr sz="2800" spc="-10" dirty="0">
                <a:latin typeface="Calibri"/>
                <a:cs typeface="Calibri"/>
              </a:rPr>
              <a:t>mills.</a:t>
            </a:r>
            <a:endParaRPr sz="2800">
              <a:latin typeface="Calibri"/>
              <a:cs typeface="Calibri"/>
            </a:endParaRPr>
          </a:p>
          <a:p>
            <a:pPr marL="372745" marR="90805" indent="-360680">
              <a:lnSpc>
                <a:spcPct val="90600"/>
              </a:lnSpc>
              <a:spcBef>
                <a:spcPts val="660"/>
              </a:spcBef>
              <a:buChar char="•"/>
              <a:tabLst>
                <a:tab pos="372745" algn="l"/>
              </a:tabLst>
            </a:pPr>
            <a:r>
              <a:rPr sz="2750" dirty="0">
                <a:latin typeface="Calibri"/>
                <a:cs typeface="Calibri"/>
              </a:rPr>
              <a:t>This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mill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generally </a:t>
            </a:r>
            <a:r>
              <a:rPr sz="2800" spc="-25" dirty="0">
                <a:latin typeface="Calibri"/>
                <a:cs typeface="Calibri"/>
              </a:rPr>
              <a:t>produces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H-</a:t>
            </a:r>
            <a:r>
              <a:rPr sz="2800" dirty="0">
                <a:latin typeface="Calibri"/>
                <a:cs typeface="Calibri"/>
              </a:rPr>
              <a:t>section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30" dirty="0">
                <a:latin typeface="Calibri"/>
                <a:cs typeface="Calibri"/>
              </a:rPr>
              <a:t>I-</a:t>
            </a:r>
            <a:r>
              <a:rPr sz="2800" spc="-10" dirty="0">
                <a:latin typeface="Calibri"/>
                <a:cs typeface="Calibri"/>
              </a:rPr>
              <a:t>section.</a:t>
            </a:r>
            <a:endParaRPr sz="2800">
              <a:latin typeface="Calibri"/>
              <a:cs typeface="Calibri"/>
            </a:endParaRPr>
          </a:p>
          <a:p>
            <a:pPr marL="373380" marR="361315" indent="-361315">
              <a:lnSpc>
                <a:spcPts val="3020"/>
              </a:lnSpc>
              <a:spcBef>
                <a:spcPts val="680"/>
              </a:spcBef>
              <a:buChar char="•"/>
              <a:tabLst>
                <a:tab pos="375920" algn="l"/>
              </a:tabLst>
            </a:pPr>
            <a:r>
              <a:rPr sz="2750" dirty="0">
                <a:latin typeface="Calibri"/>
                <a:cs typeface="Calibri"/>
              </a:rPr>
              <a:t>This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mills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for 	</a:t>
            </a:r>
            <a:r>
              <a:rPr sz="2800" spc="-10" dirty="0">
                <a:latin typeface="Calibri"/>
                <a:cs typeface="Calibri"/>
              </a:rPr>
              <a:t>producing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accurate 	edges.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554" y="2857500"/>
            <a:ext cx="3679031" cy="20091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625" y="669726"/>
            <a:ext cx="401835" cy="3750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86625" y="2437804"/>
            <a:ext cx="1116210" cy="2500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9554" y="5750718"/>
            <a:ext cx="3143249" cy="2857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5777" y="454371"/>
            <a:ext cx="4418678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10660" algn="l"/>
              </a:tabLst>
            </a:pPr>
            <a:r>
              <a:rPr lang="en-IN" sz="4450" spc="-45" dirty="0"/>
              <a:t>P</a:t>
            </a:r>
            <a:r>
              <a:rPr sz="4450" spc="-45" dirty="0" err="1"/>
              <a:t>anetary</a:t>
            </a:r>
            <a:r>
              <a:rPr sz="4450" spc="-105" dirty="0"/>
              <a:t> </a:t>
            </a:r>
            <a:r>
              <a:rPr sz="4450" spc="-10" dirty="0"/>
              <a:t>Rolling</a:t>
            </a:r>
            <a:r>
              <a:rPr sz="4450" dirty="0"/>
              <a:t>	</a:t>
            </a:r>
            <a:r>
              <a:rPr sz="4450" spc="-40" dirty="0"/>
              <a:t>ill</a:t>
            </a:r>
            <a:endParaRPr sz="4450" dirty="0"/>
          </a:p>
        </p:txBody>
      </p:sp>
      <p:sp>
        <p:nvSpPr>
          <p:cNvPr id="7" name="object 7"/>
          <p:cNvSpPr txBox="1"/>
          <p:nvPr/>
        </p:nvSpPr>
        <p:spPr>
          <a:xfrm>
            <a:off x="517145" y="1613494"/>
            <a:ext cx="3835400" cy="43732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73380" marR="5080" indent="-352425">
              <a:lnSpc>
                <a:spcPct val="102699"/>
              </a:lnSpc>
              <a:spcBef>
                <a:spcPts val="45"/>
              </a:spcBef>
              <a:buClr>
                <a:srgbClr val="FB0100"/>
              </a:buClr>
              <a:buChar char="•"/>
              <a:tabLst>
                <a:tab pos="375920" algn="l"/>
              </a:tabLst>
            </a:pPr>
            <a:r>
              <a:rPr sz="2700" dirty="0">
                <a:solidFill>
                  <a:srgbClr val="B81C24"/>
                </a:solidFill>
                <a:latin typeface="Calibri"/>
                <a:cs typeface="Calibri"/>
              </a:rPr>
              <a:t>Here</a:t>
            </a:r>
            <a:r>
              <a:rPr sz="2700" spc="165" dirty="0">
                <a:solidFill>
                  <a:srgbClr val="B81C2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E40C11"/>
                </a:solidFill>
                <a:latin typeface="Calibri"/>
                <a:cs typeface="Calibri"/>
              </a:rPr>
              <a:t>the</a:t>
            </a:r>
            <a:r>
              <a:rPr sz="2700" spc="130" dirty="0">
                <a:solidFill>
                  <a:srgbClr val="E40C1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A80E1C"/>
                </a:solidFill>
                <a:latin typeface="Calibri"/>
                <a:cs typeface="Calibri"/>
              </a:rPr>
              <a:t>rolls</a:t>
            </a:r>
            <a:r>
              <a:rPr sz="2700" spc="150" dirty="0">
                <a:solidFill>
                  <a:srgbClr val="A80E1C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C82323"/>
                </a:solidFill>
                <a:latin typeface="Calibri"/>
                <a:cs typeface="Calibri"/>
              </a:rPr>
              <a:t>are 	</a:t>
            </a:r>
            <a:r>
              <a:rPr sz="2700" dirty="0">
                <a:solidFill>
                  <a:srgbClr val="BF232D"/>
                </a:solidFill>
                <a:latin typeface="Calibri"/>
                <a:cs typeface="Calibri"/>
              </a:rPr>
              <a:t>arranged</a:t>
            </a:r>
            <a:r>
              <a:rPr sz="2700" spc="260" dirty="0">
                <a:solidFill>
                  <a:srgbClr val="BF232D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9E161A"/>
                </a:solidFill>
                <a:latin typeface="Calibri"/>
                <a:cs typeface="Calibri"/>
              </a:rPr>
              <a:t>in</a:t>
            </a:r>
            <a:r>
              <a:rPr sz="2700" spc="80" dirty="0">
                <a:solidFill>
                  <a:srgbClr val="9E161A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B1080C"/>
                </a:solidFill>
                <a:latin typeface="Calibri"/>
                <a:cs typeface="Calibri"/>
              </a:rPr>
              <a:t>the</a:t>
            </a:r>
            <a:r>
              <a:rPr sz="2700" spc="125" dirty="0">
                <a:solidFill>
                  <a:srgbClr val="B1080C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BC111A"/>
                </a:solidFill>
                <a:latin typeface="Calibri"/>
                <a:cs typeface="Calibri"/>
              </a:rPr>
              <a:t>shape</a:t>
            </a:r>
            <a:r>
              <a:rPr sz="2700" spc="675" dirty="0">
                <a:solidFill>
                  <a:srgbClr val="BC111A"/>
                </a:solidFill>
                <a:latin typeface="Calibri"/>
                <a:cs typeface="Calibri"/>
              </a:rPr>
              <a:t> 	</a:t>
            </a:r>
            <a:r>
              <a:rPr sz="2750" dirty="0">
                <a:solidFill>
                  <a:srgbClr val="BF2F36"/>
                </a:solidFill>
                <a:latin typeface="Calibri"/>
                <a:cs typeface="Calibri"/>
              </a:rPr>
              <a:t>of</a:t>
            </a:r>
            <a:r>
              <a:rPr sz="2750" spc="45" dirty="0">
                <a:solidFill>
                  <a:srgbClr val="BF2F36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C60F0F"/>
                </a:solidFill>
                <a:latin typeface="Calibri"/>
                <a:cs typeface="Calibri"/>
              </a:rPr>
              <a:t>sun</a:t>
            </a:r>
            <a:r>
              <a:rPr sz="2750" spc="40" dirty="0">
                <a:solidFill>
                  <a:srgbClr val="C60F0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AE1823"/>
                </a:solidFill>
                <a:latin typeface="Calibri"/>
                <a:cs typeface="Calibri"/>
              </a:rPr>
              <a:t>and</a:t>
            </a:r>
            <a:r>
              <a:rPr sz="2750" spc="105" dirty="0">
                <a:solidFill>
                  <a:srgbClr val="AE1823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DD0F1F"/>
                </a:solidFill>
                <a:latin typeface="Calibri"/>
                <a:cs typeface="Calibri"/>
              </a:rPr>
              <a:t>planets,</a:t>
            </a:r>
            <a:r>
              <a:rPr sz="2750" spc="65" dirty="0">
                <a:solidFill>
                  <a:srgbClr val="DD0F1F"/>
                </a:solidFill>
                <a:latin typeface="Calibri"/>
                <a:cs typeface="Calibri"/>
              </a:rPr>
              <a:t> </a:t>
            </a:r>
            <a:r>
              <a:rPr sz="2750" spc="-20" dirty="0">
                <a:solidFill>
                  <a:srgbClr val="E2050E"/>
                </a:solidFill>
                <a:latin typeface="Calibri"/>
                <a:cs typeface="Calibri"/>
              </a:rPr>
              <a:t>thus 	</a:t>
            </a:r>
            <a:r>
              <a:rPr sz="2700" dirty="0">
                <a:solidFill>
                  <a:srgbClr val="A01A21"/>
                </a:solidFill>
                <a:latin typeface="Calibri"/>
                <a:cs typeface="Calibri"/>
              </a:rPr>
              <a:t>its</a:t>
            </a:r>
            <a:r>
              <a:rPr sz="2700" spc="114" dirty="0">
                <a:solidFill>
                  <a:srgbClr val="A01A21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D40515"/>
                </a:solidFill>
                <a:latin typeface="Calibri"/>
                <a:cs typeface="Calibri"/>
              </a:rPr>
              <a:t>named</a:t>
            </a:r>
            <a:r>
              <a:rPr sz="2700" spc="270" dirty="0">
                <a:solidFill>
                  <a:srgbClr val="D40515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C3231A"/>
                </a:solidFill>
                <a:latin typeface="Calibri"/>
                <a:cs typeface="Calibri"/>
              </a:rPr>
              <a:t>as</a:t>
            </a:r>
            <a:r>
              <a:rPr sz="2700" spc="100" dirty="0">
                <a:solidFill>
                  <a:srgbClr val="C3231A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BD1A33"/>
                </a:solidFill>
                <a:latin typeface="Calibri"/>
                <a:cs typeface="Calibri"/>
              </a:rPr>
              <a:t>planetary 	</a:t>
            </a:r>
            <a:r>
              <a:rPr sz="2750" dirty="0">
                <a:solidFill>
                  <a:srgbClr val="D80513"/>
                </a:solidFill>
                <a:latin typeface="Calibri"/>
                <a:cs typeface="Calibri"/>
              </a:rPr>
              <a:t>rolls.(only</a:t>
            </a:r>
            <a:r>
              <a:rPr sz="2750" spc="95" dirty="0">
                <a:solidFill>
                  <a:srgbClr val="D80513"/>
                </a:solidFill>
                <a:latin typeface="Calibri"/>
                <a:cs typeface="Calibri"/>
              </a:rPr>
              <a:t> </a:t>
            </a:r>
            <a:r>
              <a:rPr sz="2750" spc="-25" dirty="0">
                <a:solidFill>
                  <a:srgbClr val="ED080F"/>
                </a:solidFill>
                <a:latin typeface="Calibri"/>
                <a:cs typeface="Calibri"/>
              </a:rPr>
              <a:t>for 	</a:t>
            </a:r>
            <a:r>
              <a:rPr sz="2750" spc="-10" dirty="0">
                <a:solidFill>
                  <a:srgbClr val="DD1A1D"/>
                </a:solidFill>
                <a:latin typeface="Calibri"/>
                <a:cs typeface="Calibri"/>
              </a:rPr>
              <a:t>understanding)</a:t>
            </a:r>
            <a:endParaRPr sz="2750">
              <a:latin typeface="Calibri"/>
              <a:cs typeface="Calibri"/>
            </a:endParaRPr>
          </a:p>
          <a:p>
            <a:pPr marL="372745" marR="79375" indent="-360680">
              <a:lnSpc>
                <a:spcPct val="104299"/>
              </a:lnSpc>
              <a:spcBef>
                <a:spcPts val="620"/>
              </a:spcBef>
              <a:buChar char="•"/>
              <a:tabLst>
                <a:tab pos="375920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1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feed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rolls,</a:t>
            </a:r>
            <a:r>
              <a:rPr sz="2700" spc="1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push</a:t>
            </a:r>
            <a:r>
              <a:rPr sz="2700" spc="1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the 	</a:t>
            </a:r>
            <a:r>
              <a:rPr sz="2750" dirty="0">
                <a:latin typeface="Calibri"/>
                <a:cs typeface="Calibri"/>
              </a:rPr>
              <a:t>metal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gap 	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planetary 	</a:t>
            </a:r>
            <a:r>
              <a:rPr sz="2600" spc="-10" dirty="0">
                <a:latin typeface="Calibri"/>
                <a:cs typeface="Calibri"/>
              </a:rPr>
              <a:t>rolls.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8008" y="4256682"/>
            <a:ext cx="666750" cy="876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700" spc="-100" dirty="0">
                <a:latin typeface="Calibri"/>
                <a:cs typeface="Calibri"/>
              </a:rPr>
              <a:t>Fead</a:t>
            </a:r>
            <a:endParaRPr sz="2700">
              <a:latin typeface="Calibri"/>
              <a:cs typeface="Calibri"/>
            </a:endParaRPr>
          </a:p>
          <a:p>
            <a:pPr marL="38735">
              <a:lnSpc>
                <a:spcPct val="100000"/>
              </a:lnSpc>
              <a:spcBef>
                <a:spcPts val="120"/>
              </a:spcBef>
            </a:pPr>
            <a:r>
              <a:rPr sz="3900" spc="-30" baseline="23504" dirty="0">
                <a:solidFill>
                  <a:srgbClr val="131313"/>
                </a:solidFill>
                <a:latin typeface="Calibri"/>
                <a:cs typeface="Calibri"/>
              </a:rPr>
              <a:t>R</a:t>
            </a:r>
            <a:r>
              <a:rPr sz="2750" spc="-20" dirty="0">
                <a:solidFill>
                  <a:srgbClr val="131313"/>
                </a:solidFill>
                <a:latin typeface="Calibri"/>
                <a:cs typeface="Calibri"/>
              </a:rPr>
              <a:t>”’*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8863" y="2248743"/>
            <a:ext cx="1016000" cy="652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3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PlarBtay</a:t>
            </a:r>
            <a:endParaRPr sz="2200">
              <a:latin typeface="Calibri"/>
              <a:cs typeface="Calibri"/>
            </a:endParaRPr>
          </a:p>
          <a:p>
            <a:pPr marR="3175" algn="ctr">
              <a:lnSpc>
                <a:spcPts val="2410"/>
              </a:lnSpc>
            </a:pPr>
            <a:r>
              <a:rPr sz="2100" spc="-20" dirty="0">
                <a:latin typeface="Calibri"/>
                <a:cs typeface="Calibri"/>
              </a:rPr>
              <a:t>Mill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86162" y="4703415"/>
            <a:ext cx="78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262626"/>
                </a:solidFill>
                <a:latin typeface="Calibri"/>
                <a:cs typeface="Calibri"/>
              </a:rPr>
              <a:t>'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9936" y="4371528"/>
            <a:ext cx="607695" cy="677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90"/>
              </a:spcBef>
            </a:pPr>
            <a:r>
              <a:rPr sz="2400" spc="-25" dirty="0">
                <a:solidFill>
                  <a:srgbClr val="111111"/>
                </a:solidFill>
                <a:latin typeface="Calibri"/>
                <a:cs typeface="Calibri"/>
              </a:rPr>
              <a:t>Rao</a:t>
            </a:r>
            <a:endParaRPr sz="2400">
              <a:latin typeface="Calibri"/>
              <a:cs typeface="Calibri"/>
            </a:endParaRPr>
          </a:p>
          <a:p>
            <a:pPr marL="27305">
              <a:lnSpc>
                <a:spcPts val="2390"/>
              </a:lnSpc>
            </a:pP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Table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32596" y="4862413"/>
            <a:ext cx="859155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460"/>
              </a:lnSpc>
              <a:spcBef>
                <a:spcPts val="95"/>
              </a:spcBef>
            </a:pPr>
            <a:r>
              <a:rPr sz="2150" spc="-10" dirty="0">
                <a:latin typeface="Calibri"/>
                <a:cs typeface="Calibri"/>
              </a:rPr>
              <a:t>Tendon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ts val="2520"/>
              </a:lnSpc>
            </a:pPr>
            <a:r>
              <a:rPr sz="2200" spc="25" dirty="0">
                <a:latin typeface="Calibri"/>
                <a:cs typeface="Calibri"/>
              </a:rPr>
              <a:t>Rol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4937" y="5750718"/>
            <a:ext cx="776882" cy="250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5093" y="5777507"/>
            <a:ext cx="1071562" cy="258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9531" y="5804296"/>
            <a:ext cx="473273" cy="1875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9554" y="2348508"/>
            <a:ext cx="3679031" cy="26521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2273" y="759023"/>
            <a:ext cx="419695" cy="3750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43625" y="669726"/>
            <a:ext cx="401835" cy="3750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54469" y="454371"/>
            <a:ext cx="170180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65" dirty="0"/>
              <a:t>Planeta</a:t>
            </a:r>
            <a:endParaRPr sz="4450"/>
          </a:p>
        </p:txBody>
      </p:sp>
      <p:sp>
        <p:nvSpPr>
          <p:cNvPr id="9" name="object 9"/>
          <p:cNvSpPr txBox="1"/>
          <p:nvPr/>
        </p:nvSpPr>
        <p:spPr>
          <a:xfrm>
            <a:off x="4431540" y="454371"/>
            <a:ext cx="254254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57095" algn="l"/>
              </a:tabLst>
            </a:pPr>
            <a:r>
              <a:rPr sz="4450" spc="-10" dirty="0">
                <a:latin typeface="Calibri"/>
                <a:cs typeface="Calibri"/>
              </a:rPr>
              <a:t>Rolling</a:t>
            </a:r>
            <a:r>
              <a:rPr sz="4450" dirty="0">
                <a:latin typeface="Calibri"/>
                <a:cs typeface="Calibri"/>
              </a:rPr>
              <a:t>	</a:t>
            </a:r>
            <a:r>
              <a:rPr sz="4450" spc="-30" dirty="0">
                <a:latin typeface="Calibri"/>
                <a:cs typeface="Calibri"/>
              </a:rPr>
              <a:t>ill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5977" y="1605557"/>
            <a:ext cx="3870960" cy="310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0840" marR="5080" indent="1905">
              <a:lnSpc>
                <a:spcPct val="99900"/>
              </a:lnSpc>
              <a:spcBef>
                <a:spcPts val="135"/>
              </a:spcBef>
            </a:pPr>
            <a:r>
              <a:rPr sz="2800" dirty="0">
                <a:latin typeface="Calibri"/>
                <a:cs typeface="Calibri"/>
              </a:rPr>
              <a:t>Further after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rolling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planetary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rolls,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piece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pass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or,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four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mill.</a:t>
            </a:r>
            <a:endParaRPr sz="2800">
              <a:latin typeface="Calibri"/>
              <a:cs typeface="Calibri"/>
            </a:endParaRPr>
          </a:p>
          <a:p>
            <a:pPr marL="371475" marR="66675" indent="-359410">
              <a:lnSpc>
                <a:spcPct val="100400"/>
              </a:lnSpc>
              <a:spcBef>
                <a:spcPts val="635"/>
              </a:spcBef>
              <a:buChar char="•"/>
              <a:tabLst>
                <a:tab pos="371475" algn="l"/>
                <a:tab pos="374015" algn="l"/>
              </a:tabLst>
            </a:pPr>
            <a:r>
              <a:rPr sz="2800" dirty="0">
                <a:latin typeface="Calibri"/>
                <a:cs typeface="Calibri"/>
              </a:rPr>
              <a:t>	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product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obtained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strips.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4677" y="4850011"/>
            <a:ext cx="852169" cy="67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470"/>
              </a:lnSpc>
              <a:spcBef>
                <a:spcPts val="95"/>
              </a:spcBef>
            </a:pPr>
            <a:r>
              <a:rPr sz="2250" spc="-450" dirty="0">
                <a:latin typeface="Courier New"/>
                <a:cs typeface="Courier New"/>
              </a:rPr>
              <a:t>Tension</a:t>
            </a:r>
            <a:endParaRPr sz="2250">
              <a:latin typeface="Courier New"/>
              <a:cs typeface="Courier New"/>
            </a:endParaRPr>
          </a:p>
          <a:p>
            <a:pPr marL="35560" algn="ctr">
              <a:lnSpc>
                <a:spcPts val="2650"/>
              </a:lnSpc>
            </a:pPr>
            <a:r>
              <a:rPr sz="2400" spc="-520" dirty="0">
                <a:latin typeface="Courier New"/>
                <a:cs typeface="Courier New"/>
              </a:rPr>
              <a:t>Rol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039" y="492323"/>
            <a:ext cx="78054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DEFECTS</a:t>
            </a:r>
            <a:r>
              <a:rPr sz="4000" spc="60" dirty="0"/>
              <a:t> </a:t>
            </a:r>
            <a:r>
              <a:rPr sz="4000" dirty="0"/>
              <a:t>AND</a:t>
            </a:r>
            <a:r>
              <a:rPr sz="4000" spc="-110" dirty="0"/>
              <a:t> </a:t>
            </a:r>
            <a:r>
              <a:rPr sz="4000" dirty="0"/>
              <a:t>ITS</a:t>
            </a:r>
            <a:r>
              <a:rPr sz="4000" spc="-100" dirty="0"/>
              <a:t> </a:t>
            </a:r>
            <a:r>
              <a:rPr sz="4000" dirty="0"/>
              <a:t>REASON</a:t>
            </a:r>
            <a:r>
              <a:rPr sz="4000" spc="-55" dirty="0"/>
              <a:t> </a:t>
            </a:r>
            <a:r>
              <a:rPr sz="4000" dirty="0"/>
              <a:t>FOR</a:t>
            </a:r>
            <a:r>
              <a:rPr sz="4000" spc="-80" dirty="0"/>
              <a:t> </a:t>
            </a:r>
            <a:r>
              <a:rPr sz="4000" spc="-25" dirty="0"/>
              <a:t>CAUSE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7696" y="1607293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5780" algn="l"/>
                <a:tab pos="4200525" algn="l"/>
              </a:tabLst>
            </a:pPr>
            <a:r>
              <a:rPr sz="2750" spc="-25" dirty="0">
                <a:latin typeface="Calibri"/>
                <a:cs typeface="Calibri"/>
              </a:rPr>
              <a:t>1.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Cracks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1.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121" y="3147665"/>
            <a:ext cx="25844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sz="2750" spc="-25" dirty="0">
                <a:latin typeface="Calibri"/>
                <a:cs typeface="Calibri"/>
              </a:rPr>
              <a:t>2.</a:t>
            </a:r>
            <a:r>
              <a:rPr sz="2750" dirty="0">
                <a:latin typeface="Calibri"/>
                <a:cs typeface="Calibri"/>
              </a:rPr>
              <a:t>	Rough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Surface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800" y="1607293"/>
            <a:ext cx="3768090" cy="30975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24510" marR="5080">
              <a:lnSpc>
                <a:spcPct val="102499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Cracks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mainly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occur </a:t>
            </a:r>
            <a:r>
              <a:rPr sz="2750" dirty="0">
                <a:latin typeface="Calibri"/>
                <a:cs typeface="Calibri"/>
              </a:rPr>
              <a:t>due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of </a:t>
            </a:r>
            <a:r>
              <a:rPr sz="2700" spc="-10" dirty="0">
                <a:latin typeface="Calibri"/>
                <a:cs typeface="Calibri"/>
              </a:rPr>
              <a:t>metals.</a:t>
            </a:r>
            <a:endParaRPr sz="2700">
              <a:latin typeface="Calibri"/>
              <a:cs typeface="Calibri"/>
            </a:endParaRPr>
          </a:p>
          <a:p>
            <a:pPr marL="525780" marR="833119" indent="-513715">
              <a:lnSpc>
                <a:spcPct val="101800"/>
              </a:lnSpc>
              <a:spcBef>
                <a:spcPts val="640"/>
              </a:spcBef>
              <a:tabLst>
                <a:tab pos="528955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	Rough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surface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750" dirty="0">
                <a:latin typeface="Calibri"/>
                <a:cs typeface="Calibri"/>
              </a:rPr>
              <a:t>formed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due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to </a:t>
            </a:r>
            <a:r>
              <a:rPr sz="2750" dirty="0">
                <a:latin typeface="Calibri"/>
                <a:cs typeface="Calibri"/>
              </a:rPr>
              <a:t>oxidation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hot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process.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1391" y="3625453"/>
            <a:ext cx="3062883" cy="1991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551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00"/>
              </a:spcBef>
            </a:pPr>
            <a:r>
              <a:rPr sz="4050" spc="-30" dirty="0"/>
              <a:t>DEFECTS</a:t>
            </a:r>
            <a:r>
              <a:rPr sz="4050" spc="-45" dirty="0"/>
              <a:t> </a:t>
            </a:r>
            <a:r>
              <a:rPr sz="4050" dirty="0"/>
              <a:t>AND</a:t>
            </a:r>
            <a:r>
              <a:rPr sz="4050" spc="-200" dirty="0"/>
              <a:t> </a:t>
            </a:r>
            <a:r>
              <a:rPr sz="4050" dirty="0"/>
              <a:t>ITS</a:t>
            </a:r>
            <a:r>
              <a:rPr sz="4050" spc="-185" dirty="0"/>
              <a:t> </a:t>
            </a:r>
            <a:r>
              <a:rPr sz="4050" spc="-30" dirty="0"/>
              <a:t>REASON</a:t>
            </a:r>
            <a:r>
              <a:rPr sz="4050" spc="-60" dirty="0"/>
              <a:t> </a:t>
            </a:r>
            <a:r>
              <a:rPr sz="4050" dirty="0"/>
              <a:t>FOR</a:t>
            </a:r>
            <a:r>
              <a:rPr sz="4050" spc="-165" dirty="0"/>
              <a:t> </a:t>
            </a:r>
            <a:r>
              <a:rPr sz="4050" spc="-40" dirty="0"/>
              <a:t>CAUSE</a:t>
            </a:r>
            <a:endParaRPr sz="4050"/>
          </a:p>
        </p:txBody>
      </p:sp>
      <p:sp>
        <p:nvSpPr>
          <p:cNvPr id="4" name="object 4"/>
          <p:cNvSpPr txBox="1"/>
          <p:nvPr/>
        </p:nvSpPr>
        <p:spPr>
          <a:xfrm>
            <a:off x="531468" y="1599356"/>
            <a:ext cx="1044575" cy="1484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527050" algn="l"/>
              </a:tabLst>
            </a:pPr>
            <a:r>
              <a:rPr sz="2850" spc="-25" dirty="0">
                <a:latin typeface="Calibri"/>
                <a:cs typeface="Calibri"/>
              </a:rPr>
              <a:t>Fin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AutoNum type="arabicPeriod" startAt="3"/>
            </a:pPr>
            <a:endParaRPr sz="2850">
              <a:latin typeface="Calibri"/>
              <a:cs typeface="Calibri"/>
            </a:endParaRPr>
          </a:p>
          <a:p>
            <a:pPr marL="527685" indent="-514350">
              <a:lnSpc>
                <a:spcPct val="100000"/>
              </a:lnSpc>
              <a:buAutoNum type="arabicPeriod" startAt="3"/>
              <a:tabLst>
                <a:tab pos="527685" algn="l"/>
              </a:tabLst>
            </a:pPr>
            <a:r>
              <a:rPr sz="2750" spc="-25" dirty="0">
                <a:latin typeface="Calibri"/>
                <a:cs typeface="Calibri"/>
              </a:rPr>
              <a:t>Lap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045" y="1611758"/>
            <a:ext cx="3808729" cy="1387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2605" marR="367665" indent="-510540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522605" algn="l"/>
                <a:tab pos="527050" algn="l"/>
              </a:tabLst>
            </a:pPr>
            <a:r>
              <a:rPr sz="2750" dirty="0">
                <a:latin typeface="Calibri"/>
                <a:cs typeface="Calibri"/>
              </a:rPr>
              <a:t>	Excess material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pass </a:t>
            </a:r>
            <a:r>
              <a:rPr sz="2750" dirty="0">
                <a:latin typeface="Calibri"/>
                <a:cs typeface="Calibri"/>
              </a:rPr>
              <a:t>during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rolling.</a:t>
            </a:r>
            <a:endParaRPr sz="2750">
              <a:latin typeface="Calibri"/>
              <a:cs typeface="Calibri"/>
            </a:endParaRPr>
          </a:p>
          <a:p>
            <a:pPr marL="521970" indent="-509270">
              <a:lnSpc>
                <a:spcPct val="100000"/>
              </a:lnSpc>
              <a:spcBef>
                <a:spcPts val="785"/>
              </a:spcBef>
              <a:buAutoNum type="arabicPeriod" startAt="3"/>
              <a:tabLst>
                <a:tab pos="521970" algn="l"/>
              </a:tabLst>
            </a:pPr>
            <a:r>
              <a:rPr sz="2750" dirty="0">
                <a:latin typeface="Calibri"/>
                <a:cs typeface="Calibri"/>
              </a:rPr>
              <a:t>Over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filling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pass.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539" y="3812976"/>
            <a:ext cx="3679031" cy="27682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551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00"/>
              </a:spcBef>
            </a:pPr>
            <a:r>
              <a:rPr sz="4050" spc="-30" dirty="0"/>
              <a:t>DEFECTS</a:t>
            </a:r>
            <a:r>
              <a:rPr sz="4050" spc="-45" dirty="0"/>
              <a:t> </a:t>
            </a:r>
            <a:r>
              <a:rPr sz="4050" dirty="0"/>
              <a:t>AND</a:t>
            </a:r>
            <a:r>
              <a:rPr sz="4050" spc="-200" dirty="0"/>
              <a:t> </a:t>
            </a:r>
            <a:r>
              <a:rPr sz="4050" dirty="0"/>
              <a:t>ITS</a:t>
            </a:r>
            <a:r>
              <a:rPr sz="4050" spc="-185" dirty="0"/>
              <a:t> </a:t>
            </a:r>
            <a:r>
              <a:rPr sz="4050" spc="-30" dirty="0"/>
              <a:t>REASON</a:t>
            </a:r>
            <a:r>
              <a:rPr sz="4050" spc="-60" dirty="0"/>
              <a:t> </a:t>
            </a:r>
            <a:r>
              <a:rPr sz="4050" dirty="0"/>
              <a:t>FOR</a:t>
            </a:r>
            <a:r>
              <a:rPr sz="4050" spc="-165" dirty="0"/>
              <a:t> </a:t>
            </a:r>
            <a:r>
              <a:rPr sz="4050" spc="-40" dirty="0"/>
              <a:t>CAUSE</a:t>
            </a:r>
            <a:endParaRPr sz="4050"/>
          </a:p>
        </p:txBody>
      </p:sp>
      <p:sp>
        <p:nvSpPr>
          <p:cNvPr id="4" name="object 4"/>
          <p:cNvSpPr txBox="1"/>
          <p:nvPr/>
        </p:nvSpPr>
        <p:spPr>
          <a:xfrm>
            <a:off x="531077" y="1617959"/>
            <a:ext cx="3585845" cy="1382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4350" marR="1226820" indent="-514350" algn="r">
              <a:lnSpc>
                <a:spcPct val="100000"/>
              </a:lnSpc>
              <a:spcBef>
                <a:spcPts val="135"/>
              </a:spcBef>
              <a:buAutoNum type="arabicPeriod" startAt="5"/>
              <a:tabLst>
                <a:tab pos="514350" algn="l"/>
              </a:tabLst>
            </a:pPr>
            <a:r>
              <a:rPr sz="2700" dirty="0">
                <a:latin typeface="Calibri"/>
                <a:cs typeface="Calibri"/>
              </a:rPr>
              <a:t>Non</a:t>
            </a:r>
            <a:r>
              <a:rPr sz="2700" spc="2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uniform</a:t>
            </a:r>
            <a:endParaRPr sz="2700">
              <a:latin typeface="Calibri"/>
              <a:cs typeface="Calibri"/>
            </a:endParaRPr>
          </a:p>
          <a:p>
            <a:pPr marR="1198880" algn="r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deformation.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80"/>
              </a:spcBef>
              <a:buAutoNum type="arabicPeriod" startAt="6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Blow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holes,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holes.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8030" y="1605557"/>
            <a:ext cx="3773804" cy="19037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27685" indent="-514350">
              <a:lnSpc>
                <a:spcPct val="100000"/>
              </a:lnSpc>
              <a:spcBef>
                <a:spcPts val="130"/>
              </a:spcBef>
              <a:buAutoNum type="arabicPeriod" startAt="5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Due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unequal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shape.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Calibri"/>
              <a:buAutoNum type="arabicPeriod" startAt="5"/>
            </a:pPr>
            <a:endParaRPr sz="2800">
              <a:latin typeface="Calibri"/>
              <a:cs typeface="Calibri"/>
            </a:endParaRPr>
          </a:p>
          <a:p>
            <a:pPr marL="521970" marR="320040" indent="-509905">
              <a:lnSpc>
                <a:spcPts val="3300"/>
              </a:lnSpc>
              <a:buAutoNum type="arabicPeriod" startAt="5"/>
              <a:tabLst>
                <a:tab pos="521970" algn="l"/>
                <a:tab pos="523875" algn="l"/>
              </a:tabLst>
            </a:pPr>
            <a:r>
              <a:rPr sz="2800" dirty="0">
                <a:latin typeface="Calibri"/>
                <a:cs typeface="Calibri"/>
              </a:rPr>
              <a:t>	Gas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metal </a:t>
            </a:r>
            <a:r>
              <a:rPr sz="2800" spc="-10" dirty="0">
                <a:latin typeface="Calibri"/>
                <a:cs typeface="Calibri"/>
              </a:rPr>
              <a:t>mould.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647" y="1594395"/>
            <a:ext cx="7480934" cy="10153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74015" marR="5080" indent="-361950">
              <a:lnSpc>
                <a:spcPts val="3870"/>
              </a:lnSpc>
              <a:spcBef>
                <a:spcPts val="250"/>
              </a:spcBef>
              <a:buChar char="•"/>
              <a:tabLst>
                <a:tab pos="374015" algn="l"/>
              </a:tabLst>
            </a:pPr>
            <a:r>
              <a:rPr sz="3250" spc="-25" dirty="0">
                <a:latin typeface="Calibri"/>
                <a:cs typeface="Calibri"/>
              </a:rPr>
              <a:t>Metal</a:t>
            </a:r>
            <a:r>
              <a:rPr sz="3250" spc="-55" dirty="0">
                <a:latin typeface="Calibri"/>
                <a:cs typeface="Calibri"/>
              </a:rPr>
              <a:t> </a:t>
            </a:r>
            <a:r>
              <a:rPr sz="3250" spc="-30" dirty="0">
                <a:latin typeface="Calibri"/>
                <a:cs typeface="Calibri"/>
              </a:rPr>
              <a:t>Working/Mechanical</a:t>
            </a:r>
            <a:r>
              <a:rPr sz="3250" spc="-145" dirty="0">
                <a:latin typeface="Calibri"/>
                <a:cs typeface="Calibri"/>
              </a:rPr>
              <a:t> </a:t>
            </a:r>
            <a:r>
              <a:rPr sz="3250" spc="-45" dirty="0">
                <a:latin typeface="Calibri"/>
                <a:cs typeface="Calibri"/>
              </a:rPr>
              <a:t>Working/Metal </a:t>
            </a:r>
            <a:r>
              <a:rPr sz="3250" spc="-40" dirty="0">
                <a:latin typeface="Calibri"/>
                <a:cs typeface="Calibri"/>
              </a:rPr>
              <a:t>Formïng</a:t>
            </a:r>
            <a:r>
              <a:rPr sz="3250" spc="-10" dirty="0">
                <a:latin typeface="Calibri"/>
                <a:cs typeface="Calibri"/>
              </a:rPr>
              <a:t> Processes</a:t>
            </a:r>
            <a:endParaRPr sz="3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757" y="3098601"/>
            <a:ext cx="1232296" cy="97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2421" y="3053953"/>
            <a:ext cx="1250156" cy="9108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0953" y="1750218"/>
            <a:ext cx="3107531" cy="8661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551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100"/>
              </a:spcBef>
            </a:pPr>
            <a:r>
              <a:rPr sz="4050" spc="-30" dirty="0"/>
              <a:t>DEFECTS</a:t>
            </a:r>
            <a:r>
              <a:rPr sz="4050" spc="-45" dirty="0"/>
              <a:t> </a:t>
            </a:r>
            <a:r>
              <a:rPr sz="4050" dirty="0"/>
              <a:t>AND</a:t>
            </a:r>
            <a:r>
              <a:rPr sz="4050" spc="-200" dirty="0"/>
              <a:t> </a:t>
            </a:r>
            <a:r>
              <a:rPr sz="4050" dirty="0"/>
              <a:t>ITS</a:t>
            </a:r>
            <a:r>
              <a:rPr sz="4050" spc="-185" dirty="0"/>
              <a:t> </a:t>
            </a:r>
            <a:r>
              <a:rPr sz="4050" spc="-30" dirty="0"/>
              <a:t>REASON</a:t>
            </a:r>
            <a:r>
              <a:rPr sz="4050" spc="-60" dirty="0"/>
              <a:t> </a:t>
            </a:r>
            <a:r>
              <a:rPr sz="4050" dirty="0"/>
              <a:t>FOR</a:t>
            </a:r>
            <a:r>
              <a:rPr sz="4050" spc="-165" dirty="0"/>
              <a:t> </a:t>
            </a:r>
            <a:r>
              <a:rPr sz="4050" spc="-40" dirty="0"/>
              <a:t>CAUSE</a:t>
            </a:r>
            <a:endParaRPr sz="4050"/>
          </a:p>
        </p:txBody>
      </p:sp>
      <p:sp>
        <p:nvSpPr>
          <p:cNvPr id="6" name="object 6"/>
          <p:cNvSpPr txBox="1"/>
          <p:nvPr/>
        </p:nvSpPr>
        <p:spPr>
          <a:xfrm>
            <a:off x="532182" y="1599356"/>
            <a:ext cx="12903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6415" algn="l"/>
              </a:tabLst>
            </a:pPr>
            <a:r>
              <a:rPr sz="2850" spc="-25" dirty="0">
                <a:latin typeface="Calibri"/>
                <a:cs typeface="Calibri"/>
              </a:rPr>
              <a:t>7.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45" dirty="0">
                <a:latin typeface="Calibri"/>
                <a:cs typeface="Calibri"/>
              </a:rPr>
              <a:t>Pipes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15" y="4683571"/>
            <a:ext cx="1721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4500" algn="l"/>
              </a:tabLst>
            </a:pPr>
            <a:r>
              <a:rPr sz="2750" spc="-25" dirty="0">
                <a:latin typeface="Calibri"/>
                <a:cs typeface="Calibri"/>
              </a:rPr>
              <a:t>8.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30" dirty="0">
                <a:latin typeface="Calibri"/>
                <a:cs typeface="Calibri"/>
              </a:rPr>
              <a:t>Warpage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3988" y="1611758"/>
            <a:ext cx="33318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Due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uneven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cooling.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3489" y="4677370"/>
            <a:ext cx="3669665" cy="8858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28320" marR="5080" indent="-516255">
              <a:lnSpc>
                <a:spcPct val="100400"/>
              </a:lnSpc>
              <a:spcBef>
                <a:spcPts val="114"/>
              </a:spcBef>
              <a:tabLst>
                <a:tab pos="443230" algn="l"/>
              </a:tabLst>
            </a:pPr>
            <a:r>
              <a:rPr sz="2800" spc="-25" dirty="0">
                <a:latin typeface="Calibri"/>
                <a:cs typeface="Calibri"/>
              </a:rPr>
              <a:t>8.</a:t>
            </a:r>
            <a:r>
              <a:rPr sz="2800" dirty="0">
                <a:latin typeface="Calibri"/>
                <a:cs typeface="Calibri"/>
              </a:rPr>
              <a:t>	Due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uneven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cooling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residual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stresses.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118618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130" dirty="0"/>
              <a:t> </a:t>
            </a:r>
            <a:r>
              <a:rPr spc="-10" dirty="0"/>
              <a:t>Elements</a:t>
            </a:r>
            <a:r>
              <a:rPr spc="15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dirty="0"/>
              <a:t>Rolling</a:t>
            </a:r>
            <a:r>
              <a:rPr spc="-65" dirty="0"/>
              <a:t> </a:t>
            </a:r>
            <a:r>
              <a:rPr spc="-20" dirty="0"/>
              <a:t>Mill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738" y="1528103"/>
            <a:ext cx="7807325" cy="42189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815"/>
              </a:spcBef>
              <a:buChar char="•"/>
              <a:tabLst>
                <a:tab pos="364490" algn="l"/>
              </a:tabLst>
            </a:pPr>
            <a:r>
              <a:rPr sz="2900" u="heavy" spc="50" dirty="0">
                <a:uFill>
                  <a:solidFill>
                    <a:srgbClr val="131313"/>
                  </a:solidFill>
                </a:uFill>
                <a:latin typeface="Calibri"/>
                <a:cs typeface="Calibri"/>
              </a:rPr>
              <a:t>Rolls</a:t>
            </a:r>
            <a:endParaRPr sz="29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745"/>
              </a:spcBef>
            </a:pPr>
            <a:r>
              <a:rPr sz="3000" dirty="0">
                <a:latin typeface="Calibri"/>
                <a:cs typeface="Calibri"/>
              </a:rPr>
              <a:t>•’Main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components</a:t>
            </a:r>
            <a:r>
              <a:rPr sz="3000" spc="2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rolling</a:t>
            </a:r>
            <a:r>
              <a:rPr sz="3000" spc="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process.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710"/>
              </a:spcBef>
            </a:pPr>
            <a:r>
              <a:rPr sz="3050" spc="75" dirty="0">
                <a:latin typeface="Calibri"/>
                <a:cs typeface="Calibri"/>
              </a:rPr>
              <a:t>•’It</a:t>
            </a:r>
            <a:r>
              <a:rPr sz="3050" spc="-12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is</a:t>
            </a:r>
            <a:r>
              <a:rPr sz="3050" spc="-125" dirty="0">
                <a:latin typeface="Calibri"/>
                <a:cs typeface="Calibri"/>
              </a:rPr>
              <a:t> </a:t>
            </a:r>
            <a:r>
              <a:rPr sz="3050" spc="-25" dirty="0">
                <a:latin typeface="Calibri"/>
                <a:cs typeface="Calibri"/>
              </a:rPr>
              <a:t>rolled</a:t>
            </a:r>
            <a:r>
              <a:rPr sz="3050" spc="-7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and</a:t>
            </a:r>
            <a:r>
              <a:rPr sz="3050" spc="-85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gives</a:t>
            </a:r>
            <a:r>
              <a:rPr sz="3050" spc="-6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shape</a:t>
            </a:r>
            <a:r>
              <a:rPr sz="3050" spc="-65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to</a:t>
            </a:r>
            <a:r>
              <a:rPr sz="3050" spc="-140" dirty="0">
                <a:latin typeface="Calibri"/>
                <a:cs typeface="Calibri"/>
              </a:rPr>
              <a:t> </a:t>
            </a:r>
            <a:r>
              <a:rPr sz="3050" dirty="0">
                <a:latin typeface="Calibri"/>
                <a:cs typeface="Calibri"/>
              </a:rPr>
              <a:t>the</a:t>
            </a:r>
            <a:r>
              <a:rPr sz="3050" spc="-90" dirty="0">
                <a:latin typeface="Calibri"/>
                <a:cs typeface="Calibri"/>
              </a:rPr>
              <a:t> </a:t>
            </a:r>
            <a:r>
              <a:rPr sz="3050" spc="-10" dirty="0">
                <a:latin typeface="Calibri"/>
                <a:cs typeface="Calibri"/>
              </a:rPr>
              <a:t>metal.</a:t>
            </a:r>
            <a:endParaRPr sz="305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680"/>
              </a:spcBef>
            </a:pPr>
            <a:r>
              <a:rPr sz="3000" spc="-10" dirty="0">
                <a:latin typeface="Calibri"/>
                <a:cs typeface="Calibri"/>
              </a:rPr>
              <a:t>•"Two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rolls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(1)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Working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(2)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Back</a:t>
            </a:r>
            <a:endParaRPr sz="300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  <a:spcBef>
                <a:spcPts val="85"/>
              </a:spcBef>
            </a:pPr>
            <a:r>
              <a:rPr sz="2900" dirty="0">
                <a:latin typeface="Calibri"/>
                <a:cs typeface="Calibri"/>
              </a:rPr>
              <a:t>up</a:t>
            </a:r>
            <a:r>
              <a:rPr sz="2900" spc="50" dirty="0">
                <a:latin typeface="Calibri"/>
                <a:cs typeface="Calibri"/>
              </a:rPr>
              <a:t> </a:t>
            </a:r>
            <a:r>
              <a:rPr sz="2900" spc="-10" dirty="0">
                <a:latin typeface="Calibri"/>
                <a:cs typeface="Calibri"/>
              </a:rPr>
              <a:t>rolls.</a:t>
            </a:r>
            <a:endParaRPr sz="290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745"/>
              </a:spcBef>
              <a:tabLst>
                <a:tab pos="1840230" algn="l"/>
              </a:tabLst>
            </a:pPr>
            <a:r>
              <a:rPr sz="3000" spc="-470" dirty="0">
                <a:latin typeface="Calibri"/>
                <a:cs typeface="Calibri"/>
              </a:rPr>
              <a:t>•^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Working</a:t>
            </a:r>
            <a:r>
              <a:rPr sz="3000" dirty="0">
                <a:latin typeface="Calibri"/>
                <a:cs typeface="Calibri"/>
              </a:rPr>
              <a:t>	rolls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contact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work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piece.</a:t>
            </a:r>
            <a:endParaRPr sz="3000">
              <a:latin typeface="Calibri"/>
              <a:cs typeface="Calibri"/>
            </a:endParaRPr>
          </a:p>
          <a:p>
            <a:pPr marL="367030" marR="131445" indent="-347345">
              <a:lnSpc>
                <a:spcPts val="3590"/>
              </a:lnSpc>
              <a:spcBef>
                <a:spcPts val="835"/>
              </a:spcBef>
            </a:pPr>
            <a:r>
              <a:rPr sz="3000" dirty="0">
                <a:latin typeface="Calibri"/>
                <a:cs typeface="Calibri"/>
              </a:rPr>
              <a:t>•’WhiIe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Back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up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rolls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provide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strength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working </a:t>
            </a:r>
            <a:r>
              <a:rPr sz="3000" dirty="0">
                <a:latin typeface="Calibri"/>
                <a:cs typeface="Calibri"/>
              </a:rPr>
              <a:t>rolls,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minimize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deflection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up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force.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054" y="2580679"/>
            <a:ext cx="2821781" cy="29200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039" y="1723429"/>
            <a:ext cx="3053953" cy="3303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3382" y="669726"/>
            <a:ext cx="392906" cy="375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1351" y="2759273"/>
            <a:ext cx="973335" cy="14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28812" y="4214812"/>
            <a:ext cx="982265" cy="2143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3641" y="454371"/>
            <a:ext cx="116586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45" dirty="0"/>
              <a:t>Basic</a:t>
            </a:r>
            <a:endParaRPr sz="4450"/>
          </a:p>
        </p:txBody>
      </p:sp>
      <p:sp>
        <p:nvSpPr>
          <p:cNvPr id="8" name="object 8"/>
          <p:cNvSpPr txBox="1"/>
          <p:nvPr/>
        </p:nvSpPr>
        <p:spPr>
          <a:xfrm>
            <a:off x="2802644" y="454371"/>
            <a:ext cx="508508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88205" algn="l"/>
              </a:tabLst>
            </a:pPr>
            <a:r>
              <a:rPr sz="4450" spc="-30" dirty="0">
                <a:latin typeface="Calibri"/>
                <a:cs typeface="Calibri"/>
              </a:rPr>
              <a:t>lements</a:t>
            </a:r>
            <a:r>
              <a:rPr sz="4450" spc="-40" dirty="0">
                <a:latin typeface="Calibri"/>
                <a:cs typeface="Calibri"/>
              </a:rPr>
              <a:t> </a:t>
            </a:r>
            <a:r>
              <a:rPr sz="4450" dirty="0">
                <a:latin typeface="Calibri"/>
                <a:cs typeface="Calibri"/>
              </a:rPr>
              <a:t>of</a:t>
            </a:r>
            <a:r>
              <a:rPr sz="4450" spc="-240" dirty="0">
                <a:latin typeface="Calibri"/>
                <a:cs typeface="Calibri"/>
              </a:rPr>
              <a:t> </a:t>
            </a:r>
            <a:r>
              <a:rPr sz="4450" spc="-10" dirty="0">
                <a:latin typeface="Calibri"/>
                <a:cs typeface="Calibri"/>
              </a:rPr>
              <a:t>Rolling</a:t>
            </a:r>
            <a:r>
              <a:rPr sz="4450" dirty="0">
                <a:latin typeface="Calibri"/>
                <a:cs typeface="Calibri"/>
              </a:rPr>
              <a:t>	</a:t>
            </a:r>
            <a:r>
              <a:rPr sz="4450" spc="-25" dirty="0">
                <a:latin typeface="Calibri"/>
                <a:cs typeface="Calibri"/>
              </a:rPr>
              <a:t>ill</a:t>
            </a:r>
            <a:endParaRPr sz="4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561" y="1611758"/>
            <a:ext cx="13411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130"/>
              </a:spcBef>
              <a:buChar char="•"/>
              <a:tabLst>
                <a:tab pos="364490" algn="l"/>
              </a:tabLst>
            </a:pPr>
            <a:r>
              <a:rPr sz="2750" spc="45" dirty="0">
                <a:latin typeface="Calibri"/>
                <a:cs typeface="Calibri"/>
              </a:rPr>
              <a:t>Bearin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7758" y="1611758"/>
            <a:ext cx="27920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37790" algn="l"/>
              </a:tabLst>
            </a:pPr>
            <a:r>
              <a:rPr sz="2750" spc="65" dirty="0">
                <a:latin typeface="Calibri"/>
                <a:cs typeface="Calibri"/>
              </a:rPr>
              <a:t>and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Housin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325" dirty="0">
                <a:latin typeface="Calibri"/>
                <a:cs typeface="Calibri"/>
              </a:rPr>
              <a:t>•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5702" y="1611758"/>
            <a:ext cx="3088640" cy="8807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29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They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support</a:t>
            </a:r>
            <a:endParaRPr sz="2750">
              <a:latin typeface="Calibri"/>
              <a:cs typeface="Calibri"/>
            </a:endParaRPr>
          </a:p>
          <a:p>
            <a:pPr marL="17780">
              <a:lnSpc>
                <a:spcPts val="3404"/>
              </a:lnSpc>
            </a:pPr>
            <a:r>
              <a:rPr sz="2850" dirty="0">
                <a:latin typeface="Calibri"/>
                <a:cs typeface="Calibri"/>
              </a:rPr>
              <a:t>to</a:t>
            </a:r>
            <a:r>
              <a:rPr sz="2850" spc="-114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the</a:t>
            </a:r>
            <a:r>
              <a:rPr sz="2850" spc="-114" dirty="0">
                <a:latin typeface="Calibri"/>
                <a:cs typeface="Calibri"/>
              </a:rPr>
              <a:t> </a:t>
            </a:r>
            <a:r>
              <a:rPr sz="2850" spc="-30" dirty="0">
                <a:latin typeface="Calibri"/>
                <a:cs typeface="Calibri"/>
              </a:rPr>
              <a:t>rollers</a:t>
            </a:r>
            <a:r>
              <a:rPr sz="2850" spc="-10" dirty="0">
                <a:latin typeface="Calibri"/>
                <a:cs typeface="Calibri"/>
              </a:rPr>
              <a:t> shaft.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2346" y="2543174"/>
            <a:ext cx="3863340" cy="3099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5760" marR="5080" indent="-353060">
              <a:lnSpc>
                <a:spcPct val="100299"/>
              </a:lnSpc>
              <a:spcBef>
                <a:spcPts val="120"/>
              </a:spcBef>
              <a:buChar char="•"/>
              <a:tabLst>
                <a:tab pos="368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rollers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shaft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endings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bearings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housing for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proper 	</a:t>
            </a:r>
            <a:r>
              <a:rPr sz="2750" spc="-10" dirty="0">
                <a:latin typeface="Calibri"/>
                <a:cs typeface="Calibri"/>
              </a:rPr>
              <a:t>alignment.</a:t>
            </a:r>
            <a:endParaRPr sz="2750">
              <a:latin typeface="Calibri"/>
              <a:cs typeface="Calibri"/>
            </a:endParaRPr>
          </a:p>
          <a:p>
            <a:pPr marL="364490" indent="-351790">
              <a:lnSpc>
                <a:spcPct val="100000"/>
              </a:lnSpc>
              <a:spcBef>
                <a:spcPts val="645"/>
              </a:spcBef>
              <a:buChar char="•"/>
              <a:tabLst>
                <a:tab pos="364490" algn="l"/>
              </a:tabLst>
            </a:pPr>
            <a:r>
              <a:rPr sz="2850" dirty="0">
                <a:latin typeface="Calibri"/>
                <a:cs typeface="Calibri"/>
              </a:rPr>
              <a:t>If</a:t>
            </a:r>
            <a:r>
              <a:rPr sz="2850" spc="-160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not,</a:t>
            </a:r>
            <a:r>
              <a:rPr sz="2850" spc="-75" dirty="0">
                <a:latin typeface="Calibri"/>
                <a:cs typeface="Calibri"/>
              </a:rPr>
              <a:t> </a:t>
            </a:r>
            <a:r>
              <a:rPr sz="2850" dirty="0">
                <a:latin typeface="Calibri"/>
                <a:cs typeface="Calibri"/>
              </a:rPr>
              <a:t>the</a:t>
            </a:r>
            <a:r>
              <a:rPr sz="2850" spc="-125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product</a:t>
            </a:r>
            <a:r>
              <a:rPr sz="2850" spc="55" dirty="0">
                <a:latin typeface="Calibri"/>
                <a:cs typeface="Calibri"/>
              </a:rPr>
              <a:t> </a:t>
            </a:r>
            <a:r>
              <a:rPr sz="2850" spc="-20" dirty="0">
                <a:latin typeface="Calibri"/>
                <a:cs typeface="Calibri"/>
              </a:rPr>
              <a:t>will</a:t>
            </a:r>
            <a:endParaRPr sz="285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  <a:spcBef>
                <a:spcPts val="20"/>
              </a:spcBef>
            </a:pPr>
            <a:r>
              <a:rPr sz="2750" dirty="0">
                <a:latin typeface="Calibri"/>
                <a:cs typeface="Calibri"/>
              </a:rPr>
              <a:t>be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defective.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179" y="2375296"/>
            <a:ext cx="4616648" cy="42505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3382" y="669726"/>
            <a:ext cx="392906" cy="375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3641" y="454371"/>
            <a:ext cx="116586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-45" dirty="0"/>
              <a:t>Basic</a:t>
            </a:r>
            <a:endParaRPr sz="4450" dirty="0"/>
          </a:p>
        </p:txBody>
      </p:sp>
      <p:sp>
        <p:nvSpPr>
          <p:cNvPr id="5" name="object 5"/>
          <p:cNvSpPr txBox="1"/>
          <p:nvPr/>
        </p:nvSpPr>
        <p:spPr>
          <a:xfrm>
            <a:off x="2743200" y="454371"/>
            <a:ext cx="541020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88205" algn="l"/>
              </a:tabLst>
            </a:pPr>
            <a:r>
              <a:rPr lang="en-US" sz="4450" spc="-30" dirty="0">
                <a:latin typeface="Calibri"/>
                <a:cs typeface="Calibri"/>
              </a:rPr>
              <a:t>El</a:t>
            </a:r>
            <a:r>
              <a:rPr sz="4450" spc="-30" dirty="0">
                <a:latin typeface="Calibri"/>
                <a:cs typeface="Calibri"/>
              </a:rPr>
              <a:t>ements</a:t>
            </a:r>
            <a:r>
              <a:rPr sz="4450" spc="-40" dirty="0">
                <a:latin typeface="Calibri"/>
                <a:cs typeface="Calibri"/>
              </a:rPr>
              <a:t> </a:t>
            </a:r>
            <a:r>
              <a:rPr sz="4450" dirty="0">
                <a:latin typeface="Calibri"/>
                <a:cs typeface="Calibri"/>
              </a:rPr>
              <a:t>of</a:t>
            </a:r>
            <a:r>
              <a:rPr sz="4450" spc="-240" dirty="0">
                <a:latin typeface="Calibri"/>
                <a:cs typeface="Calibri"/>
              </a:rPr>
              <a:t> </a:t>
            </a:r>
            <a:r>
              <a:rPr sz="4450" spc="-10" dirty="0">
                <a:latin typeface="Calibri"/>
                <a:cs typeface="Calibri"/>
              </a:rPr>
              <a:t>Rolling</a:t>
            </a:r>
            <a:r>
              <a:rPr lang="en-US" sz="4450" spc="-10" dirty="0">
                <a:latin typeface="Calibri"/>
                <a:cs typeface="Calibri"/>
              </a:rPr>
              <a:t> </a:t>
            </a:r>
            <a:r>
              <a:rPr sz="4450" dirty="0">
                <a:latin typeface="Calibri"/>
                <a:cs typeface="Calibri"/>
              </a:rPr>
              <a:t>	</a:t>
            </a:r>
            <a:r>
              <a:rPr sz="4450" spc="-25" dirty="0">
                <a:latin typeface="Calibri"/>
                <a:cs typeface="Calibri"/>
              </a:rPr>
              <a:t>ill</a:t>
            </a:r>
            <a:endParaRPr sz="445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145" y="1613494"/>
            <a:ext cx="116522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35"/>
              </a:spcBef>
              <a:buChar char="•"/>
              <a:tabLst>
                <a:tab pos="363855" algn="l"/>
              </a:tabLst>
            </a:pPr>
            <a:r>
              <a:rPr sz="2700" u="heavy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Drive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3515" y="1517996"/>
            <a:ext cx="3872865" cy="293370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835"/>
              </a:spcBef>
              <a:buChar char="•"/>
              <a:tabLst>
                <a:tab pos="364490" algn="l"/>
              </a:tabLst>
            </a:pPr>
            <a:r>
              <a:rPr sz="2750" dirty="0">
                <a:latin typeface="Calibri"/>
                <a:cs typeface="Calibri"/>
              </a:rPr>
              <a:t>Drives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two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types</a:t>
            </a:r>
            <a:endParaRPr sz="2750" dirty="0">
              <a:latin typeface="Calibri"/>
              <a:cs typeface="Calibri"/>
            </a:endParaRPr>
          </a:p>
          <a:p>
            <a:pPr marL="368300" indent="-355600">
              <a:lnSpc>
                <a:spcPct val="100000"/>
              </a:lnSpc>
              <a:spcBef>
                <a:spcPts val="745"/>
              </a:spcBef>
              <a:buChar char="•"/>
              <a:tabLst>
                <a:tab pos="368300" algn="l"/>
              </a:tabLst>
            </a:pPr>
            <a:r>
              <a:rPr sz="2750" dirty="0">
                <a:latin typeface="Calibri"/>
                <a:cs typeface="Calibri"/>
              </a:rPr>
              <a:t>Chain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Drive</a:t>
            </a:r>
            <a:endParaRPr sz="2750" dirty="0">
              <a:latin typeface="Calibri"/>
              <a:cs typeface="Calibri"/>
            </a:endParaRPr>
          </a:p>
          <a:p>
            <a:pPr marL="369570" indent="-356870">
              <a:lnSpc>
                <a:spcPct val="100000"/>
              </a:lnSpc>
              <a:spcBef>
                <a:spcPts val="740"/>
              </a:spcBef>
              <a:buChar char="•"/>
              <a:tabLst>
                <a:tab pos="369570" algn="l"/>
              </a:tabLst>
            </a:pPr>
            <a:r>
              <a:rPr sz="2750" dirty="0">
                <a:latin typeface="Calibri"/>
                <a:cs typeface="Calibri"/>
              </a:rPr>
              <a:t>Gear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drive</a:t>
            </a:r>
            <a:endParaRPr sz="2750" dirty="0">
              <a:latin typeface="Calibri"/>
              <a:cs typeface="Calibri"/>
            </a:endParaRPr>
          </a:p>
          <a:p>
            <a:pPr marL="364490" marR="5080" indent="-352425">
              <a:lnSpc>
                <a:spcPct val="101000"/>
              </a:lnSpc>
              <a:spcBef>
                <a:spcPts val="710"/>
              </a:spcBef>
              <a:buChar char="•"/>
              <a:tabLst>
                <a:tab pos="367030" algn="l"/>
              </a:tabLst>
            </a:pPr>
            <a:r>
              <a:rPr sz="2750" dirty="0">
                <a:latin typeface="Calibri"/>
                <a:cs typeface="Calibri"/>
              </a:rPr>
              <a:t>These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drives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to 	</a:t>
            </a:r>
            <a:r>
              <a:rPr sz="2750" dirty="0">
                <a:latin typeface="Calibri"/>
                <a:cs typeface="Calibri"/>
              </a:rPr>
              <a:t>roll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rollers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-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rolling 	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90550"/>
            <a:ext cx="8001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7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919162"/>
            <a:ext cx="7867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2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690562"/>
            <a:ext cx="80295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9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785812"/>
            <a:ext cx="79629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1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4624"/>
            <a:ext cx="8820472" cy="4431983"/>
          </a:xfrm>
        </p:spPr>
        <p:txBody>
          <a:bodyPr/>
          <a:lstStyle/>
          <a:p>
            <a:r>
              <a:rPr lang="en-US" b="1" u="sng" dirty="0"/>
              <a:t>Forces and power requirement </a:t>
            </a:r>
            <a:r>
              <a:rPr lang="en-US" b="1" u="sng" dirty="0" smtClean="0"/>
              <a:t>in rolling process:</a:t>
            </a:r>
            <a:endParaRPr lang="en-US" b="1" u="sng" dirty="0"/>
          </a:p>
          <a:p>
            <a:r>
              <a:rPr lang="en-US" dirty="0"/>
              <a:t>This force depends on various factors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Material properties of the </a:t>
            </a:r>
            <a:r>
              <a:rPr lang="en-US" dirty="0" err="1"/>
              <a:t>workpiece</a:t>
            </a:r>
            <a:r>
              <a:rPr lang="en-US" dirty="0"/>
              <a:t> (Yield strength, Hardness)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Friction between the rolls and the material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Reduction in thickness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Roll </a:t>
            </a:r>
            <a:r>
              <a:rPr lang="en-US" dirty="0" smtClean="0"/>
              <a:t>diameter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52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4624"/>
            <a:ext cx="8820472" cy="9848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8" y="332656"/>
            <a:ext cx="8444226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6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2366" y="2428875"/>
            <a:ext cx="4036218" cy="28664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903" rIns="0" bIns="0" rtlCol="0">
            <a:spAutoFit/>
          </a:bodyPr>
          <a:lstStyle/>
          <a:p>
            <a:pPr marL="337439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4388" y="1587698"/>
            <a:ext cx="3981412" cy="444557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74650" marR="5080" indent="-362585" algn="just">
              <a:lnSpc>
                <a:spcPct val="97400"/>
              </a:lnSpc>
              <a:spcBef>
                <a:spcPts val="225"/>
              </a:spcBef>
              <a:buChar char="•"/>
              <a:tabLst>
                <a:tab pos="374650" algn="l"/>
              </a:tabLst>
            </a:pPr>
            <a:r>
              <a:rPr sz="3700" spc="-10" dirty="0">
                <a:latin typeface="Calibri"/>
                <a:cs typeface="Calibri"/>
              </a:rPr>
              <a:t>The</a:t>
            </a:r>
            <a:r>
              <a:rPr sz="3700" spc="-200" dirty="0">
                <a:latin typeface="Calibri"/>
                <a:cs typeface="Calibri"/>
              </a:rPr>
              <a:t> </a:t>
            </a:r>
            <a:r>
              <a:rPr sz="3700" spc="-40" dirty="0">
                <a:latin typeface="Calibri"/>
                <a:cs typeface="Calibri"/>
              </a:rPr>
              <a:t>process</a:t>
            </a:r>
            <a:r>
              <a:rPr sz="3700" spc="-114" dirty="0">
                <a:latin typeface="Calibri"/>
                <a:cs typeface="Calibri"/>
              </a:rPr>
              <a:t> </a:t>
            </a:r>
            <a:r>
              <a:rPr sz="3700" spc="-25" dirty="0">
                <a:latin typeface="Calibri"/>
                <a:cs typeface="Calibri"/>
              </a:rPr>
              <a:t>in </a:t>
            </a:r>
            <a:r>
              <a:rPr sz="3650" dirty="0">
                <a:latin typeface="Calibri"/>
                <a:cs typeface="Calibri"/>
              </a:rPr>
              <a:t>which</a:t>
            </a:r>
            <a:r>
              <a:rPr sz="3650" spc="-170" dirty="0">
                <a:latin typeface="Calibri"/>
                <a:cs typeface="Calibri"/>
              </a:rPr>
              <a:t> </a:t>
            </a:r>
            <a:r>
              <a:rPr sz="3650" b="1" spc="-10" dirty="0">
                <a:latin typeface="Calibri"/>
                <a:cs typeface="Calibri"/>
              </a:rPr>
              <a:t>permanent </a:t>
            </a:r>
            <a:r>
              <a:rPr sz="3750" b="1" spc="-65" dirty="0">
                <a:latin typeface="Calibri"/>
                <a:cs typeface="Calibri"/>
              </a:rPr>
              <a:t>change</a:t>
            </a:r>
            <a:r>
              <a:rPr sz="3750" b="1" spc="-110" dirty="0">
                <a:latin typeface="Calibri"/>
                <a:cs typeface="Calibri"/>
              </a:rPr>
              <a:t> </a:t>
            </a:r>
            <a:r>
              <a:rPr sz="3750" dirty="0">
                <a:latin typeface="Calibri"/>
                <a:cs typeface="Calibri"/>
              </a:rPr>
              <a:t>is</a:t>
            </a:r>
            <a:r>
              <a:rPr sz="3750" spc="-190" dirty="0">
                <a:latin typeface="Calibri"/>
                <a:cs typeface="Calibri"/>
              </a:rPr>
              <a:t> </a:t>
            </a:r>
            <a:r>
              <a:rPr sz="3750" spc="-105" dirty="0">
                <a:latin typeface="Calibri"/>
                <a:cs typeface="Calibri"/>
              </a:rPr>
              <a:t>obtained </a:t>
            </a:r>
            <a:r>
              <a:rPr sz="3700" dirty="0">
                <a:latin typeface="Calibri"/>
                <a:cs typeface="Calibri"/>
              </a:rPr>
              <a:t>in</a:t>
            </a:r>
            <a:r>
              <a:rPr sz="3700" spc="-160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a</a:t>
            </a:r>
            <a:r>
              <a:rPr sz="3700" spc="-170" dirty="0">
                <a:latin typeface="Calibri"/>
                <a:cs typeface="Calibri"/>
              </a:rPr>
              <a:t> </a:t>
            </a:r>
            <a:r>
              <a:rPr sz="3700" spc="-40" dirty="0">
                <a:latin typeface="Calibri"/>
                <a:cs typeface="Calibri"/>
              </a:rPr>
              <a:t>metal</a:t>
            </a:r>
            <a:r>
              <a:rPr sz="3700" spc="15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shape </a:t>
            </a:r>
            <a:r>
              <a:rPr sz="3650" dirty="0">
                <a:latin typeface="Calibri"/>
                <a:cs typeface="Calibri"/>
              </a:rPr>
              <a:t>by</a:t>
            </a:r>
            <a:r>
              <a:rPr sz="3650" spc="-125" dirty="0">
                <a:latin typeface="Calibri"/>
                <a:cs typeface="Calibri"/>
              </a:rPr>
              <a:t> </a:t>
            </a:r>
            <a:r>
              <a:rPr sz="3650" spc="-10" dirty="0">
                <a:latin typeface="Calibri"/>
                <a:cs typeface="Calibri"/>
              </a:rPr>
              <a:t>plastic </a:t>
            </a:r>
            <a:r>
              <a:rPr sz="3750" spc="-45" dirty="0">
                <a:latin typeface="Calibri"/>
                <a:cs typeface="Calibri"/>
              </a:rPr>
              <a:t>deformation</a:t>
            </a:r>
            <a:endParaRPr sz="3750" dirty="0">
              <a:latin typeface="Calibri"/>
              <a:cs typeface="Calibri"/>
            </a:endParaRPr>
          </a:p>
          <a:p>
            <a:pPr marL="380365" algn="just">
              <a:lnSpc>
                <a:spcPts val="4235"/>
              </a:lnSpc>
            </a:pPr>
            <a:r>
              <a:rPr sz="3650" dirty="0">
                <a:latin typeface="Calibri"/>
                <a:cs typeface="Calibri"/>
              </a:rPr>
              <a:t>under</a:t>
            </a:r>
            <a:r>
              <a:rPr sz="3650" spc="-114" dirty="0">
                <a:latin typeface="Calibri"/>
                <a:cs typeface="Calibri"/>
              </a:rPr>
              <a:t> </a:t>
            </a:r>
            <a:r>
              <a:rPr sz="3650" dirty="0">
                <a:latin typeface="Calibri"/>
                <a:cs typeface="Calibri"/>
              </a:rPr>
              <a:t>the</a:t>
            </a:r>
            <a:r>
              <a:rPr sz="3650" spc="-110" dirty="0">
                <a:latin typeface="Calibri"/>
                <a:cs typeface="Calibri"/>
              </a:rPr>
              <a:t> </a:t>
            </a:r>
            <a:r>
              <a:rPr sz="3650" spc="-10" dirty="0">
                <a:latin typeface="Calibri"/>
                <a:cs typeface="Calibri"/>
              </a:rPr>
              <a:t>action</a:t>
            </a:r>
            <a:endParaRPr sz="3650" dirty="0">
              <a:latin typeface="Calibri"/>
              <a:cs typeface="Calibri"/>
            </a:endParaRPr>
          </a:p>
          <a:p>
            <a:pPr marL="384175" algn="just">
              <a:lnSpc>
                <a:spcPts val="4405"/>
              </a:lnSpc>
            </a:pPr>
            <a:r>
              <a:rPr sz="3700" dirty="0">
                <a:latin typeface="Calibri"/>
                <a:cs typeface="Calibri"/>
              </a:rPr>
              <a:t>of</a:t>
            </a:r>
            <a:r>
              <a:rPr sz="3700" spc="-195" dirty="0">
                <a:latin typeface="Calibri"/>
                <a:cs typeface="Calibri"/>
              </a:rPr>
              <a:t> </a:t>
            </a:r>
            <a:r>
              <a:rPr sz="3700" spc="-55" dirty="0">
                <a:latin typeface="Calibri"/>
                <a:cs typeface="Calibri"/>
              </a:rPr>
              <a:t>external</a:t>
            </a:r>
            <a:r>
              <a:rPr sz="3700" spc="45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forces.</a:t>
            </a:r>
            <a:endParaRPr sz="3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44624"/>
            <a:ext cx="8820472" cy="9848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6600825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924944"/>
            <a:ext cx="5038725" cy="31051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395045"/>
            <a:ext cx="1885950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501008"/>
            <a:ext cx="1905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1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116633"/>
            <a:ext cx="8934450" cy="3024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" y="3140968"/>
            <a:ext cx="8917111" cy="3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367" rIns="0" bIns="0" rtlCol="0">
            <a:spAutoFit/>
          </a:bodyPr>
          <a:lstStyle/>
          <a:p>
            <a:pPr marL="814705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25" dirty="0"/>
              <a:t> </a:t>
            </a:r>
            <a:r>
              <a:rPr dirty="0"/>
              <a:t>Metal</a:t>
            </a:r>
            <a:r>
              <a:rPr spc="-35" dirty="0"/>
              <a:t> </a:t>
            </a:r>
            <a:r>
              <a:rPr dirty="0"/>
              <a:t>Forming</a:t>
            </a:r>
            <a:r>
              <a:rPr spc="10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required?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232" y="1600596"/>
            <a:ext cx="7870825" cy="32290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015" indent="-361315" algn="just">
              <a:lnSpc>
                <a:spcPts val="3804"/>
              </a:lnSpc>
              <a:spcBef>
                <a:spcPts val="120"/>
              </a:spcBef>
              <a:buChar char="•"/>
              <a:tabLst>
                <a:tab pos="374015" algn="l"/>
              </a:tabLst>
            </a:pPr>
            <a:r>
              <a:rPr sz="3200" b="1" spc="-20" dirty="0">
                <a:latin typeface="Calibri"/>
                <a:cs typeface="Calibri"/>
              </a:rPr>
              <a:t>Economical</a:t>
            </a:r>
            <a:r>
              <a:rPr sz="3200" b="1" spc="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time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saving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obtain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sz="3300" spc="-50" dirty="0">
                <a:latin typeface="Calibri"/>
                <a:cs typeface="Calibri"/>
              </a:rPr>
              <a:t>desired</a:t>
            </a:r>
            <a:r>
              <a:rPr sz="3300" spc="-100" dirty="0">
                <a:latin typeface="Calibri"/>
                <a:cs typeface="Calibri"/>
              </a:rPr>
              <a:t> </a:t>
            </a:r>
            <a:r>
              <a:rPr sz="3300" spc="-45" dirty="0">
                <a:latin typeface="Calibri"/>
                <a:cs typeface="Calibri"/>
              </a:rPr>
              <a:t>shape</a:t>
            </a:r>
            <a:r>
              <a:rPr sz="3300" spc="-105" dirty="0">
                <a:latin typeface="Calibri"/>
                <a:cs typeface="Calibri"/>
              </a:rPr>
              <a:t> </a:t>
            </a:r>
            <a:r>
              <a:rPr sz="3300" spc="-35" dirty="0">
                <a:latin typeface="Calibri"/>
                <a:cs typeface="Calibri"/>
              </a:rPr>
              <a:t>from</a:t>
            </a:r>
            <a:r>
              <a:rPr sz="3300" spc="-1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-165" dirty="0">
                <a:latin typeface="Calibri"/>
                <a:cs typeface="Calibri"/>
              </a:rPr>
              <a:t> </a:t>
            </a:r>
            <a:r>
              <a:rPr sz="3300" spc="-40" dirty="0">
                <a:latin typeface="Calibri"/>
                <a:cs typeface="Calibri"/>
              </a:rPr>
              <a:t>given</a:t>
            </a:r>
            <a:r>
              <a:rPr sz="3300" spc="-15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material.</a:t>
            </a:r>
            <a:endParaRPr sz="3300" dirty="0">
              <a:latin typeface="Calibri"/>
              <a:cs typeface="Calibri"/>
            </a:endParaRPr>
          </a:p>
          <a:p>
            <a:pPr marL="363855" indent="-332105" algn="just">
              <a:lnSpc>
                <a:spcPct val="100000"/>
              </a:lnSpc>
              <a:spcBef>
                <a:spcPts val="1095"/>
              </a:spcBef>
              <a:buChar char="•"/>
              <a:tabLst>
                <a:tab pos="363855" algn="l"/>
              </a:tabLst>
            </a:pPr>
            <a:r>
              <a:rPr sz="2850" spc="-215" dirty="0">
                <a:latin typeface="Arial MT"/>
                <a:cs typeface="Arial MT"/>
              </a:rPr>
              <a:t>To</a:t>
            </a:r>
            <a:r>
              <a:rPr sz="2850" spc="6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improve</a:t>
            </a:r>
            <a:r>
              <a:rPr sz="2850" spc="204" dirty="0">
                <a:latin typeface="Arial MT"/>
                <a:cs typeface="Arial MT"/>
              </a:rPr>
              <a:t> </a:t>
            </a:r>
            <a:r>
              <a:rPr sz="2850" b="1" dirty="0">
                <a:latin typeface="Arial MT"/>
                <a:cs typeface="Arial MT"/>
              </a:rPr>
              <a:t>mechanical</a:t>
            </a:r>
            <a:r>
              <a:rPr sz="2850" b="1" spc="270" dirty="0">
                <a:latin typeface="Arial MT"/>
                <a:cs typeface="Arial MT"/>
              </a:rPr>
              <a:t> </a:t>
            </a:r>
            <a:r>
              <a:rPr sz="2850" b="1" spc="-10" dirty="0">
                <a:latin typeface="Arial MT"/>
                <a:cs typeface="Arial MT"/>
              </a:rPr>
              <a:t>properties</a:t>
            </a:r>
            <a:r>
              <a:rPr sz="2850" spc="-10" dirty="0">
                <a:latin typeface="Arial MT"/>
                <a:cs typeface="Arial MT"/>
              </a:rPr>
              <a:t>.</a:t>
            </a:r>
            <a:endParaRPr sz="2850" dirty="0">
              <a:latin typeface="Arial MT"/>
              <a:cs typeface="Arial MT"/>
            </a:endParaRPr>
          </a:p>
          <a:p>
            <a:pPr marL="363855" indent="-332740" algn="just">
              <a:lnSpc>
                <a:spcPct val="100000"/>
              </a:lnSpc>
              <a:spcBef>
                <a:spcPts val="1135"/>
              </a:spcBef>
              <a:buChar char="•"/>
              <a:tabLst>
                <a:tab pos="363855" algn="l"/>
              </a:tabLst>
            </a:pPr>
            <a:r>
              <a:rPr sz="2900" spc="-260" dirty="0">
                <a:latin typeface="Arial MT"/>
                <a:cs typeface="Arial MT"/>
              </a:rPr>
              <a:t>To</a:t>
            </a:r>
            <a:r>
              <a:rPr sz="2900" spc="60" dirty="0">
                <a:latin typeface="Arial MT"/>
                <a:cs typeface="Arial MT"/>
              </a:rPr>
              <a:t> </a:t>
            </a:r>
            <a:r>
              <a:rPr sz="2900" b="1" dirty="0">
                <a:latin typeface="Arial MT"/>
                <a:cs typeface="Arial MT"/>
              </a:rPr>
              <a:t>minimize</a:t>
            </a:r>
            <a:r>
              <a:rPr sz="2900" b="1" spc="-10" dirty="0">
                <a:latin typeface="Arial MT"/>
                <a:cs typeface="Arial MT"/>
              </a:rPr>
              <a:t> </a:t>
            </a:r>
            <a:r>
              <a:rPr sz="2900" b="1" dirty="0">
                <a:latin typeface="Arial MT"/>
                <a:cs typeface="Arial MT"/>
              </a:rPr>
              <a:t>defects </a:t>
            </a:r>
            <a:r>
              <a:rPr sz="2900" spc="-55" dirty="0">
                <a:latin typeface="Arial MT"/>
                <a:cs typeface="Arial MT"/>
              </a:rPr>
              <a:t>such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-135" dirty="0">
                <a:latin typeface="Arial MT"/>
                <a:cs typeface="Arial MT"/>
              </a:rPr>
              <a:t>as</a:t>
            </a:r>
            <a:r>
              <a:rPr sz="2900" spc="-5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holes,</a:t>
            </a:r>
            <a:r>
              <a:rPr sz="2900" spc="-80" dirty="0">
                <a:latin typeface="Arial MT"/>
                <a:cs typeface="Arial MT"/>
              </a:rPr>
              <a:t> </a:t>
            </a:r>
            <a:r>
              <a:rPr sz="2900" spc="-75" dirty="0">
                <a:latin typeface="Arial MT"/>
                <a:cs typeface="Arial MT"/>
              </a:rPr>
              <a:t>cracks</a:t>
            </a:r>
            <a:r>
              <a:rPr sz="2900" spc="-30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etc</a:t>
            </a:r>
            <a:endParaRPr sz="2900" dirty="0">
              <a:latin typeface="Arial MT"/>
              <a:cs typeface="Arial MT"/>
            </a:endParaRPr>
          </a:p>
          <a:p>
            <a:pPr marL="363855" indent="-332105" algn="just">
              <a:lnSpc>
                <a:spcPct val="100000"/>
              </a:lnSpc>
              <a:spcBef>
                <a:spcPts val="1230"/>
              </a:spcBef>
              <a:buChar char="•"/>
              <a:tabLst>
                <a:tab pos="363855" algn="l"/>
              </a:tabLst>
            </a:pPr>
            <a:r>
              <a:rPr sz="2800" spc="-125" dirty="0">
                <a:latin typeface="Arial MT"/>
                <a:cs typeface="Arial MT"/>
              </a:rPr>
              <a:t>To</a:t>
            </a:r>
            <a:r>
              <a:rPr sz="2800" spc="90" dirty="0">
                <a:latin typeface="Arial MT"/>
                <a:cs typeface="Arial MT"/>
              </a:rPr>
              <a:t> </a:t>
            </a:r>
            <a:r>
              <a:rPr sz="2800" spc="75" dirty="0">
                <a:latin typeface="Arial MT"/>
                <a:cs typeface="Arial MT"/>
              </a:rPr>
              <a:t>distribute</a:t>
            </a:r>
            <a:r>
              <a:rPr sz="2800" spc="275" dirty="0">
                <a:latin typeface="Arial MT"/>
                <a:cs typeface="Arial MT"/>
              </a:rPr>
              <a:t> </a:t>
            </a:r>
            <a:r>
              <a:rPr sz="2800" b="1" spc="70" dirty="0">
                <a:latin typeface="Arial MT"/>
                <a:cs typeface="Arial MT"/>
              </a:rPr>
              <a:t>impurities</a:t>
            </a:r>
            <a:r>
              <a:rPr sz="2800" b="1" spc="325" dirty="0">
                <a:latin typeface="Arial MT"/>
                <a:cs typeface="Arial MT"/>
              </a:rPr>
              <a:t> </a:t>
            </a:r>
            <a:r>
              <a:rPr sz="2800" b="1" dirty="0">
                <a:latin typeface="Arial MT"/>
                <a:cs typeface="Arial MT"/>
              </a:rPr>
              <a:t>equally</a:t>
            </a:r>
            <a:r>
              <a:rPr sz="2800" b="1" spc="185" dirty="0">
                <a:latin typeface="Arial MT"/>
                <a:cs typeface="Arial MT"/>
              </a:rPr>
              <a:t> </a:t>
            </a:r>
            <a:r>
              <a:rPr sz="2800" spc="60" dirty="0">
                <a:latin typeface="Arial MT"/>
                <a:cs typeface="Arial MT"/>
              </a:rPr>
              <a:t>in</a:t>
            </a:r>
            <a:r>
              <a:rPr sz="2800" spc="130" dirty="0">
                <a:latin typeface="Arial MT"/>
                <a:cs typeface="Arial MT"/>
              </a:rPr>
              <a:t> </a:t>
            </a:r>
            <a:r>
              <a:rPr sz="2800" spc="45" dirty="0">
                <a:latin typeface="Arial MT"/>
                <a:cs typeface="Arial MT"/>
              </a:rPr>
              <a:t>metal.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031" y="642937"/>
            <a:ext cx="1071562" cy="89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8453" y="669726"/>
            <a:ext cx="401835" cy="3750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2430" y="460572"/>
            <a:ext cx="35725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Classification</a:t>
            </a:r>
            <a:r>
              <a:rPr spc="-114" dirty="0"/>
              <a:t> </a:t>
            </a:r>
            <a:r>
              <a:rPr spc="-35" dirty="0"/>
              <a:t>of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4755" y="460572"/>
            <a:ext cx="286131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Calibri"/>
                <a:cs typeface="Calibri"/>
              </a:rPr>
              <a:t>etal</a:t>
            </a:r>
            <a:r>
              <a:rPr sz="4400" spc="-190" dirty="0">
                <a:latin typeface="Calibri"/>
                <a:cs typeface="Calibri"/>
              </a:rPr>
              <a:t> </a:t>
            </a:r>
            <a:r>
              <a:rPr sz="4400" spc="-65" dirty="0">
                <a:latin typeface="Calibri"/>
                <a:cs typeface="Calibri"/>
              </a:rPr>
              <a:t>Working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478" y="1524435"/>
            <a:ext cx="4309745" cy="11861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75285" indent="-361315">
              <a:lnSpc>
                <a:spcPct val="100000"/>
              </a:lnSpc>
              <a:spcBef>
                <a:spcPts val="720"/>
              </a:spcBef>
              <a:buChar char="•"/>
              <a:tabLst>
                <a:tab pos="375285" algn="l"/>
              </a:tabLst>
            </a:pPr>
            <a:r>
              <a:rPr sz="3200" dirty="0">
                <a:latin typeface="Calibri"/>
                <a:cs typeface="Calibri"/>
              </a:rPr>
              <a:t>Hot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metals.</a:t>
            </a:r>
            <a:endParaRPr sz="3200">
              <a:latin typeface="Calibri"/>
              <a:cs typeface="Calibri"/>
            </a:endParaRPr>
          </a:p>
          <a:p>
            <a:pPr marL="371475" indent="-358775">
              <a:lnSpc>
                <a:spcPct val="100000"/>
              </a:lnSpc>
              <a:spcBef>
                <a:spcPts val="650"/>
              </a:spcBef>
              <a:buChar char="•"/>
              <a:tabLst>
                <a:tab pos="371475" algn="l"/>
              </a:tabLst>
            </a:pPr>
            <a:r>
              <a:rPr sz="3350" spc="-60" dirty="0">
                <a:latin typeface="Calibri"/>
                <a:cs typeface="Calibri"/>
              </a:rPr>
              <a:t>Cold</a:t>
            </a:r>
            <a:r>
              <a:rPr sz="3350" spc="-135" dirty="0">
                <a:latin typeface="Calibri"/>
                <a:cs typeface="Calibri"/>
              </a:rPr>
              <a:t> </a:t>
            </a:r>
            <a:r>
              <a:rPr sz="3350" spc="-90" dirty="0">
                <a:latin typeface="Calibri"/>
                <a:cs typeface="Calibri"/>
              </a:rPr>
              <a:t>Working</a:t>
            </a:r>
            <a:r>
              <a:rPr sz="3350" spc="-30" dirty="0">
                <a:latin typeface="Calibri"/>
                <a:cs typeface="Calibri"/>
              </a:rPr>
              <a:t> </a:t>
            </a:r>
            <a:r>
              <a:rPr sz="3350" spc="-45" dirty="0">
                <a:latin typeface="Calibri"/>
                <a:cs typeface="Calibri"/>
              </a:rPr>
              <a:t>of</a:t>
            </a:r>
            <a:r>
              <a:rPr sz="3350" spc="-150" dirty="0">
                <a:latin typeface="Calibri"/>
                <a:cs typeface="Calibri"/>
              </a:rPr>
              <a:t> </a:t>
            </a:r>
            <a:r>
              <a:rPr sz="3350" spc="-75" dirty="0">
                <a:latin typeface="Calibri"/>
                <a:cs typeface="Calibri"/>
              </a:rPr>
              <a:t>metals.</a:t>
            </a:r>
            <a:endParaRPr sz="3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8B3D569B4B84583E5D6E145783A1E" ma:contentTypeVersion="8" ma:contentTypeDescription="Create a new document." ma:contentTypeScope="" ma:versionID="989b4896b159dac5f1882b545af296d5">
  <xsd:schema xmlns:xsd="http://www.w3.org/2001/XMLSchema" xmlns:xs="http://www.w3.org/2001/XMLSchema" xmlns:p="http://schemas.microsoft.com/office/2006/metadata/properties" xmlns:ns2="f3be0122-2a3b-4766-b366-d5ce6e128a73" targetNamespace="http://schemas.microsoft.com/office/2006/metadata/properties" ma:root="true" ma:fieldsID="fb29e93e0ddbc88fd3e34fa455263ef3" ns2:_="">
    <xsd:import namespace="f3be0122-2a3b-4766-b366-d5ce6e128a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e0122-2a3b-4766-b366-d5ce6e128a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A4F318-E7D5-467B-AC9E-C728D58646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F761CF-1C9D-487E-ADA5-D33B262D436D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f3be0122-2a3b-4766-b366-d5ce6e128a7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71416C-23DC-4C88-9933-A9DD5B0FF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be0122-2a3b-4766-b366-d5ce6e128a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1239</Words>
  <Application>Microsoft Office PowerPoint</Application>
  <PresentationFormat>On-screen Show (4:3)</PresentationFormat>
  <Paragraphs>412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Arial MT</vt:lpstr>
      <vt:lpstr>Calibri</vt:lpstr>
      <vt:lpstr>Cambria</vt:lpstr>
      <vt:lpstr>Courier New</vt:lpstr>
      <vt:lpstr>SFBX1200</vt:lpstr>
      <vt:lpstr>SFBX1440</vt:lpstr>
      <vt:lpstr>Times New Roman</vt:lpstr>
      <vt:lpstr>Office Theme</vt:lpstr>
      <vt:lpstr>PowerPoint Presentation</vt:lpstr>
      <vt:lpstr>PowerPoint Presentation</vt:lpstr>
      <vt:lpstr>A8315 - Production Technology Course Outcomes (COs) </vt:lpstr>
      <vt:lpstr> UNIT III-Course Syllabus</vt:lpstr>
      <vt:lpstr>Cha ter-3/2</vt:lpstr>
      <vt:lpstr>Definition</vt:lpstr>
      <vt:lpstr>Definition</vt:lpstr>
      <vt:lpstr>Why Metal Forming is required?</vt:lpstr>
      <vt:lpstr>Classification of</vt:lpstr>
      <vt:lpstr>ot Working of metal</vt:lpstr>
      <vt:lpstr>Definition</vt:lpstr>
      <vt:lpstr>Advantages</vt:lpstr>
      <vt:lpstr>Disadvantages</vt:lpstr>
      <vt:lpstr>PowerPoint Presentation</vt:lpstr>
      <vt:lpstr>ot working Methods</vt:lpstr>
      <vt:lpstr>ot working</vt:lpstr>
      <vt:lpstr>ot working</vt:lpstr>
      <vt:lpstr>PowerPoint Presentation</vt:lpstr>
      <vt:lpstr>ot working</vt:lpstr>
      <vt:lpstr>Col Working of</vt:lpstr>
      <vt:lpstr>Definition</vt:lpstr>
      <vt:lpstr>Advantages</vt:lpstr>
      <vt:lpstr>Disadvantages</vt:lpstr>
      <vt:lpstr>Cold working</vt:lpstr>
      <vt:lpstr>Difference between Hot and Cold Working</vt:lpstr>
      <vt:lpstr>Difference between Hot and Cold Working</vt:lpstr>
      <vt:lpstr>Rolling Process</vt:lpstr>
      <vt:lpstr>Definition</vt:lpstr>
      <vt:lpstr>What actually happens in Rolling Process????</vt:lpstr>
      <vt:lpstr>PowerPoint Presentation</vt:lpstr>
      <vt:lpstr>ROLLING PROCESS</vt:lpstr>
      <vt:lpstr>Rounds</vt:lpstr>
      <vt:lpstr>Angle of Contact</vt:lpstr>
      <vt:lpstr>Angle of Contact</vt:lpstr>
      <vt:lpstr>Angle of bite: Extent of thickness reduction during rolling Factors influence Angle of bite: 1. Condition in which the rolling is carried out(hot/cold rolling). 2. Surface roughness of rollers     smooth rollers – low AOB     rough rollers -  high AOB 3.influenced by  diameter of rollers     larger dia – low AOB     smaller dia – high AOB     for hot rolling process AOB=24° - 32°    for cold rolling process AOB= 3-4°    </vt:lpstr>
      <vt:lpstr>Princi e working of Rolling</vt:lpstr>
      <vt:lpstr>PowerPoint Presentation</vt:lpstr>
      <vt:lpstr>Types of Rolling</vt:lpstr>
      <vt:lpstr>PowerPoint Presentation</vt:lpstr>
      <vt:lpstr>Roll</vt:lpstr>
      <vt:lpstr>Two igh Rolling mills</vt:lpstr>
      <vt:lpstr>Two igh Rolling mills</vt:lpstr>
      <vt:lpstr>Two igh Rolling mills</vt:lpstr>
      <vt:lpstr>Three igh Rolling mills</vt:lpstr>
      <vt:lpstr>Three High Rolling mills</vt:lpstr>
      <vt:lpstr>Three igh Rolling mills</vt:lpstr>
      <vt:lpstr>Four igh Rolling</vt:lpstr>
      <vt:lpstr>Four igh Rolling</vt:lpstr>
      <vt:lpstr>Four igh Rolling</vt:lpstr>
      <vt:lpstr>uster Rolling ill</vt:lpstr>
      <vt:lpstr>Continuous (Tandom</vt:lpstr>
      <vt:lpstr>Schematic illustration of various roll arrangements: (a) two-high;</vt:lpstr>
      <vt:lpstr>Special ill</vt:lpstr>
      <vt:lpstr>niversal Rolling ill</vt:lpstr>
      <vt:lpstr>Panetary Rolling ill</vt:lpstr>
      <vt:lpstr>Planeta</vt:lpstr>
      <vt:lpstr>DEFECTS AND ITS REASON FOR CAUSE</vt:lpstr>
      <vt:lpstr>DEFECTS AND ITS REASON FOR CAUSE</vt:lpstr>
      <vt:lpstr>DEFECTS AND ITS REASON FOR CAUSE</vt:lpstr>
      <vt:lpstr>DEFECTS AND ITS REASON FOR CAUSE</vt:lpstr>
      <vt:lpstr>Basic Elements of Rolling Mill</vt:lpstr>
      <vt:lpstr>Basic</vt:lpstr>
      <vt:lpstr>Basic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 ter-2</dc:title>
  <dc:creator>PRASAD</dc:creator>
  <cp:lastModifiedBy>PRASAD</cp:lastModifiedBy>
  <cp:revision>39</cp:revision>
  <dcterms:created xsi:type="dcterms:W3CDTF">2024-04-25T09:43:24Z</dcterms:created>
  <dcterms:modified xsi:type="dcterms:W3CDTF">2025-03-11T08:59:00Z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2024-04-12T00:00:00Z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2024-04-12T00:00:00Z</vt:filetime>
  </property>
  <property fmtid="{D5CDD505-2E9C-101B-9397-08002B2CF9AE}" pid="5" name="ContentTypeId">
    <vt:lpwstr>0x0101007548B3D569B4B84583E5D6E145783A1E</vt:lpwstr>
  </property>
</Properties>
</file>