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2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0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1745-52FC-47D4-81AC-FD2503E65A14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152E-8059-47D9-8971-31105C5C8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5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144000" cy="22907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UNIT-III</a:t>
            </a:r>
            <a:br>
              <a:rPr lang="en-US" sz="5400" dirty="0" smtClean="0">
                <a:latin typeface="+mn-lt"/>
              </a:rPr>
            </a:br>
            <a:r>
              <a:rPr lang="en-US" sz="5400" dirty="0" smtClean="0">
                <a:latin typeface="+mn-lt"/>
              </a:rPr>
              <a:t>Electro Chemical Machining</a:t>
            </a:r>
            <a:endParaRPr lang="en-IN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65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Pressure </a:t>
            </a:r>
            <a:r>
              <a:rPr lang="en-US" sz="2400" b="1" u="sng" dirty="0" err="1" smtClean="0">
                <a:latin typeface="+mn-lt"/>
              </a:rPr>
              <a:t>guage</a:t>
            </a:r>
            <a:r>
              <a:rPr lang="en-US" sz="2400" b="1" u="sng" dirty="0" smtClean="0">
                <a:latin typeface="+mn-lt"/>
              </a:rPr>
              <a:t>:</a:t>
            </a:r>
            <a:endParaRPr lang="en-US" sz="2400" dirty="0" smtClean="0"/>
          </a:p>
          <a:p>
            <a:r>
              <a:rPr lang="en-US" sz="2400" dirty="0" smtClean="0"/>
              <a:t>The pressure </a:t>
            </a:r>
            <a:r>
              <a:rPr lang="en-US" sz="2400" dirty="0" err="1" smtClean="0"/>
              <a:t>guage</a:t>
            </a:r>
            <a:r>
              <a:rPr lang="en-US" sz="2400" dirty="0" smtClean="0"/>
              <a:t> is used to control the pressure at which the electrolyte is supplied to the system of electrochemical machining.</a:t>
            </a:r>
          </a:p>
          <a:p>
            <a:pPr marL="0" indent="0">
              <a:buNone/>
            </a:pPr>
            <a:r>
              <a:rPr lang="en-US" sz="2400" b="1" u="sng" dirty="0" smtClean="0"/>
              <a:t>Flowmeter:</a:t>
            </a:r>
          </a:p>
          <a:p>
            <a:pPr marL="0" indent="0">
              <a:buNone/>
            </a:pPr>
            <a:r>
              <a:rPr lang="en-US" sz="2400" dirty="0" smtClean="0"/>
              <a:t>Flow meter is used to regulate the flow of electrolyte which is supplied to the system.</a:t>
            </a:r>
          </a:p>
        </p:txBody>
      </p:sp>
    </p:spTree>
    <p:extLst>
      <p:ext uri="{BB962C8B-B14F-4D97-AF65-F5344CB8AC3E}">
        <p14:creationId xmlns:p14="http://schemas.microsoft.com/office/powerpoint/2010/main" val="366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process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is connected to the positive terminal and works as anode and the tool is connected to the negative terminal and works as a cathode.</a:t>
            </a:r>
          </a:p>
          <a:p>
            <a:r>
              <a:rPr lang="en-US" sz="2400" dirty="0" smtClean="0"/>
              <a:t>As very high current is used, the tool and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are isolated from the system to prevent any short circuiting or leakage of the current.</a:t>
            </a:r>
          </a:p>
          <a:p>
            <a:r>
              <a:rPr lang="en-US" sz="2400" dirty="0" smtClean="0"/>
              <a:t>The electrolyte is filtered are made to flow through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continuously.</a:t>
            </a:r>
          </a:p>
          <a:p>
            <a:r>
              <a:rPr lang="en-US" sz="2400" dirty="0" smtClean="0"/>
              <a:t>The pressure at which the electrolyte is pumped depends on the application or requirement of the process.</a:t>
            </a:r>
          </a:p>
          <a:p>
            <a:r>
              <a:rPr lang="en-US" sz="2400" dirty="0" smtClean="0"/>
              <a:t>The electrolyte which can be used in this process are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1.Sodium Chloride</a:t>
            </a:r>
          </a:p>
          <a:p>
            <a:pPr marL="0" indent="0">
              <a:buNone/>
            </a:pPr>
            <a:r>
              <a:rPr lang="en-US" sz="2400" dirty="0" smtClean="0"/>
              <a:t>     2.Sodium Nitrate</a:t>
            </a:r>
          </a:p>
          <a:p>
            <a:pPr marL="0" indent="0">
              <a:buNone/>
            </a:pPr>
            <a:r>
              <a:rPr lang="en-US" sz="2400" dirty="0" smtClean="0"/>
              <a:t>     3.Sodium Hydroxide</a:t>
            </a:r>
          </a:p>
          <a:p>
            <a:pPr marL="0" indent="0">
              <a:buNone/>
            </a:pPr>
            <a:r>
              <a:rPr lang="en-US" sz="2400" dirty="0" smtClean="0"/>
              <a:t>     4.Sodium </a:t>
            </a:r>
            <a:r>
              <a:rPr lang="en-US" sz="2400" dirty="0" err="1" smtClean="0"/>
              <a:t>Sulphate</a:t>
            </a:r>
            <a:endParaRPr lang="en-US" sz="2400" dirty="0" smtClean="0"/>
          </a:p>
          <a:p>
            <a:r>
              <a:rPr lang="en-US" sz="2400" dirty="0" smtClean="0"/>
              <a:t>Any electrolyte used should have the capability to establish electrical contact between the cathode and anode.</a:t>
            </a:r>
          </a:p>
          <a:p>
            <a:r>
              <a:rPr lang="en-US" sz="2400" dirty="0" smtClean="0"/>
              <a:t>The gap which is maintained between the tool and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is nearly 0.5mm.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08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Working:</a:t>
            </a:r>
          </a:p>
          <a:p>
            <a:r>
              <a:rPr lang="en-US" sz="2400" dirty="0" smtClean="0"/>
              <a:t>The electrolyte is supplied to the system of anode and cathode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and tool using the </a:t>
            </a:r>
            <a:r>
              <a:rPr lang="en-US" sz="2400" dirty="0" err="1" smtClean="0"/>
              <a:t>pump.In</a:t>
            </a:r>
            <a:r>
              <a:rPr lang="en-US" sz="2400" dirty="0" smtClean="0"/>
              <a:t> between the pump and the system a filter is placed which is used to filter the electrolyte before reaching the system.</a:t>
            </a:r>
          </a:p>
          <a:p>
            <a:r>
              <a:rPr lang="en-US" sz="2400" dirty="0" smtClean="0"/>
              <a:t>After passing through the filter and flow regulator the electrolyte reaches the space between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and the tool.</a:t>
            </a:r>
          </a:p>
          <a:p>
            <a:r>
              <a:rPr lang="en-US" sz="2400" dirty="0" smtClean="0"/>
              <a:t>As the electrolyte reaches the gap between anode and cathode, electrical contact is established between the anode and the </a:t>
            </a:r>
            <a:r>
              <a:rPr lang="en-US" sz="2400" dirty="0" err="1" smtClean="0"/>
              <a:t>cathode.After</a:t>
            </a:r>
            <a:r>
              <a:rPr lang="en-US" sz="2400" dirty="0" smtClean="0"/>
              <a:t> the electrical contact is established, the positive ions start flowing from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towards the tool and negative ions start flowing from the tool towards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When the positive ions flow from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towards the tool the electrolyte carries away the positive ions with it stops it from reaching the tool.</a:t>
            </a:r>
          </a:p>
          <a:p>
            <a:r>
              <a:rPr lang="en-US" sz="2400" dirty="0" smtClean="0"/>
              <a:t>So the material start removing from the w/p as +</a:t>
            </a:r>
            <a:r>
              <a:rPr lang="en-US" sz="2400" dirty="0" err="1" smtClean="0"/>
              <a:t>ve</a:t>
            </a:r>
            <a:r>
              <a:rPr lang="en-US" sz="2400" dirty="0" smtClean="0"/>
              <a:t> ions from the w/p are dissolve and carried away by electrolyte and materials are also removed due to the striking power of </a:t>
            </a:r>
            <a:r>
              <a:rPr lang="en-US" sz="2400" dirty="0" err="1" smtClean="0"/>
              <a:t>thje</a:t>
            </a:r>
            <a:r>
              <a:rPr lang="en-US" sz="2400" dirty="0" smtClean="0"/>
              <a:t> negative ions coming from the tool.</a:t>
            </a:r>
          </a:p>
          <a:p>
            <a:r>
              <a:rPr lang="en-US" sz="2400" dirty="0" smtClean="0"/>
              <a:t>This material removal process from the w/p is continued until a cavity is created in the w/p which is a replica of the tool used in this process.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38545"/>
            <a:ext cx="11730182" cy="6719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Advantages:</a:t>
            </a:r>
            <a:endParaRPr lang="en-US" sz="2400" dirty="0" smtClean="0"/>
          </a:p>
          <a:p>
            <a:r>
              <a:rPr lang="en-US" sz="2400" dirty="0" smtClean="0"/>
              <a:t>Metal is removed rapidly</a:t>
            </a:r>
          </a:p>
          <a:p>
            <a:r>
              <a:rPr lang="en-US" sz="2400" dirty="0" smtClean="0"/>
              <a:t>Complex shaped w/</a:t>
            </a:r>
            <a:r>
              <a:rPr lang="en-US" sz="2400" dirty="0" err="1" smtClean="0"/>
              <a:t>ps</a:t>
            </a:r>
            <a:r>
              <a:rPr lang="en-US" sz="2400" dirty="0" smtClean="0"/>
              <a:t> can be machined economically.</a:t>
            </a:r>
          </a:p>
          <a:p>
            <a:r>
              <a:rPr lang="en-US" sz="2400" dirty="0" smtClean="0"/>
              <a:t>No tool wear</a:t>
            </a:r>
          </a:p>
          <a:p>
            <a:r>
              <a:rPr lang="en-US" sz="2400" dirty="0" smtClean="0"/>
              <a:t>Operations such as </a:t>
            </a:r>
            <a:r>
              <a:rPr lang="en-US" sz="2400" dirty="0" err="1" smtClean="0"/>
              <a:t>cutting,sawing,grinding,machining,contour</a:t>
            </a:r>
            <a:r>
              <a:rPr lang="en-US" sz="2400" dirty="0" smtClean="0"/>
              <a:t> </a:t>
            </a:r>
            <a:r>
              <a:rPr lang="en-US" sz="2400" dirty="0" err="1" smtClean="0"/>
              <a:t>milling,deburring</a:t>
            </a:r>
            <a:r>
              <a:rPr lang="en-US" sz="2400" dirty="0" smtClean="0"/>
              <a:t> and polishing can be done.</a:t>
            </a:r>
          </a:p>
          <a:p>
            <a:r>
              <a:rPr lang="en-US" sz="2400" dirty="0" smtClean="0"/>
              <a:t>It gives good surface finish better corrosion </a:t>
            </a:r>
            <a:r>
              <a:rPr lang="en-US" sz="2400" dirty="0" err="1" smtClean="0"/>
              <a:t>resistence</a:t>
            </a:r>
            <a:r>
              <a:rPr lang="en-US" sz="2400" dirty="0" smtClean="0"/>
              <a:t> and better accuracy</a:t>
            </a:r>
          </a:p>
          <a:p>
            <a:pPr marL="0" indent="0">
              <a:buNone/>
            </a:pPr>
            <a:r>
              <a:rPr lang="en-US" sz="2400" b="1" u="sng" dirty="0" smtClean="0"/>
              <a:t>Disadvantages:</a:t>
            </a:r>
          </a:p>
          <a:p>
            <a:r>
              <a:rPr lang="en-US" sz="2400" dirty="0" smtClean="0"/>
              <a:t>Large floor space and high capital cost is required.</a:t>
            </a:r>
          </a:p>
          <a:p>
            <a:r>
              <a:rPr lang="en-US" sz="2400" dirty="0" smtClean="0"/>
              <a:t>Difficult tool design.</a:t>
            </a:r>
          </a:p>
          <a:p>
            <a:r>
              <a:rPr lang="en-US" sz="2400" dirty="0" smtClean="0"/>
              <a:t>Power consumption is high.</a:t>
            </a:r>
          </a:p>
          <a:p>
            <a:r>
              <a:rPr lang="en-US" sz="2400" dirty="0" smtClean="0"/>
              <a:t>Machining is limited to electrical conductive materials only.</a:t>
            </a:r>
          </a:p>
          <a:p>
            <a:r>
              <a:rPr lang="en-US" sz="2400" dirty="0" smtClean="0"/>
              <a:t>High tooling and initial cost</a:t>
            </a:r>
          </a:p>
          <a:p>
            <a:r>
              <a:rPr lang="en-US" sz="2400" dirty="0" smtClean="0"/>
              <a:t>Not economical for small lots</a:t>
            </a:r>
          </a:p>
          <a:p>
            <a:r>
              <a:rPr lang="en-US" sz="2400" dirty="0" smtClean="0"/>
              <a:t>It cannot produce sharp corners and edges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Applications:</a:t>
            </a:r>
          </a:p>
          <a:p>
            <a:r>
              <a:rPr lang="en-US" sz="2400" dirty="0" smtClean="0"/>
              <a:t>Used to machine difficult to machine materials and complex shaped </a:t>
            </a:r>
            <a:r>
              <a:rPr lang="en-US" sz="2400" dirty="0" err="1" smtClean="0"/>
              <a:t>pparts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Blind complex cavities ,curved surfaces, through cutting and large through </a:t>
            </a:r>
            <a:r>
              <a:rPr lang="en-US" sz="2400" dirty="0" err="1" smtClean="0"/>
              <a:t>cavites</a:t>
            </a:r>
            <a:r>
              <a:rPr lang="en-US" sz="2400" dirty="0" smtClean="0"/>
              <a:t> can be machined.</a:t>
            </a:r>
          </a:p>
          <a:p>
            <a:r>
              <a:rPr lang="en-US" sz="2400" dirty="0" smtClean="0"/>
              <a:t>Drilling of long and slender holed can be </a:t>
            </a:r>
            <a:r>
              <a:rPr lang="en-US" sz="2400" dirty="0" err="1" smtClean="0"/>
              <a:t>achieved.Holes</a:t>
            </a:r>
            <a:r>
              <a:rPr lang="en-US" sz="2400" dirty="0" smtClean="0"/>
              <a:t> of </a:t>
            </a:r>
            <a:r>
              <a:rPr lang="en-US" sz="2400" dirty="0" err="1" smtClean="0"/>
              <a:t>dia</a:t>
            </a:r>
            <a:r>
              <a:rPr lang="en-US" sz="2400" dirty="0" smtClean="0"/>
              <a:t> 0.025mm can </a:t>
            </a:r>
            <a:r>
              <a:rPr lang="en-US" sz="2400" dirty="0" err="1" smtClean="0"/>
              <a:t>bbe</a:t>
            </a:r>
            <a:r>
              <a:rPr lang="en-US" sz="2400" dirty="0" smtClean="0"/>
              <a:t> </a:t>
            </a:r>
            <a:r>
              <a:rPr lang="en-US" sz="2400" dirty="0" err="1" smtClean="0"/>
              <a:t>produced.depth</a:t>
            </a:r>
            <a:r>
              <a:rPr lang="en-US" sz="2400" dirty="0" smtClean="0"/>
              <a:t> of holes can be as deep as 600mm.</a:t>
            </a:r>
          </a:p>
          <a:p>
            <a:r>
              <a:rPr lang="en-US" sz="2400" dirty="0" smtClean="0"/>
              <a:t>Hollow shafts can be machined easily</a:t>
            </a:r>
          </a:p>
          <a:p>
            <a:r>
              <a:rPr lang="en-US" sz="2400" dirty="0" smtClean="0"/>
              <a:t>Wire cutting can also be achieved</a:t>
            </a:r>
          </a:p>
          <a:p>
            <a:r>
              <a:rPr lang="en-US" sz="2400" dirty="0" smtClean="0"/>
              <a:t>Operations such as </a:t>
            </a:r>
            <a:r>
              <a:rPr lang="en-US" sz="2400" dirty="0" err="1" smtClean="0"/>
              <a:t>sawing,honing,deburring</a:t>
            </a:r>
            <a:r>
              <a:rPr lang="en-US" sz="2400" dirty="0" smtClean="0"/>
              <a:t> and turning can be done.</a:t>
            </a:r>
          </a:p>
          <a:p>
            <a:r>
              <a:rPr lang="en-US" sz="2400" dirty="0" smtClean="0"/>
              <a:t>Used </a:t>
            </a:r>
            <a:r>
              <a:rPr lang="en-US" sz="2400" smtClean="0"/>
              <a:t>for gas turbine </a:t>
            </a:r>
            <a:r>
              <a:rPr lang="en-US" sz="2400" dirty="0" smtClean="0"/>
              <a:t>blades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363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Metal removal rate in ECM:</a:t>
            </a:r>
          </a:p>
          <a:p>
            <a:pPr marL="0" indent="0">
              <a:buNone/>
            </a:pPr>
            <a:r>
              <a:rPr lang="en-US" sz="2400" dirty="0" smtClean="0"/>
              <a:t>MRR is an important characteristic to evaluate sufficiency of a non traditional machining </a:t>
            </a:r>
            <a:r>
              <a:rPr lang="en-US" sz="2400" dirty="0" err="1" smtClean="0"/>
              <a:t>process.In</a:t>
            </a:r>
            <a:r>
              <a:rPr lang="en-US" sz="2400" dirty="0" smtClean="0"/>
              <a:t> </a:t>
            </a:r>
            <a:r>
              <a:rPr lang="en-US" sz="2400" dirty="0" smtClean="0"/>
              <a:t>ECM material removal takes place due to atomic dissolution of work material</a:t>
            </a:r>
          </a:p>
          <a:p>
            <a:pPr marL="0" indent="0">
              <a:buNone/>
            </a:pPr>
            <a:r>
              <a:rPr lang="en-US" sz="2400" dirty="0" smtClean="0"/>
              <a:t>Electro chemical is given by </a:t>
            </a:r>
            <a:r>
              <a:rPr lang="en-US" sz="2400" dirty="0" smtClean="0"/>
              <a:t>faradays </a:t>
            </a:r>
            <a:r>
              <a:rPr lang="en-US" sz="2400" dirty="0" smtClean="0"/>
              <a:t>law</a:t>
            </a:r>
          </a:p>
          <a:p>
            <a:pPr marL="0" indent="0">
              <a:buNone/>
            </a:pPr>
            <a:r>
              <a:rPr lang="en-US" sz="2400" b="1" u="sng" dirty="0" smtClean="0"/>
              <a:t>Faradays </a:t>
            </a:r>
            <a:r>
              <a:rPr lang="en-US" sz="2400" b="1" u="sng" dirty="0" smtClean="0"/>
              <a:t>I </a:t>
            </a:r>
            <a:r>
              <a:rPr lang="en-US" sz="2400" b="1" u="sng" dirty="0" smtClean="0"/>
              <a:t>law: </a:t>
            </a:r>
            <a:r>
              <a:rPr lang="en-US" sz="2400" dirty="0" smtClean="0"/>
              <a:t>states that the amount of electrochemical dissolution or deposition is proportional to the amount of charge passed through the electrochemical </a:t>
            </a:r>
            <a:r>
              <a:rPr lang="en-US" sz="2400" dirty="0" err="1" smtClean="0"/>
              <a:t>cell,which</a:t>
            </a:r>
            <a:r>
              <a:rPr lang="en-US" sz="2400" dirty="0" smtClean="0"/>
              <a:t> is expressed as </a:t>
            </a:r>
          </a:p>
          <a:p>
            <a:pPr marL="0" indent="0">
              <a:buNone/>
            </a:pPr>
            <a:r>
              <a:rPr lang="en-US" sz="2400" dirty="0" smtClean="0"/>
              <a:t>			m</a:t>
            </a:r>
            <a:r>
              <a:rPr lang="en-IN" dirty="0" smtClean="0"/>
              <a:t>∝Q</a:t>
            </a:r>
          </a:p>
          <a:p>
            <a:pPr marL="0" indent="0">
              <a:buNone/>
            </a:pPr>
            <a:r>
              <a:rPr lang="en-US" sz="2400" dirty="0" smtClean="0"/>
              <a:t>Where m=mass of material dissolved or deposited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Q=</a:t>
            </a:r>
            <a:r>
              <a:rPr lang="en-US" sz="2400" dirty="0"/>
              <a:t> </a:t>
            </a:r>
            <a:r>
              <a:rPr lang="en-US" sz="2400" dirty="0" smtClean="0"/>
              <a:t>amount of charge passed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/>
              <a:t>Faradays II </a:t>
            </a:r>
            <a:r>
              <a:rPr lang="en-US" sz="2400" b="1" u="sng" dirty="0" smtClean="0"/>
              <a:t>law:</a:t>
            </a:r>
          </a:p>
          <a:p>
            <a:pPr marL="0" indent="0">
              <a:buNone/>
            </a:pPr>
            <a:r>
              <a:rPr lang="en-US" sz="2400" dirty="0" smtClean="0"/>
              <a:t>states that the amount of material deposited or dissolved further depends on electro chemical equivalence equivalence(ECE) of the material which is again the ratio of the atomic weight and </a:t>
            </a:r>
            <a:r>
              <a:rPr lang="en-US" sz="2400" dirty="0" err="1" smtClean="0"/>
              <a:t>valency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m</a:t>
            </a:r>
            <a:r>
              <a:rPr lang="en-IN" sz="2400" dirty="0"/>
              <a:t> </a:t>
            </a:r>
            <a:r>
              <a:rPr lang="en-IN" sz="2400" dirty="0" smtClean="0"/>
              <a:t>∝ECE</a:t>
            </a:r>
            <a:r>
              <a:rPr lang="en-IN" sz="2400" dirty="0"/>
              <a:t> </a:t>
            </a:r>
            <a:r>
              <a:rPr lang="en-IN" sz="2400" dirty="0" smtClean="0"/>
              <a:t>∝ A/v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549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Tool Design:</a:t>
            </a:r>
          </a:p>
          <a:p>
            <a:r>
              <a:rPr lang="en-US" sz="2400" dirty="0"/>
              <a:t>Tool design is the main factor for the successful application of ECM process.</a:t>
            </a:r>
          </a:p>
          <a:p>
            <a:r>
              <a:rPr lang="en-US" sz="2400" dirty="0"/>
              <a:t>The criteria for a ECM tool are that it should be a good conductor of electricity and heat, easily </a:t>
            </a:r>
            <a:r>
              <a:rPr lang="en-US" sz="2400" dirty="0" err="1"/>
              <a:t>machinable,resistant</a:t>
            </a:r>
            <a:r>
              <a:rPr lang="en-US" sz="2400" dirty="0"/>
              <a:t> to chemical reactions without loosing it’s high electrolyte </a:t>
            </a:r>
            <a:r>
              <a:rPr lang="en-US" sz="2400" dirty="0" smtClean="0"/>
              <a:t>pressure</a:t>
            </a:r>
          </a:p>
          <a:p>
            <a:pPr marL="0" indent="0">
              <a:buNone/>
            </a:pPr>
            <a:r>
              <a:rPr lang="en-US" sz="2400" b="1" u="sng" dirty="0"/>
              <a:t>Surface finish and accuracy economical </a:t>
            </a:r>
            <a:r>
              <a:rPr lang="en-US" sz="2400" b="1" u="sng" dirty="0" smtClean="0"/>
              <a:t>considerations </a:t>
            </a:r>
            <a:r>
              <a:rPr lang="en-US" sz="2400" b="1" u="sng" dirty="0"/>
              <a:t>of ECM</a:t>
            </a:r>
            <a:r>
              <a:rPr lang="en-US" sz="2400" b="1" u="sng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Surface finish: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29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274639"/>
            <a:ext cx="9739745" cy="53160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+mn-lt"/>
              </a:rPr>
              <a:t>Introduction: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022555"/>
            <a:ext cx="11074400" cy="5103609"/>
          </a:xfrm>
        </p:spPr>
        <p:txBody>
          <a:bodyPr>
            <a:noAutofit/>
          </a:bodyPr>
          <a:lstStyle/>
          <a:p>
            <a:r>
              <a:rPr lang="en-US" sz="2400" dirty="0" smtClean="0"/>
              <a:t>Electro chemical machining is a non traditional machining process.</a:t>
            </a:r>
          </a:p>
          <a:p>
            <a:r>
              <a:rPr lang="en-US" sz="2400" dirty="0" smtClean="0"/>
              <a:t>In this process a combination of electrical energy and chemical energy is used to remove material from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electrolyte is a conductor of electricity.</a:t>
            </a:r>
          </a:p>
          <a:p>
            <a:r>
              <a:rPr lang="en-US" sz="2400" dirty="0" smtClean="0"/>
              <a:t>Characterized as “Reverse Electroplating” means it removes metal instead of adding.</a:t>
            </a:r>
          </a:p>
          <a:p>
            <a:r>
              <a:rPr lang="en-US" sz="2400" dirty="0" smtClean="0"/>
              <a:t>Normally used for mass production and hard materials that are difficult to machine using conventional process.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547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274639"/>
            <a:ext cx="9739745" cy="53160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+mn-lt"/>
              </a:rPr>
              <a:t>Electrolysis: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022555"/>
            <a:ext cx="11074400" cy="51036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70" y="1406610"/>
            <a:ext cx="4055969" cy="3044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1" y="4713087"/>
            <a:ext cx="7721599" cy="11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Principle:</a:t>
            </a:r>
          </a:p>
          <a:p>
            <a:r>
              <a:rPr lang="en-US" sz="2400" dirty="0" smtClean="0"/>
              <a:t>The feature of electrolysis is that the electrical energy is used to produce a chemical reaction therefore the machining process based on this principle is known as electro chemical machining.</a:t>
            </a:r>
          </a:p>
          <a:p>
            <a:r>
              <a:rPr lang="en-US" sz="2400" dirty="0" smtClean="0"/>
              <a:t>The process works on the principle of faradays laws of electrolysis.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0" y="2572327"/>
            <a:ext cx="6077526" cy="37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323273"/>
            <a:ext cx="11074400" cy="6132945"/>
          </a:xfrm>
        </p:spPr>
        <p:txBody>
          <a:bodyPr>
            <a:noAutofit/>
          </a:bodyPr>
          <a:lstStyle/>
          <a:p>
            <a:r>
              <a:rPr lang="en-US" sz="2400" dirty="0" smtClean="0"/>
              <a:t>During electrolysis of water its molecules gain electrons from cathode so that they separate into free hydrogen gas and hydroxyl ions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As the anode dissolves negatively charged hydroxyl ions are electrically balanced by positively charged metal ions entering in to the electrolyte.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Metal ions combine with hydroxyl ions to form metal hydroxides</a:t>
            </a:r>
          </a:p>
          <a:p>
            <a:endParaRPr lang="en-US" sz="2400" dirty="0" smtClean="0"/>
          </a:p>
          <a:p>
            <a:r>
              <a:rPr lang="en-US" sz="2400" dirty="0" smtClean="0"/>
              <a:t>Ferrous hydroxides may further react with water and oxygen to form ferric hydroxide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33" y="1263353"/>
            <a:ext cx="3785544" cy="510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09" y="2795712"/>
            <a:ext cx="3556635" cy="1172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634" y="4627387"/>
            <a:ext cx="4354214" cy="480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803" y="5527906"/>
            <a:ext cx="4405875" cy="5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274639"/>
            <a:ext cx="9739745" cy="53160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+mn-lt"/>
              </a:rPr>
              <a:t>Schematic Representation of ECM:</a:t>
            </a:r>
            <a:endParaRPr lang="en-IN" sz="2800" b="1" u="sng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6" y="1121584"/>
            <a:ext cx="9097817" cy="51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5" y="274639"/>
            <a:ext cx="9739745" cy="531607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+mn-lt"/>
              </a:rPr>
              <a:t>Equipment used in ECM Process: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1022555"/>
            <a:ext cx="11074400" cy="5103609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DC Power Supply</a:t>
            </a:r>
          </a:p>
          <a:p>
            <a:r>
              <a:rPr lang="en-US" sz="2400" dirty="0" smtClean="0"/>
              <a:t>Electrolyte</a:t>
            </a:r>
          </a:p>
          <a:p>
            <a:r>
              <a:rPr lang="en-US" sz="2400" dirty="0" smtClean="0"/>
              <a:t>Electrodes</a:t>
            </a:r>
          </a:p>
          <a:p>
            <a:r>
              <a:rPr lang="en-US" sz="2400" dirty="0" smtClean="0"/>
              <a:t>The filter and settling tank</a:t>
            </a:r>
          </a:p>
          <a:p>
            <a:r>
              <a:rPr lang="en-US" sz="2400" dirty="0" smtClean="0"/>
              <a:t>Tool feed system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71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DC Power Supply:</a:t>
            </a:r>
            <a:endParaRPr lang="en-US" sz="2400" dirty="0" smtClean="0"/>
          </a:p>
          <a:p>
            <a:r>
              <a:rPr lang="en-US" sz="2400" dirty="0" smtClean="0"/>
              <a:t>The DC power supply used in this process is from 3 to 30 V</a:t>
            </a:r>
          </a:p>
          <a:p>
            <a:r>
              <a:rPr lang="en-US" sz="2400" dirty="0" smtClean="0"/>
              <a:t>The DC power supply is used to create a potential difference between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and the tool and make them act as anode and cathode respectively.</a:t>
            </a:r>
          </a:p>
          <a:p>
            <a:pPr marL="0" indent="0">
              <a:buNone/>
            </a:pPr>
            <a:r>
              <a:rPr lang="en-US" sz="2400" b="1" u="sng" dirty="0"/>
              <a:t>Table</a:t>
            </a:r>
            <a:r>
              <a:rPr lang="en-US" sz="2400" b="1" u="sng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The table is used to hold the </a:t>
            </a:r>
            <a:r>
              <a:rPr lang="en-US" sz="2400" dirty="0" err="1"/>
              <a:t>workpiece</a:t>
            </a:r>
            <a:r>
              <a:rPr lang="en-US" sz="2400" dirty="0"/>
              <a:t> on top of </a:t>
            </a:r>
            <a:r>
              <a:rPr lang="en-US" sz="2400" dirty="0" smtClean="0"/>
              <a:t>it.</a:t>
            </a:r>
          </a:p>
          <a:p>
            <a:pPr marL="0" indent="0">
              <a:buNone/>
            </a:pPr>
            <a:r>
              <a:rPr lang="en-US" sz="2400" b="1" u="sng" dirty="0"/>
              <a:t>Work Piece</a:t>
            </a:r>
            <a:r>
              <a:rPr lang="en-US" sz="2400" b="1" u="sng" dirty="0" smtClean="0"/>
              <a:t>:</a:t>
            </a:r>
          </a:p>
          <a:p>
            <a:r>
              <a:rPr lang="en-US" sz="2400" dirty="0"/>
              <a:t>This is the object from which material to be removed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is connected to the positive terminal of the DC power supply and acts as an anode.</a:t>
            </a:r>
          </a:p>
          <a:p>
            <a:pPr marL="0" indent="0">
              <a:buNone/>
            </a:pPr>
            <a:r>
              <a:rPr lang="en-US" sz="2400" b="1" u="sng" dirty="0"/>
              <a:t>Tool</a:t>
            </a:r>
            <a:r>
              <a:rPr lang="en-US" sz="2400" b="1" u="sng" dirty="0" smtClean="0"/>
              <a:t>:</a:t>
            </a:r>
          </a:p>
          <a:p>
            <a:r>
              <a:rPr lang="en-US" sz="2400" dirty="0"/>
              <a:t>This tool is connected to the negative terminal and acts as a cathode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tool (cathode) should have good thermal conductivity and electrical conductivity and also should be corrosion proof.</a:t>
            </a:r>
          </a:p>
          <a:p>
            <a:r>
              <a:rPr lang="en-US" sz="2400" dirty="0" smtClean="0"/>
              <a:t>The most commonly used tools in the ECM process are stainless </a:t>
            </a:r>
            <a:r>
              <a:rPr lang="en-US" sz="2400" dirty="0" err="1" smtClean="0"/>
              <a:t>steel,brass,copper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9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21673"/>
            <a:ext cx="11074400" cy="649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Feed Unit:</a:t>
            </a:r>
            <a:endParaRPr lang="en-US" sz="2400" dirty="0" smtClean="0"/>
          </a:p>
          <a:p>
            <a:r>
              <a:rPr lang="en-US" sz="2400" dirty="0" smtClean="0"/>
              <a:t>It is used to constantly move the tool downwards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u="sng" dirty="0" smtClean="0"/>
              <a:t>Electrolyte:</a:t>
            </a:r>
          </a:p>
          <a:p>
            <a:r>
              <a:rPr lang="en-US" sz="2400" dirty="0" smtClean="0"/>
              <a:t>The electrolyte is used to establish an electrical connection between the anode and the cathode so that positive and negative ions can flow from these two.</a:t>
            </a:r>
          </a:p>
          <a:p>
            <a:r>
              <a:rPr lang="en-US" sz="2400" dirty="0" smtClean="0"/>
              <a:t>It is also used to remove the heat produced from the passage of the current.</a:t>
            </a:r>
          </a:p>
          <a:p>
            <a:r>
              <a:rPr lang="en-US" sz="2400" dirty="0" smtClean="0"/>
              <a:t>The most commonly used electrolyte in </a:t>
            </a:r>
            <a:r>
              <a:rPr lang="en-US" sz="2400" dirty="0" err="1" smtClean="0"/>
              <a:t>ythe</a:t>
            </a:r>
            <a:r>
              <a:rPr lang="en-US" sz="2400" dirty="0" smtClean="0"/>
              <a:t> ECM process are salt electrolytes like sodium chloride and sodium nitrate.</a:t>
            </a:r>
          </a:p>
          <a:p>
            <a:pPr marL="0" indent="0">
              <a:buNone/>
            </a:pPr>
            <a:r>
              <a:rPr lang="en-US" sz="2400" b="1" u="sng" dirty="0" smtClean="0"/>
              <a:t>Pump:</a:t>
            </a:r>
          </a:p>
          <a:p>
            <a:r>
              <a:rPr lang="en-US" sz="2400" dirty="0" smtClean="0"/>
              <a:t>The pump is used to pump the electrolyte towards the gap between cathode and anode.</a:t>
            </a:r>
          </a:p>
          <a:p>
            <a:pPr marL="0" indent="0">
              <a:buNone/>
            </a:pPr>
            <a:r>
              <a:rPr lang="en-US" sz="2400" b="1" u="sng" dirty="0" smtClean="0"/>
              <a:t>Filter:</a:t>
            </a:r>
          </a:p>
          <a:p>
            <a:r>
              <a:rPr lang="en-US" sz="2400" dirty="0" smtClean="0"/>
              <a:t>The filter is used to filter the electrolyte and remove the unwanted particles from the electrolyte.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3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1159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UNIT-III Electro Chemical Machining</vt:lpstr>
      <vt:lpstr>Introduction:</vt:lpstr>
      <vt:lpstr>Electrolysis:</vt:lpstr>
      <vt:lpstr>PowerPoint Presentation</vt:lpstr>
      <vt:lpstr>PowerPoint Presentation</vt:lpstr>
      <vt:lpstr>Schematic Representation of ECM:</vt:lpstr>
      <vt:lpstr>Equipment used in ECM Process: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 Electro Chemical Machining</dc:title>
  <dc:creator>PRASAD</dc:creator>
  <cp:lastModifiedBy>PRASAD</cp:lastModifiedBy>
  <cp:revision>30</cp:revision>
  <dcterms:created xsi:type="dcterms:W3CDTF">2024-04-24T15:47:01Z</dcterms:created>
  <dcterms:modified xsi:type="dcterms:W3CDTF">2024-05-02T05:28:14Z</dcterms:modified>
</cp:coreProperties>
</file>