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6" r:id="rId8"/>
    <p:sldId id="260"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82" d="100"/>
          <a:sy n="82" d="100"/>
        </p:scale>
        <p:origin x="7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364A-F6C0-1284-4012-5B471A7B2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465DAF-F780-7052-2FBC-ADCC8FB44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3F9120-FEFE-98D7-DDB3-31B82BE2FB49}"/>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2ABF2853-015F-F6D8-7778-FBD9C88F2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72942-DDB8-2408-8C71-FE2B4B39747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479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1070-6506-2C28-3257-BC6858F7FD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C0153-ACCD-E915-A4A5-E79C44FD2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411E5-9322-89F4-F2EA-615088FFBBB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7F0CADEB-C53B-8128-F848-FC39BC654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0EB39-76E4-0652-25B0-0CD1D12C29B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231888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81999-934A-8FC7-4E3D-130DD0555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8AB66-C87D-A8FC-FE79-37F8D0F6E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D8C51-37B4-617C-B625-A7D364FB9F04}"/>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0561F75E-C908-DF4F-5909-C520EA9D8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C35F0-F120-EA0A-B63D-B90F60365F38}"/>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53178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75B1-715E-B5B7-8411-26C3CD75B0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DAB87-60F6-5591-DEFF-90BDD2EDB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B3C9B-E178-6B2E-61D1-B49F07249880}"/>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4CCBEED4-A988-87D0-998F-00AFD99D9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008CB-9D95-0DDC-BC21-59BFCA60E05A}"/>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8527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5459-910E-AFEF-E78F-DE8E02705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01B4D5-81EA-5F96-89F3-15A4DF5D2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35AA2-3F59-E98A-B706-745F6B78BFFE}"/>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B51AD203-021A-4888-8B34-D3383ED3C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75F5C-26B2-BEE9-A396-5E821D26B2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75076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12C3-028F-164D-481A-892B349FE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84785-21AC-74DE-E082-682F8269A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D43EEE-6920-05D6-8111-DB3436CDC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27B5F-9E72-E898-E0D8-0B5152B61B5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93802F08-9882-F70A-625B-17A18B3AE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BA75F-C375-1529-EF86-FC5C2AEB605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573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CEDE-5489-7B60-2045-57DD95967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08B33-8339-DA0F-53BA-BC4E04008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77829-4739-79D7-119E-92FB151C3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9B703-5AD9-7B10-D60D-21F09780A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93B49-D214-3F18-2EFB-43E0E4F58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CE6325-B416-12C3-B85E-7E6E497C69AA}"/>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8" name="Footer Placeholder 7">
            <a:extLst>
              <a:ext uri="{FF2B5EF4-FFF2-40B4-BE49-F238E27FC236}">
                <a16:creationId xmlns:a16="http://schemas.microsoft.com/office/drawing/2014/main" id="{7F3E0934-4224-2C64-ED34-92E8B637F2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43947-FFB0-1671-D7E9-670F281B66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2685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02DF-8D7F-0731-12EB-89A01DC6C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297EF-D804-D2DF-E09E-A7AA430DEA35}"/>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4" name="Footer Placeholder 3">
            <a:extLst>
              <a:ext uri="{FF2B5EF4-FFF2-40B4-BE49-F238E27FC236}">
                <a16:creationId xmlns:a16="http://schemas.microsoft.com/office/drawing/2014/main" id="{F2481FE7-63F4-0F15-E270-725E5FAD62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C58F46-003E-B9EF-5D9F-1CEE5BBE641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46418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44DF7-9362-45EA-8F82-DA9A0911CD77}"/>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3" name="Footer Placeholder 2">
            <a:extLst>
              <a:ext uri="{FF2B5EF4-FFF2-40B4-BE49-F238E27FC236}">
                <a16:creationId xmlns:a16="http://schemas.microsoft.com/office/drawing/2014/main" id="{A8B85A93-7065-50B3-2494-272B1A77BF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4F599-D77C-4D60-82B4-1CDCC26FEB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96362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1A30-72E2-4476-D144-2863CB481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C312FD-9533-61FF-B7D3-FEB13E92C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624C0-DBAB-204D-39E9-39CB08151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671CC-C3BC-930D-D784-40A1373EA03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720AD4E9-49AF-B174-4E72-9F6A59F75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7B0A7-FEF9-5326-1F2D-D4F3DBC32A0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94299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9EC7-9566-A670-125D-CC5DE9AC8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82F49A-E0B7-84A5-0820-5D5763B83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BC188B-A95B-0A9F-6C87-8B75AE28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77A10-31AC-7A0E-6281-474A1A8AC1EA}"/>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47B15313-2EF5-F999-C236-13FFB6F7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618A8-CCFF-5FAC-3248-E4E4163810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44103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133DE-A581-B0DB-E77C-9343F2BFC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F8CE2-E17A-AFEC-87E8-ED9BA76C7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ADFFD-0665-C3B8-A5B5-DE3684AAB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CDEF8046-87F3-7955-78B6-89BF45C38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953E0-D9EB-2A24-E3F7-4F899F393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C4409-E438-4A7E-85CB-4CBE35E88D4A}" type="slidenum">
              <a:rPr lang="en-IN" smtClean="0"/>
              <a:t>‹#›</a:t>
            </a:fld>
            <a:endParaRPr lang="en-IN"/>
          </a:p>
        </p:txBody>
      </p:sp>
    </p:spTree>
    <p:extLst>
      <p:ext uri="{BB962C8B-B14F-4D97-AF65-F5344CB8AC3E}">
        <p14:creationId xmlns:p14="http://schemas.microsoft.com/office/powerpoint/2010/main" val="319491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92475A-77C9-6F9F-ADE0-BFE0BC3B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3269" cy="6914964"/>
          </a:xfrm>
          <a:prstGeom prst="rect">
            <a:avLst/>
          </a:prstGeom>
        </p:spPr>
      </p:pic>
      <p:sp>
        <p:nvSpPr>
          <p:cNvPr id="3" name="Subtitle 2">
            <a:extLst>
              <a:ext uri="{FF2B5EF4-FFF2-40B4-BE49-F238E27FC236}">
                <a16:creationId xmlns:a16="http://schemas.microsoft.com/office/drawing/2014/main" id="{3CC97160-1D40-E5AD-ED25-CDEC6B71F8D5}"/>
              </a:ext>
            </a:extLst>
          </p:cNvPr>
          <p:cNvSpPr>
            <a:spLocks noGrp="1"/>
          </p:cNvSpPr>
          <p:nvPr>
            <p:ph type="subTitle" idx="1"/>
          </p:nvPr>
        </p:nvSpPr>
        <p:spPr>
          <a:xfrm>
            <a:off x="1010654" y="1253773"/>
            <a:ext cx="10523620" cy="4088585"/>
          </a:xfrm>
        </p:spPr>
        <p:txBody>
          <a:bodyPr>
            <a:normAutofit/>
          </a:bodyPr>
          <a:lstStyle/>
          <a:p>
            <a:r>
              <a:rPr lang="en-US" sz="4000" dirty="0">
                <a:solidFill>
                  <a:schemeClr val="bg1"/>
                </a:solidFill>
                <a:highlight>
                  <a:srgbClr val="000080"/>
                </a:highlight>
              </a:rPr>
              <a:t>Comparative Analysis of Depreciation Methods: Straight-Line vs. Diminishing Balance</a:t>
            </a:r>
            <a:endParaRPr lang="en-IN" sz="4800" dirty="0">
              <a:solidFill>
                <a:schemeClr val="bg1"/>
              </a:solidFill>
              <a:highlight>
                <a:srgbClr val="000080"/>
              </a:highlight>
              <a:latin typeface="Gadugi" panose="020B0502040204020203" pitchFamily="34" charset="0"/>
              <a:ea typeface="Gadugi" panose="020B0502040204020203" pitchFamily="34" charset="0"/>
            </a:endParaRPr>
          </a:p>
        </p:txBody>
      </p:sp>
      <p:sp>
        <p:nvSpPr>
          <p:cNvPr id="4" name="Subtitle 2">
            <a:extLst>
              <a:ext uri="{FF2B5EF4-FFF2-40B4-BE49-F238E27FC236}">
                <a16:creationId xmlns:a16="http://schemas.microsoft.com/office/drawing/2014/main" id="{97EF8A7D-6FEC-ED3E-3170-13B36E07C7E2}"/>
              </a:ext>
            </a:extLst>
          </p:cNvPr>
          <p:cNvSpPr txBox="1">
            <a:spLocks/>
          </p:cNvSpPr>
          <p:nvPr/>
        </p:nvSpPr>
        <p:spPr>
          <a:xfrm>
            <a:off x="2074505" y="3545633"/>
            <a:ext cx="8695667" cy="2425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a:solidFill>
                  <a:schemeClr val="bg1"/>
                </a:solidFill>
                <a:latin typeface="Comic Sans MS" panose="030F0702030302020204" pitchFamily="66" charset="0"/>
                <a:ea typeface="Yu Gothic Medium" panose="020B0500000000000000" pitchFamily="34" charset="-128"/>
              </a:rPr>
              <a:t>Gahyethri</a:t>
            </a:r>
            <a:r>
              <a:rPr lang="en-US" sz="2800" dirty="0">
                <a:solidFill>
                  <a:schemeClr val="bg1"/>
                </a:solidFill>
                <a:latin typeface="Comic Sans MS" panose="030F0702030302020204" pitchFamily="66" charset="0"/>
                <a:ea typeface="Yu Gothic Medium" panose="020B0500000000000000" pitchFamily="34" charset="-128"/>
              </a:rPr>
              <a:t> Ponnaboina</a:t>
            </a:r>
            <a:endParaRPr lang="en-IN" sz="2800" dirty="0">
              <a:solidFill>
                <a:schemeClr val="bg1"/>
              </a:solidFill>
              <a:latin typeface="Comic Sans MS" panose="030F0702030302020204" pitchFamily="66" charset="0"/>
              <a:ea typeface="Yu Gothic Medium" panose="020B0500000000000000" pitchFamily="34" charset="-128"/>
            </a:endParaRPr>
          </a:p>
        </p:txBody>
      </p:sp>
    </p:spTree>
    <p:extLst>
      <p:ext uri="{BB962C8B-B14F-4D97-AF65-F5344CB8AC3E}">
        <p14:creationId xmlns:p14="http://schemas.microsoft.com/office/powerpoint/2010/main" val="36461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D006C-7961-E650-5214-30F547E5A59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5CAC520-49CB-45CF-EE69-D0AAAA956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ubtitle 2">
            <a:extLst>
              <a:ext uri="{FF2B5EF4-FFF2-40B4-BE49-F238E27FC236}">
                <a16:creationId xmlns:a16="http://schemas.microsoft.com/office/drawing/2014/main" id="{121F80B9-E73E-4C85-C5A2-3E48486EEF99}"/>
              </a:ext>
            </a:extLst>
          </p:cNvPr>
          <p:cNvSpPr>
            <a:spLocks noGrp="1"/>
          </p:cNvSpPr>
          <p:nvPr>
            <p:ph type="subTitle" idx="1"/>
          </p:nvPr>
        </p:nvSpPr>
        <p:spPr>
          <a:xfrm>
            <a:off x="590550" y="253389"/>
            <a:ext cx="4543425" cy="1219200"/>
          </a:xfrm>
        </p:spPr>
        <p:txBody>
          <a:bodyPr>
            <a:normAutofit/>
          </a:bodyPr>
          <a:lstStyle/>
          <a:p>
            <a:pPr algn="l"/>
            <a:r>
              <a:rPr lang="en-US" sz="4400" dirty="0" err="1">
                <a:solidFill>
                  <a:schemeClr val="bg1"/>
                </a:solidFill>
                <a:highlight>
                  <a:srgbClr val="000080"/>
                </a:highlight>
                <a:latin typeface="Mongolian Baiti" panose="03000500000000000000" pitchFamily="66" charset="0"/>
                <a:cs typeface="Mongolian Baiti" panose="03000500000000000000" pitchFamily="66" charset="0"/>
              </a:rPr>
              <a:t>Graps</a:t>
            </a:r>
            <a:endParaRPr lang="en-IN" sz="4400" dirty="0">
              <a:solidFill>
                <a:schemeClr val="bg1"/>
              </a:solidFill>
              <a:highlight>
                <a:srgbClr val="000080"/>
              </a:highlight>
              <a:latin typeface="Mongolian Baiti" panose="03000500000000000000" pitchFamily="66" charset="0"/>
              <a:cs typeface="Mongolian Baiti" panose="03000500000000000000" pitchFamily="66" charset="0"/>
            </a:endParaRPr>
          </a:p>
        </p:txBody>
      </p:sp>
      <p:pic>
        <p:nvPicPr>
          <p:cNvPr id="11" name="Picture 10">
            <a:extLst>
              <a:ext uri="{FF2B5EF4-FFF2-40B4-BE49-F238E27FC236}">
                <a16:creationId xmlns:a16="http://schemas.microsoft.com/office/drawing/2014/main" id="{C4F72CD5-A465-71EB-CB78-DA2D6D2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688" y="253465"/>
            <a:ext cx="609524" cy="609524"/>
          </a:xfrm>
          <a:prstGeom prst="rect">
            <a:avLst/>
          </a:prstGeom>
        </p:spPr>
      </p:pic>
      <p:pic>
        <p:nvPicPr>
          <p:cNvPr id="4" name="Picture 3">
            <a:extLst>
              <a:ext uri="{FF2B5EF4-FFF2-40B4-BE49-F238E27FC236}">
                <a16:creationId xmlns:a16="http://schemas.microsoft.com/office/drawing/2014/main" id="{E6C6970A-FC0C-BAB1-5348-F7273B7C62F7}"/>
              </a:ext>
            </a:extLst>
          </p:cNvPr>
          <p:cNvPicPr>
            <a:picLocks noChangeAspect="1"/>
          </p:cNvPicPr>
          <p:nvPr/>
        </p:nvPicPr>
        <p:blipFill>
          <a:blip r:embed="rId4"/>
          <a:stretch>
            <a:fillRect/>
          </a:stretch>
        </p:blipFill>
        <p:spPr>
          <a:xfrm>
            <a:off x="1388127" y="961054"/>
            <a:ext cx="9715302" cy="5348472"/>
          </a:xfrm>
          <a:prstGeom prst="rect">
            <a:avLst/>
          </a:prstGeom>
        </p:spPr>
      </p:pic>
    </p:spTree>
    <p:extLst>
      <p:ext uri="{BB962C8B-B14F-4D97-AF65-F5344CB8AC3E}">
        <p14:creationId xmlns:p14="http://schemas.microsoft.com/office/powerpoint/2010/main" val="304521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596DF-4328-7535-5982-EE32A3A1CD1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39EE3CC-D838-2F4E-FA24-7775FBC28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2D2E1EB-DF83-7031-5BE7-BD2DB1FFA1E5}"/>
              </a:ext>
            </a:extLst>
          </p:cNvPr>
          <p:cNvPicPr>
            <a:picLocks noChangeAspect="1"/>
          </p:cNvPicPr>
          <p:nvPr/>
        </p:nvPicPr>
        <p:blipFill>
          <a:blip r:embed="rId3"/>
          <a:stretch>
            <a:fillRect/>
          </a:stretch>
        </p:blipFill>
        <p:spPr>
          <a:xfrm>
            <a:off x="1010597" y="888400"/>
            <a:ext cx="10170805" cy="5279133"/>
          </a:xfrm>
          <a:prstGeom prst="rect">
            <a:avLst/>
          </a:prstGeom>
        </p:spPr>
      </p:pic>
    </p:spTree>
    <p:extLst>
      <p:ext uri="{BB962C8B-B14F-4D97-AF65-F5344CB8AC3E}">
        <p14:creationId xmlns:p14="http://schemas.microsoft.com/office/powerpoint/2010/main" val="43285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CEC03-A09C-C754-D022-A122C1C6BDE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6794C6A-F565-F1F4-B72D-C719ECBF2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2DFAC70D-F774-9592-E88A-CC2BD3F1CF42}"/>
              </a:ext>
            </a:extLst>
          </p:cNvPr>
          <p:cNvPicPr>
            <a:picLocks noChangeAspect="1"/>
          </p:cNvPicPr>
          <p:nvPr/>
        </p:nvPicPr>
        <p:blipFill>
          <a:blip r:embed="rId3"/>
          <a:stretch>
            <a:fillRect/>
          </a:stretch>
        </p:blipFill>
        <p:spPr>
          <a:xfrm>
            <a:off x="1110343" y="964457"/>
            <a:ext cx="9772446" cy="5193748"/>
          </a:xfrm>
          <a:prstGeom prst="rect">
            <a:avLst/>
          </a:prstGeom>
        </p:spPr>
      </p:pic>
    </p:spTree>
    <p:extLst>
      <p:ext uri="{BB962C8B-B14F-4D97-AF65-F5344CB8AC3E}">
        <p14:creationId xmlns:p14="http://schemas.microsoft.com/office/powerpoint/2010/main" val="217253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A7BB-B35B-B11B-C3A6-648BA8FA238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2B97DA6-8900-EDED-B445-E13FF9056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9F2326-9DC0-5F63-8EE4-0D04CEF36C97}"/>
              </a:ext>
            </a:extLst>
          </p:cNvPr>
          <p:cNvSpPr>
            <a:spLocks noGrp="1"/>
          </p:cNvSpPr>
          <p:nvPr>
            <p:ph type="ctrTitle"/>
          </p:nvPr>
        </p:nvSpPr>
        <p:spPr>
          <a:xfrm>
            <a:off x="4474724" y="350197"/>
            <a:ext cx="2529191" cy="914400"/>
          </a:xfrm>
          <a:noFill/>
        </p:spPr>
        <p:txBody>
          <a:bodyPr>
            <a:normAutofit/>
          </a:bodyPr>
          <a:lstStyle/>
          <a:p>
            <a:pPr algn="l"/>
            <a:r>
              <a:rPr lang="en-US" dirty="0">
                <a:solidFill>
                  <a:schemeClr val="bg2"/>
                </a:solidFill>
              </a:rPr>
              <a:t>Topics:-</a:t>
            </a:r>
            <a:endParaRPr lang="en-IN" dirty="0">
              <a:solidFill>
                <a:schemeClr val="bg2"/>
              </a:solidFill>
            </a:endParaRPr>
          </a:p>
        </p:txBody>
      </p:sp>
      <p:sp>
        <p:nvSpPr>
          <p:cNvPr id="3" name="Subtitle 2">
            <a:extLst>
              <a:ext uri="{FF2B5EF4-FFF2-40B4-BE49-F238E27FC236}">
                <a16:creationId xmlns:a16="http://schemas.microsoft.com/office/drawing/2014/main" id="{84C4D005-82F8-CBF7-D334-66794FA6F939}"/>
              </a:ext>
            </a:extLst>
          </p:cNvPr>
          <p:cNvSpPr>
            <a:spLocks noGrp="1"/>
          </p:cNvSpPr>
          <p:nvPr>
            <p:ph type="subTitle" idx="1"/>
          </p:nvPr>
        </p:nvSpPr>
        <p:spPr>
          <a:xfrm>
            <a:off x="2714018" y="1264597"/>
            <a:ext cx="5885234" cy="5389122"/>
          </a:xfrm>
        </p:spPr>
        <p:txBody>
          <a:bodyPr>
            <a:normAutofit/>
          </a:bodyPr>
          <a:lstStyle/>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Introduction</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Key Findings</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Actionable</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Methodologies</a:t>
            </a:r>
          </a:p>
          <a:p>
            <a:pPr marL="457200" indent="-457200" algn="l">
              <a:buFont typeface="+mj-lt"/>
              <a:buAutoNum type="arabicPeriod"/>
            </a:pPr>
            <a:r>
              <a:rPr lang="en-US" sz="4000" dirty="0" err="1">
                <a:solidFill>
                  <a:schemeClr val="bg1"/>
                </a:solidFill>
                <a:latin typeface="Mongolian Baiti" panose="03000500000000000000" pitchFamily="66" charset="0"/>
                <a:cs typeface="Mongolian Baiti" panose="03000500000000000000" pitchFamily="66" charset="0"/>
              </a:rPr>
              <a:t>Approches</a:t>
            </a:r>
            <a:endParaRPr lang="en-US" sz="4000"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Insights</a:t>
            </a:r>
            <a:endParaRPr lang="en-IN" sz="4000"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212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A034-3929-91A6-FDE6-08E9D2FF1D7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E66B289-E151-46CB-CDAA-D6E2CFAC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CB7DF5-AB47-5A52-2A30-614F887E89F8}"/>
              </a:ext>
            </a:extLst>
          </p:cNvPr>
          <p:cNvSpPr>
            <a:spLocks noGrp="1"/>
          </p:cNvSpPr>
          <p:nvPr>
            <p:ph type="ctrTitle"/>
          </p:nvPr>
        </p:nvSpPr>
        <p:spPr>
          <a:xfrm>
            <a:off x="107004" y="-571871"/>
            <a:ext cx="11420272" cy="1655763"/>
          </a:xfrm>
        </p:spPr>
        <p:txBody>
          <a:bodyPr>
            <a:normAutofit/>
          </a:bodyPr>
          <a:lstStyle/>
          <a:p>
            <a:r>
              <a:rPr lang="en-US" dirty="0">
                <a:solidFill>
                  <a:schemeClr val="bg2"/>
                </a:solidFill>
              </a:rPr>
              <a:t>Introduction</a:t>
            </a:r>
            <a:endParaRPr lang="en-IN" dirty="0">
              <a:solidFill>
                <a:schemeClr val="bg2"/>
              </a:solidFill>
            </a:endParaRPr>
          </a:p>
        </p:txBody>
      </p:sp>
      <p:sp>
        <p:nvSpPr>
          <p:cNvPr id="3" name="Subtitle 2">
            <a:extLst>
              <a:ext uri="{FF2B5EF4-FFF2-40B4-BE49-F238E27FC236}">
                <a16:creationId xmlns:a16="http://schemas.microsoft.com/office/drawing/2014/main" id="{2893D742-12D4-0A22-A533-E1A18FDADE66}"/>
              </a:ext>
            </a:extLst>
          </p:cNvPr>
          <p:cNvSpPr>
            <a:spLocks noGrp="1"/>
          </p:cNvSpPr>
          <p:nvPr>
            <p:ph type="subTitle" idx="1"/>
          </p:nvPr>
        </p:nvSpPr>
        <p:spPr>
          <a:xfrm>
            <a:off x="408562" y="1083891"/>
            <a:ext cx="11420272" cy="5511461"/>
          </a:xfrm>
        </p:spPr>
        <p:txBody>
          <a:bodyPr/>
          <a:lstStyle/>
          <a:p>
            <a:pPr marL="457200" indent="-457200" algn="l">
              <a:lnSpc>
                <a:spcPct val="100000"/>
              </a:lnSpc>
              <a:buFont typeface="+mj-lt"/>
              <a:buAutoNum type="arabicPeriod"/>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Depreciation is the systematic allocation of the cost of a tangible asset over its useful life. It reflects the reduction in value of an asset as it is used over time.</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Depreciation helps in matching the cost of the asset with the revenue it generates. It provides a method to allocate the cost of the asset over its useful life, impacting both the income statement and the balance sheet.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Depreciation also helps in tax deduction, as it is considered an expense.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Depreciation is the accounting process of allocating the cost of a tangible asset over its useful life. It reflects the asset's gradual decrease in value due to wear and tear, obsolescence, or passage of time. This concept is crucial in both financial and tax accounting, ensuring that companies report expenses accurately and do not overstate profits.</a:t>
            </a:r>
          </a:p>
          <a:p>
            <a:pPr marL="457200" indent="-457200" algn="l">
              <a:lnSpc>
                <a:spcPct val="100000"/>
              </a:lnSpc>
              <a:buFont typeface="+mj-lt"/>
              <a:buAutoNum type="arabicPeriod"/>
            </a:pPr>
            <a:endParaRPr lang="en-IN" dirty="0">
              <a:solidFill>
                <a:schemeClr val="bg1"/>
              </a:solidFill>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id="{9CCBD76E-BB8B-5586-EE66-53239F7B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838" y="34009"/>
            <a:ext cx="1015873" cy="1015873"/>
          </a:xfrm>
          <a:prstGeom prst="rect">
            <a:avLst/>
          </a:prstGeom>
        </p:spPr>
      </p:pic>
    </p:spTree>
    <p:extLst>
      <p:ext uri="{BB962C8B-B14F-4D97-AF65-F5344CB8AC3E}">
        <p14:creationId xmlns:p14="http://schemas.microsoft.com/office/powerpoint/2010/main" val="10410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2D660-009E-0D91-7335-03D082D8FFD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7BE749E-59BF-732C-F4F0-4CB329B13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88C2C8-5A61-C06A-A021-606D81DB0F6F}"/>
              </a:ext>
            </a:extLst>
          </p:cNvPr>
          <p:cNvSpPr>
            <a:spLocks noGrp="1"/>
          </p:cNvSpPr>
          <p:nvPr>
            <p:ph type="ctrTitle"/>
          </p:nvPr>
        </p:nvSpPr>
        <p:spPr>
          <a:xfrm>
            <a:off x="995464" y="0"/>
            <a:ext cx="9144000" cy="2062264"/>
          </a:xfrm>
        </p:spPr>
        <p:txBody>
          <a:bodyPr/>
          <a:lstStyle/>
          <a:p>
            <a:r>
              <a:rPr lang="en-US" dirty="0">
                <a:solidFill>
                  <a:schemeClr val="bg2"/>
                </a:solidFill>
              </a:rPr>
              <a:t>Key Findings</a:t>
            </a:r>
            <a:br>
              <a:rPr lang="en-US" dirty="0">
                <a:solidFill>
                  <a:schemeClr val="bg2"/>
                </a:solidFill>
              </a:rPr>
            </a:br>
            <a:endParaRPr lang="en-IN" dirty="0">
              <a:solidFill>
                <a:schemeClr val="bg2"/>
              </a:solidFill>
            </a:endParaRPr>
          </a:p>
        </p:txBody>
      </p:sp>
      <p:sp>
        <p:nvSpPr>
          <p:cNvPr id="3" name="Subtitle 2">
            <a:extLst>
              <a:ext uri="{FF2B5EF4-FFF2-40B4-BE49-F238E27FC236}">
                <a16:creationId xmlns:a16="http://schemas.microsoft.com/office/drawing/2014/main" id="{2FE3369B-82CA-A2C7-A043-496F059D1957}"/>
              </a:ext>
            </a:extLst>
          </p:cNvPr>
          <p:cNvSpPr>
            <a:spLocks noGrp="1"/>
          </p:cNvSpPr>
          <p:nvPr>
            <p:ph type="subTitle" idx="1"/>
          </p:nvPr>
        </p:nvSpPr>
        <p:spPr>
          <a:xfrm>
            <a:off x="1524000" y="1478603"/>
            <a:ext cx="10139464" cy="5009745"/>
          </a:xfrm>
        </p:spPr>
        <p:txBody>
          <a:bodyPr>
            <a:noAutofit/>
          </a:bodyPr>
          <a:lstStyle/>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Asset Value Declines Over Time :-</a:t>
            </a:r>
            <a:r>
              <a:rPr lang="en-US" dirty="0">
                <a:solidFill>
                  <a:schemeClr val="bg1"/>
                </a:solidFill>
                <a:latin typeface="Mongolian Baiti" panose="03000500000000000000" pitchFamily="66" charset="0"/>
                <a:cs typeface="Mongolian Baiti" panose="03000500000000000000" pitchFamily="66" charset="0"/>
              </a:rPr>
              <a:t>Tangible assets lose value due to wear and tear, obsolescence, or usage.</a:t>
            </a:r>
          </a:p>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Financial &amp; Accounting Significance</a:t>
            </a: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Ensures compliance with the </a:t>
            </a:r>
            <a:r>
              <a:rPr lang="en-US" b="1" dirty="0">
                <a:solidFill>
                  <a:schemeClr val="bg1"/>
                </a:solidFill>
                <a:latin typeface="Mongolian Baiti" panose="03000500000000000000" pitchFamily="66" charset="0"/>
                <a:cs typeface="Mongolian Baiti" panose="03000500000000000000" pitchFamily="66" charset="0"/>
              </a:rPr>
              <a:t>matching principle</a:t>
            </a:r>
            <a:r>
              <a:rPr lang="en-US" dirty="0">
                <a:solidFill>
                  <a:schemeClr val="bg1"/>
                </a:solidFill>
                <a:latin typeface="Mongolian Baiti" panose="03000500000000000000" pitchFamily="66" charset="0"/>
                <a:cs typeface="Mongolian Baiti" panose="03000500000000000000" pitchFamily="66" charset="0"/>
              </a:rPr>
              <a:t>, where expenses are recorded in the same period as the revenue they help generate.</a:t>
            </a:r>
          </a:p>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Depreciation Methods Impact Financial Statements</a:t>
            </a: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Different methods (Straight-Line, Declining Balance, Units of Production, etc.) result in varying depreciation expenses.</a:t>
            </a:r>
          </a:p>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Straight-line method</a:t>
            </a:r>
            <a:r>
              <a:rPr lang="en-US" dirty="0">
                <a:solidFill>
                  <a:schemeClr val="bg1"/>
                </a:solidFill>
                <a:latin typeface="Mongolian Baiti" panose="03000500000000000000" pitchFamily="66" charset="0"/>
                <a:cs typeface="Mongolian Baiti" panose="03000500000000000000" pitchFamily="66" charset="0"/>
              </a:rPr>
              <a:t> results in consistent expenses over time.</a:t>
            </a:r>
          </a:p>
          <a:p>
            <a:pPr algn="l">
              <a:buFont typeface="Arial" panose="020B0604020202020204" pitchFamily="34" charset="0"/>
              <a:buChar char="•"/>
            </a:pPr>
            <a:endParaRPr lang="en-US" dirty="0">
              <a:solidFill>
                <a:schemeClr val="bg1"/>
              </a:solidFill>
              <a:latin typeface="Mongolian Baiti" panose="03000500000000000000" pitchFamily="66" charset="0"/>
              <a:cs typeface="Mongolian Baiti" panose="03000500000000000000" pitchFamily="66" charset="0"/>
            </a:endParaRPr>
          </a:p>
          <a:p>
            <a:pPr marL="342900" indent="-342900" algn="l">
              <a:buFont typeface="+mj-lt"/>
              <a:buAutoNum type="arabicPeriod"/>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220000"/>
              </a:lnSpc>
              <a:buFont typeface="+mj-lt"/>
              <a:buAutoNum type="arabicPeriod"/>
            </a:pPr>
            <a:endParaRPr lang="en-IN" dirty="0">
              <a:solidFill>
                <a:schemeClr val="bg1"/>
              </a:solidFill>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952B959A-064D-BAF4-6C72-7FF2A81AB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843" y="376727"/>
            <a:ext cx="812698" cy="812698"/>
          </a:xfrm>
          <a:prstGeom prst="rect">
            <a:avLst/>
          </a:prstGeom>
        </p:spPr>
      </p:pic>
    </p:spTree>
    <p:extLst>
      <p:ext uri="{BB962C8B-B14F-4D97-AF65-F5344CB8AC3E}">
        <p14:creationId xmlns:p14="http://schemas.microsoft.com/office/powerpoint/2010/main" val="205759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AB9A1-5E34-E459-C29F-E0664D5F8FA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7E2E417-803C-7E3C-5904-57B3D0193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961527-2FE6-1883-8ECC-D2AB3FB83CDA}"/>
              </a:ext>
            </a:extLst>
          </p:cNvPr>
          <p:cNvSpPr>
            <a:spLocks noGrp="1"/>
          </p:cNvSpPr>
          <p:nvPr>
            <p:ph type="ctrTitle"/>
          </p:nvPr>
        </p:nvSpPr>
        <p:spPr>
          <a:xfrm>
            <a:off x="1631004" y="-204280"/>
            <a:ext cx="8787319" cy="1692611"/>
          </a:xfrm>
        </p:spPr>
        <p:txBody>
          <a:bodyPr/>
          <a:lstStyle/>
          <a:p>
            <a:r>
              <a:rPr lang="en-US" dirty="0">
                <a:solidFill>
                  <a:schemeClr val="bg2"/>
                </a:solidFill>
              </a:rPr>
              <a:t>Actionable</a:t>
            </a:r>
            <a:endParaRPr lang="en-IN" dirty="0">
              <a:solidFill>
                <a:schemeClr val="bg2"/>
              </a:solidFill>
            </a:endParaRPr>
          </a:p>
        </p:txBody>
      </p:sp>
      <p:sp>
        <p:nvSpPr>
          <p:cNvPr id="3" name="Subtitle 2">
            <a:extLst>
              <a:ext uri="{FF2B5EF4-FFF2-40B4-BE49-F238E27FC236}">
                <a16:creationId xmlns:a16="http://schemas.microsoft.com/office/drawing/2014/main" id="{FF4C7098-C3B4-7F79-1B57-05C77C106B28}"/>
              </a:ext>
            </a:extLst>
          </p:cNvPr>
          <p:cNvSpPr>
            <a:spLocks noGrp="1"/>
          </p:cNvSpPr>
          <p:nvPr>
            <p:ph type="subTitle" idx="1"/>
          </p:nvPr>
        </p:nvSpPr>
        <p:spPr>
          <a:xfrm>
            <a:off x="1332689" y="1673157"/>
            <a:ext cx="10282138" cy="5184843"/>
          </a:xfrm>
        </p:spPr>
        <p:txBody>
          <a:bodyPr>
            <a:normAutofit/>
          </a:bodyPr>
          <a:lstStyle/>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Depreciation Expense=Useful Life Cost of Asset−Salvage Value​</a:t>
            </a:r>
            <a:endParaRPr lang="en-US" dirty="0">
              <a:solidFill>
                <a:schemeClr val="bg1"/>
              </a:solidFill>
              <a:highlight>
                <a:srgbClr val="000080"/>
              </a:highlight>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Total Depreciation=Cost of Asset−Scrap Value</a:t>
            </a:r>
            <a:endParaRPr lang="en-US" dirty="0">
              <a:solidFill>
                <a:schemeClr val="bg1"/>
              </a:solidFill>
              <a:highlight>
                <a:srgbClr val="000080"/>
              </a:highlight>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Look for seasonal patterns in sales and profit to forecast future performance.</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Compute depreciation for each year based on the selected method..</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Graphical Representation</a:t>
            </a:r>
            <a:r>
              <a:rPr lang="en-US" dirty="0">
                <a:solidFill>
                  <a:schemeClr val="bg1"/>
                </a:solidFill>
                <a:latin typeface="Mongolian Baiti" panose="03000500000000000000" pitchFamily="66" charset="0"/>
                <a:cs typeface="Mongolian Baiti" panose="03000500000000000000" pitchFamily="66" charset="0"/>
              </a:rPr>
              <a:t> – Show how depreciation changes over time.</a:t>
            </a:r>
            <a:endParaRPr lang="en-IN" dirty="0">
              <a:solidFill>
                <a:schemeClr val="bg1"/>
              </a:solidFill>
              <a:highlight>
                <a:srgbClr val="000080"/>
              </a:highlight>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79BF7174-3949-2B29-FF15-86905F35D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459" y="561537"/>
            <a:ext cx="812698" cy="812698"/>
          </a:xfrm>
          <a:prstGeom prst="rect">
            <a:avLst/>
          </a:prstGeom>
        </p:spPr>
      </p:pic>
    </p:spTree>
    <p:extLst>
      <p:ext uri="{BB962C8B-B14F-4D97-AF65-F5344CB8AC3E}">
        <p14:creationId xmlns:p14="http://schemas.microsoft.com/office/powerpoint/2010/main" val="92872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0D9F-FBA9-6E9E-D756-805CE9230CD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63BA9BB-89C3-BC4F-DF2B-1D4D1808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76"/>
            <a:ext cx="12192000" cy="7119257"/>
          </a:xfrm>
          <a:prstGeom prst="rect">
            <a:avLst/>
          </a:prstGeom>
        </p:spPr>
      </p:pic>
      <p:sp>
        <p:nvSpPr>
          <p:cNvPr id="2" name="Title 1">
            <a:extLst>
              <a:ext uri="{FF2B5EF4-FFF2-40B4-BE49-F238E27FC236}">
                <a16:creationId xmlns:a16="http://schemas.microsoft.com/office/drawing/2014/main" id="{B71A1356-C318-258C-6B97-789B34FF7DD8}"/>
              </a:ext>
            </a:extLst>
          </p:cNvPr>
          <p:cNvSpPr>
            <a:spLocks noGrp="1"/>
          </p:cNvSpPr>
          <p:nvPr>
            <p:ph type="ctrTitle"/>
          </p:nvPr>
        </p:nvSpPr>
        <p:spPr>
          <a:xfrm>
            <a:off x="1524000" y="342900"/>
            <a:ext cx="8592766" cy="904875"/>
          </a:xfrm>
        </p:spPr>
        <p:txBody>
          <a:bodyPr>
            <a:normAutofit fontScale="90000"/>
          </a:bodyPr>
          <a:lstStyle/>
          <a:p>
            <a:r>
              <a:rPr lang="en-US" dirty="0">
                <a:solidFill>
                  <a:schemeClr val="bg2"/>
                </a:solidFill>
              </a:rPr>
              <a:t>Methodologies</a:t>
            </a:r>
            <a:endParaRPr lang="en-IN" dirty="0">
              <a:solidFill>
                <a:schemeClr val="bg2"/>
              </a:solidFill>
            </a:endParaRPr>
          </a:p>
        </p:txBody>
      </p:sp>
      <p:sp>
        <p:nvSpPr>
          <p:cNvPr id="3" name="Subtitle 2">
            <a:extLst>
              <a:ext uri="{FF2B5EF4-FFF2-40B4-BE49-F238E27FC236}">
                <a16:creationId xmlns:a16="http://schemas.microsoft.com/office/drawing/2014/main" id="{F73A7659-253F-498F-3281-624196398B0D}"/>
              </a:ext>
            </a:extLst>
          </p:cNvPr>
          <p:cNvSpPr>
            <a:spLocks noGrp="1"/>
          </p:cNvSpPr>
          <p:nvPr>
            <p:ph type="subTitle" idx="1"/>
          </p:nvPr>
        </p:nvSpPr>
        <p:spPr>
          <a:xfrm>
            <a:off x="1523999" y="1343608"/>
            <a:ext cx="10207558" cy="6708710"/>
          </a:xfrm>
        </p:spPr>
        <p:txBody>
          <a:bodyPr>
            <a:normAutofit/>
          </a:bodyPr>
          <a:lstStyle/>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Asset Cost (C)</a:t>
            </a:r>
            <a:r>
              <a:rPr lang="en-US" dirty="0">
                <a:solidFill>
                  <a:schemeClr val="bg1"/>
                </a:solidFill>
                <a:latin typeface="Mongolian Baiti" panose="03000500000000000000" pitchFamily="66" charset="0"/>
                <a:cs typeface="Mongolian Baiti" panose="03000500000000000000" pitchFamily="66" charset="0"/>
              </a:rPr>
              <a:t> – Initial cost of the asset.</a:t>
            </a:r>
            <a:br>
              <a:rPr lang="en-US" dirty="0">
                <a:solidFill>
                  <a:schemeClr val="bg1"/>
                </a:solidFill>
                <a:latin typeface="Mongolian Baiti" panose="03000500000000000000" pitchFamily="66" charset="0"/>
                <a:cs typeface="Mongolian Baiti" panose="03000500000000000000" pitchFamily="66" charset="0"/>
              </a:rPr>
            </a:b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Salvage Value (S)</a:t>
            </a:r>
            <a:r>
              <a:rPr lang="en-US" dirty="0">
                <a:solidFill>
                  <a:schemeClr val="bg1"/>
                </a:solidFill>
                <a:latin typeface="Mongolian Baiti" panose="03000500000000000000" pitchFamily="66" charset="0"/>
                <a:cs typeface="Mongolian Baiti" panose="03000500000000000000" pitchFamily="66" charset="0"/>
              </a:rPr>
              <a:t> – Expected value at the end of its useful life.</a:t>
            </a:r>
            <a:br>
              <a:rPr lang="en-US" dirty="0">
                <a:solidFill>
                  <a:schemeClr val="bg1"/>
                </a:solidFill>
                <a:latin typeface="Mongolian Baiti" panose="03000500000000000000" pitchFamily="66" charset="0"/>
                <a:cs typeface="Mongolian Baiti" panose="03000500000000000000" pitchFamily="66" charset="0"/>
              </a:rPr>
            </a:b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Useful Life (N)</a:t>
            </a:r>
            <a:r>
              <a:rPr lang="en-US" dirty="0">
                <a:solidFill>
                  <a:schemeClr val="bg1"/>
                </a:solidFill>
                <a:latin typeface="Mongolian Baiti" panose="03000500000000000000" pitchFamily="66" charset="0"/>
                <a:cs typeface="Mongolian Baiti" panose="03000500000000000000" pitchFamily="66" charset="0"/>
              </a:rPr>
              <a:t> – Number of years the asset is expected to be</a:t>
            </a:r>
          </a:p>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Apply Formula </a:t>
            </a:r>
            <a:r>
              <a:rPr lang="en-US" dirty="0">
                <a:solidFill>
                  <a:schemeClr val="bg1"/>
                </a:solidFill>
                <a:latin typeface="Mongolian Baiti" panose="03000500000000000000" pitchFamily="66" charset="0"/>
                <a:cs typeface="Mongolian Baiti" panose="03000500000000000000" pitchFamily="66" charset="0"/>
              </a:rPr>
              <a:t>Depreciation per year= The amount of depreciation allocated to each year of the asset's useful life, calculated as (Asset Price - Scrap Value) / Estimated Life Span. </a:t>
            </a:r>
          </a:p>
          <a:p>
            <a:pPr marL="457200" indent="-457200" algn="l">
              <a:buFont typeface="+mj-lt"/>
              <a:buAutoNum type="arabicPeriod"/>
            </a:pPr>
            <a:r>
              <a:rPr lang="en-IN" dirty="0">
                <a:solidFill>
                  <a:schemeClr val="bg1"/>
                </a:solidFill>
                <a:latin typeface="Mongolian Baiti" panose="03000500000000000000" pitchFamily="66" charset="0"/>
                <a:cs typeface="Mongolian Baiti" panose="03000500000000000000" pitchFamily="66" charset="0"/>
              </a:rPr>
              <a:t>Record Depreciation Expense Annually=</a:t>
            </a:r>
            <a:r>
              <a:rPr lang="en-US" dirty="0">
                <a:solidFill>
                  <a:schemeClr val="bg1"/>
                </a:solidFill>
                <a:latin typeface="Mongolian Baiti" panose="03000500000000000000" pitchFamily="66" charset="0"/>
                <a:cs typeface="Mongolian Baiti" panose="03000500000000000000" pitchFamily="66" charset="0"/>
              </a:rPr>
              <a:t> Book Value at Beginning of Year * Depreciation Rate. </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Diminishing Balance Method (DBM) Methodology:-</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Apply Formula</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Depreciation per year = Book Value at Beginning of Year * Depreciation Rate.</a:t>
            </a:r>
            <a:endParaRPr lang="en-US" sz="3200" dirty="0">
              <a:solidFill>
                <a:schemeClr val="bg1"/>
              </a:solidFill>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id="{69C12922-F104-2C68-A68F-BA9385999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931" y="342900"/>
            <a:ext cx="812698" cy="812698"/>
          </a:xfrm>
          <a:prstGeom prst="rect">
            <a:avLst/>
          </a:prstGeom>
        </p:spPr>
      </p:pic>
    </p:spTree>
    <p:extLst>
      <p:ext uri="{BB962C8B-B14F-4D97-AF65-F5344CB8AC3E}">
        <p14:creationId xmlns:p14="http://schemas.microsoft.com/office/powerpoint/2010/main" val="38846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E1B46-5A91-898C-166B-CD08A154D51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0AA119E-5635-6701-458C-5DF2256B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15"/>
            <a:ext cx="12192000" cy="6858000"/>
          </a:xfrm>
          <a:prstGeom prst="rect">
            <a:avLst/>
          </a:prstGeom>
        </p:spPr>
      </p:pic>
      <p:sp>
        <p:nvSpPr>
          <p:cNvPr id="2" name="Title 1">
            <a:extLst>
              <a:ext uri="{FF2B5EF4-FFF2-40B4-BE49-F238E27FC236}">
                <a16:creationId xmlns:a16="http://schemas.microsoft.com/office/drawing/2014/main" id="{E48AD742-6444-A3AF-914D-29DC79984CCE}"/>
              </a:ext>
            </a:extLst>
          </p:cNvPr>
          <p:cNvSpPr>
            <a:spLocks noGrp="1"/>
          </p:cNvSpPr>
          <p:nvPr>
            <p:ph type="ctrTitle"/>
          </p:nvPr>
        </p:nvSpPr>
        <p:spPr>
          <a:xfrm>
            <a:off x="1007706" y="282103"/>
            <a:ext cx="9660294" cy="1108952"/>
          </a:xfrm>
        </p:spPr>
        <p:txBody>
          <a:bodyPr/>
          <a:lstStyle/>
          <a:p>
            <a:r>
              <a:rPr lang="en-US" dirty="0" err="1">
                <a:solidFill>
                  <a:schemeClr val="bg2"/>
                </a:solidFill>
              </a:rPr>
              <a:t>Approches</a:t>
            </a:r>
            <a:endParaRPr lang="en-IN" dirty="0">
              <a:solidFill>
                <a:schemeClr val="bg2"/>
              </a:solidFill>
            </a:endParaRPr>
          </a:p>
        </p:txBody>
      </p:sp>
      <p:sp>
        <p:nvSpPr>
          <p:cNvPr id="3" name="Subtitle 2">
            <a:extLst>
              <a:ext uri="{FF2B5EF4-FFF2-40B4-BE49-F238E27FC236}">
                <a16:creationId xmlns:a16="http://schemas.microsoft.com/office/drawing/2014/main" id="{E32A39CD-0F90-AB3C-45C2-2D69E0D05FA3}"/>
              </a:ext>
            </a:extLst>
          </p:cNvPr>
          <p:cNvSpPr>
            <a:spLocks noGrp="1"/>
          </p:cNvSpPr>
          <p:nvPr>
            <p:ph type="subTitle" idx="1"/>
          </p:nvPr>
        </p:nvSpPr>
        <p:spPr>
          <a:xfrm>
            <a:off x="727789" y="821095"/>
            <a:ext cx="11116730" cy="6400800"/>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The </a:t>
            </a:r>
            <a:r>
              <a:rPr lang="en-US" b="1" dirty="0">
                <a:solidFill>
                  <a:schemeClr val="bg1"/>
                </a:solidFill>
                <a:latin typeface="Mongolian Baiti" panose="03000500000000000000" pitchFamily="66" charset="0"/>
                <a:cs typeface="Mongolian Baiti" panose="03000500000000000000" pitchFamily="66" charset="0"/>
              </a:rPr>
              <a:t>Straight-Line Method (SLM)</a:t>
            </a:r>
            <a:r>
              <a:rPr lang="en-US" dirty="0">
                <a:solidFill>
                  <a:schemeClr val="bg1"/>
                </a:solidFill>
                <a:latin typeface="Mongolian Baiti" panose="03000500000000000000" pitchFamily="66" charset="0"/>
                <a:cs typeface="Mongolian Baiti" panose="03000500000000000000" pitchFamily="66" charset="0"/>
              </a:rPr>
              <a:t> is one of the simplest and most commonly used depreciation techniques.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 spreads the asset’s cost evenly over its useful life. To ensure accurate implementation, businesses can adopt different </a:t>
            </a:r>
            <a:r>
              <a:rPr lang="en-US" b="1" dirty="0">
                <a:solidFill>
                  <a:schemeClr val="bg1"/>
                </a:solidFill>
                <a:latin typeface="Mongolian Baiti" panose="03000500000000000000" pitchFamily="66" charset="0"/>
                <a:cs typeface="Mongolian Baiti" panose="03000500000000000000" pitchFamily="66" charset="0"/>
              </a:rPr>
              <a:t>approaches</a:t>
            </a:r>
            <a:r>
              <a:rPr lang="en-US" dirty="0">
                <a:solidFill>
                  <a:schemeClr val="bg1"/>
                </a:solidFill>
                <a:latin typeface="Mongolian Baiti" panose="03000500000000000000" pitchFamily="66" charset="0"/>
                <a:cs typeface="Mongolian Baiti" panose="03000500000000000000" pitchFamily="66" charset="0"/>
              </a:rPr>
              <a:t> based on their financial goals, reporting needs, and regulatory requirements.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Choosing the right approach depends on business objectives—whether it’s financial reporting, tax planning, asset management, or cost control.</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The </a:t>
            </a:r>
            <a:r>
              <a:rPr lang="en-US" b="1" dirty="0">
                <a:solidFill>
                  <a:schemeClr val="bg1"/>
                </a:solidFill>
                <a:latin typeface="Mongolian Baiti" panose="03000500000000000000" pitchFamily="66" charset="0"/>
                <a:cs typeface="Mongolian Baiti" panose="03000500000000000000" pitchFamily="66" charset="0"/>
              </a:rPr>
              <a:t>Diminishing Balance Method (DBM)</a:t>
            </a:r>
            <a:r>
              <a:rPr lang="en-US" dirty="0">
                <a:solidFill>
                  <a:schemeClr val="bg1"/>
                </a:solidFill>
                <a:latin typeface="Mongolian Baiti" panose="03000500000000000000" pitchFamily="66" charset="0"/>
                <a:cs typeface="Mongolian Baiti" panose="03000500000000000000" pitchFamily="66" charset="0"/>
              </a:rPr>
              <a:t> is an accelerated depreciation approach that assigns </a:t>
            </a:r>
            <a:r>
              <a:rPr lang="en-US" b="1" dirty="0">
                <a:solidFill>
                  <a:schemeClr val="bg1"/>
                </a:solidFill>
                <a:latin typeface="Mongolian Baiti" panose="03000500000000000000" pitchFamily="66" charset="0"/>
                <a:cs typeface="Mongolian Baiti" panose="03000500000000000000" pitchFamily="66" charset="0"/>
              </a:rPr>
              <a:t>higher depreciation in the early years</a:t>
            </a:r>
            <a:r>
              <a:rPr lang="en-US" dirty="0">
                <a:solidFill>
                  <a:schemeClr val="bg1"/>
                </a:solidFill>
                <a:latin typeface="Mongolian Baiti" panose="03000500000000000000" pitchFamily="66" charset="0"/>
                <a:cs typeface="Mongolian Baiti" panose="03000500000000000000" pitchFamily="66" charset="0"/>
              </a:rPr>
              <a:t> of an asset’s life and reduces it gradually over time.</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To ensure effective application, businesses can adopt different </a:t>
            </a:r>
            <a:r>
              <a:rPr lang="en-US" b="1" dirty="0">
                <a:solidFill>
                  <a:schemeClr val="bg1"/>
                </a:solidFill>
                <a:latin typeface="Mongolian Baiti" panose="03000500000000000000" pitchFamily="66" charset="0"/>
                <a:cs typeface="Mongolian Baiti" panose="03000500000000000000" pitchFamily="66" charset="0"/>
              </a:rPr>
              <a:t>approaches</a:t>
            </a:r>
            <a:r>
              <a:rPr lang="en-US" dirty="0">
                <a:solidFill>
                  <a:schemeClr val="bg1"/>
                </a:solidFill>
                <a:latin typeface="Mongolian Baiti" panose="03000500000000000000" pitchFamily="66" charset="0"/>
                <a:cs typeface="Mongolian Baiti" panose="03000500000000000000" pitchFamily="66" charset="0"/>
              </a:rPr>
              <a:t> based on financial objectives, reporting standards, and asset management strategies.</a:t>
            </a:r>
          </a:p>
        </p:txBody>
      </p:sp>
      <p:pic>
        <p:nvPicPr>
          <p:cNvPr id="10" name="Picture 9">
            <a:extLst>
              <a:ext uri="{FF2B5EF4-FFF2-40B4-BE49-F238E27FC236}">
                <a16:creationId xmlns:a16="http://schemas.microsoft.com/office/drawing/2014/main" id="{61CFB3E9-E98F-482C-D874-7B5CEA9A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359392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70A8-869B-B9C5-202B-2E46E781FD6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2E48ED-5B82-8E9F-CA8F-1475B236D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3FB71B-260C-2206-9FBB-8DE18A8FD045}"/>
              </a:ext>
            </a:extLst>
          </p:cNvPr>
          <p:cNvSpPr>
            <a:spLocks noGrp="1"/>
          </p:cNvSpPr>
          <p:nvPr>
            <p:ph type="ctrTitle"/>
          </p:nvPr>
        </p:nvSpPr>
        <p:spPr>
          <a:xfrm>
            <a:off x="1524000" y="282103"/>
            <a:ext cx="9144000" cy="1108952"/>
          </a:xfrm>
        </p:spPr>
        <p:txBody>
          <a:bodyPr/>
          <a:lstStyle/>
          <a:p>
            <a:r>
              <a:rPr lang="en-US" dirty="0">
                <a:solidFill>
                  <a:schemeClr val="bg2"/>
                </a:solidFill>
              </a:rPr>
              <a:t>Insights</a:t>
            </a:r>
            <a:endParaRPr lang="en-IN" dirty="0">
              <a:solidFill>
                <a:schemeClr val="bg2"/>
              </a:solidFill>
            </a:endParaRPr>
          </a:p>
        </p:txBody>
      </p:sp>
      <p:sp>
        <p:nvSpPr>
          <p:cNvPr id="3" name="Subtitle 2">
            <a:extLst>
              <a:ext uri="{FF2B5EF4-FFF2-40B4-BE49-F238E27FC236}">
                <a16:creationId xmlns:a16="http://schemas.microsoft.com/office/drawing/2014/main" id="{F8714BFA-4305-E7BA-1502-2DB1E59CF247}"/>
              </a:ext>
            </a:extLst>
          </p:cNvPr>
          <p:cNvSpPr>
            <a:spLocks noGrp="1"/>
          </p:cNvSpPr>
          <p:nvPr>
            <p:ph type="subTitle" idx="1"/>
          </p:nvPr>
        </p:nvSpPr>
        <p:spPr>
          <a:xfrm>
            <a:off x="784169" y="1268565"/>
            <a:ext cx="11060349" cy="5953329"/>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While depreciation doesn’t involve an actual cash outflow, it reduces taxable income, which can free up cash for business operations and investments.</a:t>
            </a:r>
          </a:p>
          <a:p>
            <a:pPr marL="457200" indent="-457200" algn="l">
              <a:lnSpc>
                <a:spcPct val="100000"/>
              </a:lnSpc>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Straight-Line Method</a:t>
            </a:r>
            <a:r>
              <a:rPr lang="en-US" dirty="0">
                <a:solidFill>
                  <a:schemeClr val="bg1"/>
                </a:solidFill>
                <a:latin typeface="Mongolian Baiti" panose="03000500000000000000" pitchFamily="66" charset="0"/>
                <a:cs typeface="Mongolian Baiti" panose="03000500000000000000" pitchFamily="66" charset="0"/>
              </a:rPr>
              <a:t> offers consistency but may not reflect actual asset usage patterns.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Businesses can use accelerated depreciation methods to reduce taxable income in high-revenue years.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Timing asset purchases at the end of a fiscal year can provide tax benefits sooner.</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Recognizes that assets </a:t>
            </a:r>
            <a:r>
              <a:rPr lang="en-US" b="1" dirty="0">
                <a:solidFill>
                  <a:schemeClr val="bg1"/>
                </a:solidFill>
                <a:latin typeface="Mongolian Baiti" panose="03000500000000000000" pitchFamily="66" charset="0"/>
                <a:cs typeface="Mongolian Baiti" panose="03000500000000000000" pitchFamily="66" charset="0"/>
              </a:rPr>
              <a:t>lose value faster</a:t>
            </a:r>
            <a:r>
              <a:rPr lang="en-US" dirty="0">
                <a:solidFill>
                  <a:schemeClr val="bg1"/>
                </a:solidFill>
                <a:latin typeface="Mongolian Baiti" panose="03000500000000000000" pitchFamily="66" charset="0"/>
                <a:cs typeface="Mongolian Baiti" panose="03000500000000000000" pitchFamily="66" charset="0"/>
              </a:rPr>
              <a:t> at the beginning of their useful life.</a:t>
            </a:r>
            <a:endParaRPr lang="en-IN" dirty="0">
              <a:solidFill>
                <a:schemeClr val="bg1"/>
              </a:solidFill>
              <a:latin typeface="Mongolian Baiti" panose="03000500000000000000" pitchFamily="66" charset="0"/>
              <a:cs typeface="Mongolian Baiti" panose="03000500000000000000" pitchFamily="66" charset="0"/>
            </a:endParaRPr>
          </a:p>
        </p:txBody>
      </p:sp>
      <p:pic>
        <p:nvPicPr>
          <p:cNvPr id="10" name="Picture 9">
            <a:extLst>
              <a:ext uri="{FF2B5EF4-FFF2-40B4-BE49-F238E27FC236}">
                <a16:creationId xmlns:a16="http://schemas.microsoft.com/office/drawing/2014/main" id="{6146894D-F05A-044B-A5D5-3D7B2A07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51699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9ADB-DC80-510E-C2B4-2541035A488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CC27971-5C84-22F2-7E01-10791FD09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D72772-18A3-0A16-E489-C44E88D54866}"/>
              </a:ext>
            </a:extLst>
          </p:cNvPr>
          <p:cNvSpPr>
            <a:spLocks noGrp="1"/>
          </p:cNvSpPr>
          <p:nvPr>
            <p:ph type="ctrTitle"/>
          </p:nvPr>
        </p:nvSpPr>
        <p:spPr>
          <a:xfrm>
            <a:off x="1160106" y="343195"/>
            <a:ext cx="9144000" cy="1108952"/>
          </a:xfrm>
        </p:spPr>
        <p:txBody>
          <a:bodyPr/>
          <a:lstStyle/>
          <a:p>
            <a:r>
              <a:rPr lang="en-US" dirty="0">
                <a:solidFill>
                  <a:schemeClr val="bg2"/>
                </a:solidFill>
              </a:rPr>
              <a:t>Conclusion</a:t>
            </a:r>
            <a:endParaRPr lang="en-IN" dirty="0">
              <a:solidFill>
                <a:schemeClr val="bg2"/>
              </a:solidFill>
            </a:endParaRPr>
          </a:p>
        </p:txBody>
      </p:sp>
      <p:sp>
        <p:nvSpPr>
          <p:cNvPr id="3" name="Subtitle 2">
            <a:extLst>
              <a:ext uri="{FF2B5EF4-FFF2-40B4-BE49-F238E27FC236}">
                <a16:creationId xmlns:a16="http://schemas.microsoft.com/office/drawing/2014/main" id="{575F4C95-5F8A-B455-301D-4358E1088B87}"/>
              </a:ext>
            </a:extLst>
          </p:cNvPr>
          <p:cNvSpPr>
            <a:spLocks noGrp="1"/>
          </p:cNvSpPr>
          <p:nvPr>
            <p:ph type="subTitle" idx="1"/>
          </p:nvPr>
        </p:nvSpPr>
        <p:spPr>
          <a:xfrm>
            <a:off x="784169" y="1268565"/>
            <a:ext cx="11060349" cy="5953329"/>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Both methods have their own merits and are suitable for different types of assets and business scenarios.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The choice of method depends on the nature of the asset and the business's financial strategy.</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For assets that provide consistent utility over time, the Straight Line method is recommended due to its simplicity and uniform expense allocation.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However, businesses should carefully assess their financial strategy before choosing this method, as it results in fluctuating expense patterns. Selecting the </a:t>
            </a:r>
            <a:r>
              <a:rPr lang="en-US" b="1" dirty="0">
                <a:solidFill>
                  <a:schemeClr val="bg1"/>
                </a:solidFill>
                <a:latin typeface="Mongolian Baiti" panose="03000500000000000000" pitchFamily="66" charset="0"/>
                <a:cs typeface="Mongolian Baiti" panose="03000500000000000000" pitchFamily="66" charset="0"/>
              </a:rPr>
              <a:t>right depreciation method</a:t>
            </a:r>
            <a:r>
              <a:rPr lang="en-US" dirty="0">
                <a:solidFill>
                  <a:schemeClr val="bg1"/>
                </a:solidFill>
                <a:latin typeface="Mongolian Baiti" panose="03000500000000000000" pitchFamily="66" charset="0"/>
                <a:cs typeface="Mongolian Baiti" panose="03000500000000000000" pitchFamily="66" charset="0"/>
              </a:rPr>
              <a:t> depends on asset type, financial goals, and regulatory requirements. </a:t>
            </a:r>
          </a:p>
          <a:p>
            <a:pPr algn="l">
              <a:lnSpc>
                <a:spcPct val="100000"/>
              </a:lnSpc>
            </a:pPr>
            <a:endParaRPr lang="en-IN" dirty="0">
              <a:solidFill>
                <a:schemeClr val="bg1"/>
              </a:solidFill>
              <a:latin typeface="Mongolian Baiti" panose="03000500000000000000" pitchFamily="66" charset="0"/>
              <a:cs typeface="Mongolian Baiti" panose="03000500000000000000" pitchFamily="66" charset="0"/>
            </a:endParaRPr>
          </a:p>
        </p:txBody>
      </p:sp>
      <p:pic>
        <p:nvPicPr>
          <p:cNvPr id="10" name="Picture 9">
            <a:extLst>
              <a:ext uri="{FF2B5EF4-FFF2-40B4-BE49-F238E27FC236}">
                <a16:creationId xmlns:a16="http://schemas.microsoft.com/office/drawing/2014/main" id="{99B1C8AA-92C4-5BAB-6777-386108570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767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752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Comic Sans MS</vt:lpstr>
      <vt:lpstr>Gadugi</vt:lpstr>
      <vt:lpstr>Mongolian Baiti</vt:lpstr>
      <vt:lpstr>Office Theme</vt:lpstr>
      <vt:lpstr>PowerPoint Presentation</vt:lpstr>
      <vt:lpstr>Topics:-</vt:lpstr>
      <vt:lpstr>Introduction</vt:lpstr>
      <vt:lpstr>Key Findings </vt:lpstr>
      <vt:lpstr>Actionable</vt:lpstr>
      <vt:lpstr>Methodologies</vt:lpstr>
      <vt:lpstr>Approches</vt:lpstr>
      <vt:lpstr>Insights</vt:lpstr>
      <vt:lpstr>Conclusion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Srijai Ponnaboina</dc:creator>
  <cp:lastModifiedBy>Srijai Ponnaboina</cp:lastModifiedBy>
  <cp:revision>20</cp:revision>
  <dcterms:created xsi:type="dcterms:W3CDTF">2025-02-01T15:57:15Z</dcterms:created>
  <dcterms:modified xsi:type="dcterms:W3CDTF">2025-03-08T11:41:49Z</dcterms:modified>
</cp:coreProperties>
</file>