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8" r:id="rId7"/>
    <p:sldId id="266" r:id="rId8"/>
    <p:sldId id="260"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p:scale>
          <a:sx n="75" d="100"/>
          <a:sy n="75" d="100"/>
        </p:scale>
        <p:origin x="98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364A-F6C0-1284-4012-5B471A7B25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465DAF-F780-7052-2FBC-ADCC8FB44F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3F9120-FEFE-98D7-DDB3-31B82BE2FB49}"/>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2ABF2853-015F-F6D8-7778-FBD9C88F2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72942-DDB8-2408-8C71-FE2B4B39747F}"/>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1479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1070-6506-2C28-3257-BC6858F7FD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BC0153-ACCD-E915-A4A5-E79C44FD2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411E5-9322-89F4-F2EA-615088FFBBB6}"/>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7F0CADEB-C53B-8128-F848-FC39BC654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0EB39-76E4-0652-25B0-0CD1D12C29BC}"/>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231888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81999-934A-8FC7-4E3D-130DD05554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8AB66-C87D-A8FC-FE79-37F8D0F6E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BD8C51-37B4-617C-B625-A7D364FB9F04}"/>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0561F75E-C908-DF4F-5909-C520EA9D8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C35F0-F120-EA0A-B63D-B90F60365F38}"/>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53178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75B1-715E-B5B7-8411-26C3CD75B0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DAB87-60F6-5591-DEFF-90BDD2EDB0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B3C9B-E178-6B2E-61D1-B49F07249880}"/>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4CCBEED4-A988-87D0-998F-00AFD99D9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008CB-9D95-0DDC-BC21-59BFCA60E05A}"/>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8527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5459-910E-AFEF-E78F-DE8E027051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01B4D5-81EA-5F96-89F3-15A4DF5D2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735AA2-3F59-E98A-B706-745F6B78BFFE}"/>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B51AD203-021A-4888-8B34-D3383ED3C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75F5C-26B2-BEE9-A396-5E821D26B295}"/>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75076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12C3-028F-164D-481A-892B349FE2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384785-21AC-74DE-E082-682F8269A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D43EEE-6920-05D6-8111-DB3436CDC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327B5F-9E72-E898-E0D8-0B5152B61B56}"/>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6" name="Footer Placeholder 5">
            <a:extLst>
              <a:ext uri="{FF2B5EF4-FFF2-40B4-BE49-F238E27FC236}">
                <a16:creationId xmlns:a16="http://schemas.microsoft.com/office/drawing/2014/main" id="{93802F08-9882-F70A-625B-17A18B3AE8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BA75F-C375-1529-EF86-FC5C2AEB6055}"/>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375736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CEDE-5489-7B60-2045-57DD959673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C08B33-8339-DA0F-53BA-BC4E04008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77829-4739-79D7-119E-92FB151C36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69B703-5AD9-7B10-D60D-21F09780A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193B49-D214-3F18-2EFB-43E0E4F58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CE6325-B416-12C3-B85E-7E6E497C69AA}"/>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8" name="Footer Placeholder 7">
            <a:extLst>
              <a:ext uri="{FF2B5EF4-FFF2-40B4-BE49-F238E27FC236}">
                <a16:creationId xmlns:a16="http://schemas.microsoft.com/office/drawing/2014/main" id="{7F3E0934-4224-2C64-ED34-92E8B637F2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343947-FFB0-1671-D7E9-670F281B6687}"/>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372685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02DF-8D7F-0731-12EB-89A01DC6C3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A297EF-D804-D2DF-E09E-A7AA430DEA35}"/>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4" name="Footer Placeholder 3">
            <a:extLst>
              <a:ext uri="{FF2B5EF4-FFF2-40B4-BE49-F238E27FC236}">
                <a16:creationId xmlns:a16="http://schemas.microsoft.com/office/drawing/2014/main" id="{F2481FE7-63F4-0F15-E270-725E5FAD62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C58F46-003E-B9EF-5D9F-1CEE5BBE641C}"/>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346418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44DF7-9362-45EA-8F82-DA9A0911CD77}"/>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3" name="Footer Placeholder 2">
            <a:extLst>
              <a:ext uri="{FF2B5EF4-FFF2-40B4-BE49-F238E27FC236}">
                <a16:creationId xmlns:a16="http://schemas.microsoft.com/office/drawing/2014/main" id="{A8B85A93-7065-50B3-2494-272B1A77BF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84F599-D77C-4D60-82B4-1CDCC26FEB95}"/>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196362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1A30-72E2-4476-D144-2863CB481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C312FD-9533-61FF-B7D3-FEB13E92C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D624C0-DBAB-204D-39E9-39CB08151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671CC-C3BC-930D-D784-40A1373EA036}"/>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6" name="Footer Placeholder 5">
            <a:extLst>
              <a:ext uri="{FF2B5EF4-FFF2-40B4-BE49-F238E27FC236}">
                <a16:creationId xmlns:a16="http://schemas.microsoft.com/office/drawing/2014/main" id="{720AD4E9-49AF-B174-4E72-9F6A59F753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87B0A7-FEF9-5326-1F2D-D4F3DBC32A0F}"/>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94299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9EC7-9566-A670-125D-CC5DE9AC8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82F49A-E0B7-84A5-0820-5D5763B83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BC188B-A95B-0A9F-6C87-8B75AE280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77A10-31AC-7A0E-6281-474A1A8AC1EA}"/>
              </a:ext>
            </a:extLst>
          </p:cNvPr>
          <p:cNvSpPr>
            <a:spLocks noGrp="1"/>
          </p:cNvSpPr>
          <p:nvPr>
            <p:ph type="dt" sz="half" idx="10"/>
          </p:nvPr>
        </p:nvSpPr>
        <p:spPr/>
        <p:txBody>
          <a:bodyPr/>
          <a:lstStyle/>
          <a:p>
            <a:fld id="{139AAD6F-3BC0-4D1C-8D09-84EEA38D7127}" type="datetimeFigureOut">
              <a:rPr lang="en-IN" smtClean="0"/>
              <a:t>08-03-2025</a:t>
            </a:fld>
            <a:endParaRPr lang="en-IN"/>
          </a:p>
        </p:txBody>
      </p:sp>
      <p:sp>
        <p:nvSpPr>
          <p:cNvPr id="6" name="Footer Placeholder 5">
            <a:extLst>
              <a:ext uri="{FF2B5EF4-FFF2-40B4-BE49-F238E27FC236}">
                <a16:creationId xmlns:a16="http://schemas.microsoft.com/office/drawing/2014/main" id="{47B15313-2EF5-F999-C236-13FFB6F76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0618A8-CCFF-5FAC-3248-E4E416381087}"/>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44103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133DE-A581-B0DB-E77C-9343F2BFC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DF8CE2-E17A-AFEC-87E8-ED9BA76C7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ADFFD-0665-C3B8-A5B5-DE3684AAB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AAD6F-3BC0-4D1C-8D09-84EEA38D7127}" type="datetimeFigureOut">
              <a:rPr lang="en-IN" smtClean="0"/>
              <a:t>08-03-2025</a:t>
            </a:fld>
            <a:endParaRPr lang="en-IN"/>
          </a:p>
        </p:txBody>
      </p:sp>
      <p:sp>
        <p:nvSpPr>
          <p:cNvPr id="5" name="Footer Placeholder 4">
            <a:extLst>
              <a:ext uri="{FF2B5EF4-FFF2-40B4-BE49-F238E27FC236}">
                <a16:creationId xmlns:a16="http://schemas.microsoft.com/office/drawing/2014/main" id="{CDEF8046-87F3-7955-78B6-89BF45C38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6953E0-D9EB-2A24-E3F7-4F899F393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C4409-E438-4A7E-85CB-4CBE35E88D4A}" type="slidenum">
              <a:rPr lang="en-IN" smtClean="0"/>
              <a:t>‹#›</a:t>
            </a:fld>
            <a:endParaRPr lang="en-IN"/>
          </a:p>
        </p:txBody>
      </p:sp>
    </p:spTree>
    <p:extLst>
      <p:ext uri="{BB962C8B-B14F-4D97-AF65-F5344CB8AC3E}">
        <p14:creationId xmlns:p14="http://schemas.microsoft.com/office/powerpoint/2010/main" val="3194914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92475A-77C9-6F9F-ADE0-BFE0BC3B6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93269" cy="6914964"/>
          </a:xfrm>
          <a:prstGeom prst="rect">
            <a:avLst/>
          </a:prstGeom>
        </p:spPr>
      </p:pic>
      <p:sp>
        <p:nvSpPr>
          <p:cNvPr id="3" name="Subtitle 2">
            <a:extLst>
              <a:ext uri="{FF2B5EF4-FFF2-40B4-BE49-F238E27FC236}">
                <a16:creationId xmlns:a16="http://schemas.microsoft.com/office/drawing/2014/main" id="{3CC97160-1D40-E5AD-ED25-CDEC6B71F8D5}"/>
              </a:ext>
            </a:extLst>
          </p:cNvPr>
          <p:cNvSpPr>
            <a:spLocks noGrp="1"/>
          </p:cNvSpPr>
          <p:nvPr>
            <p:ph type="subTitle" idx="1"/>
          </p:nvPr>
        </p:nvSpPr>
        <p:spPr>
          <a:xfrm>
            <a:off x="1010654" y="1253773"/>
            <a:ext cx="10523620" cy="4088585"/>
          </a:xfrm>
        </p:spPr>
        <p:txBody>
          <a:bodyPr>
            <a:normAutofit/>
          </a:bodyPr>
          <a:lstStyle/>
          <a:p>
            <a:r>
              <a:rPr lang="en-IN" sz="5400" dirty="0">
                <a:solidFill>
                  <a:schemeClr val="bg1"/>
                </a:solidFill>
                <a:highlight>
                  <a:srgbClr val="800080"/>
                </a:highlight>
                <a:latin typeface="Mongolian Baiti" panose="03000500000000000000" pitchFamily="66" charset="0"/>
                <a:cs typeface="Mongolian Baiti" panose="03000500000000000000" pitchFamily="66" charset="0"/>
              </a:rPr>
              <a:t>Financial Analysis Project </a:t>
            </a:r>
            <a:endParaRPr lang="en-IN" sz="6600" dirty="0">
              <a:solidFill>
                <a:schemeClr val="bg1"/>
              </a:solidFill>
              <a:highlight>
                <a:srgbClr val="800080"/>
              </a:highlight>
              <a:latin typeface="Mongolian Baiti" panose="03000500000000000000" pitchFamily="66" charset="0"/>
              <a:ea typeface="Gadugi" panose="020B0502040204020203" pitchFamily="34" charset="0"/>
              <a:cs typeface="Mongolian Baiti" panose="03000500000000000000" pitchFamily="66" charset="0"/>
            </a:endParaRPr>
          </a:p>
        </p:txBody>
      </p:sp>
      <p:sp>
        <p:nvSpPr>
          <p:cNvPr id="4" name="Subtitle 2">
            <a:extLst>
              <a:ext uri="{FF2B5EF4-FFF2-40B4-BE49-F238E27FC236}">
                <a16:creationId xmlns:a16="http://schemas.microsoft.com/office/drawing/2014/main" id="{97EF8A7D-6FEC-ED3E-3170-13B36E07C7E2}"/>
              </a:ext>
            </a:extLst>
          </p:cNvPr>
          <p:cNvSpPr txBox="1">
            <a:spLocks/>
          </p:cNvSpPr>
          <p:nvPr/>
        </p:nvSpPr>
        <p:spPr>
          <a:xfrm>
            <a:off x="2074505" y="3545633"/>
            <a:ext cx="8695667" cy="2425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a:solidFill>
                  <a:schemeClr val="bg1"/>
                </a:solidFill>
                <a:latin typeface="Comic Sans MS" panose="030F0702030302020204" pitchFamily="66" charset="0"/>
                <a:ea typeface="Yu Gothic Medium" panose="020B0500000000000000" pitchFamily="34" charset="-128"/>
              </a:rPr>
              <a:t>Gahyethri</a:t>
            </a:r>
            <a:r>
              <a:rPr lang="en-US" sz="2800" dirty="0">
                <a:solidFill>
                  <a:schemeClr val="bg1"/>
                </a:solidFill>
                <a:latin typeface="Comic Sans MS" panose="030F0702030302020204" pitchFamily="66" charset="0"/>
                <a:ea typeface="Yu Gothic Medium" panose="020B0500000000000000" pitchFamily="34" charset="-128"/>
              </a:rPr>
              <a:t> Ponnaboina</a:t>
            </a:r>
            <a:endParaRPr lang="en-IN" sz="2800" dirty="0">
              <a:solidFill>
                <a:schemeClr val="bg1"/>
              </a:solidFill>
              <a:latin typeface="Comic Sans MS" panose="030F0702030302020204" pitchFamily="66" charset="0"/>
              <a:ea typeface="Yu Gothic Medium" panose="020B0500000000000000" pitchFamily="34" charset="-128"/>
            </a:endParaRPr>
          </a:p>
        </p:txBody>
      </p:sp>
    </p:spTree>
    <p:extLst>
      <p:ext uri="{BB962C8B-B14F-4D97-AF65-F5344CB8AC3E}">
        <p14:creationId xmlns:p14="http://schemas.microsoft.com/office/powerpoint/2010/main" val="364617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596DF-4328-7535-5982-EE32A3A1CD1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39EE3CC-D838-2F4E-FA24-7775FBC28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2EF5853-3826-2A75-E8F8-02F2210AE099}"/>
              </a:ext>
            </a:extLst>
          </p:cNvPr>
          <p:cNvPicPr>
            <a:picLocks noChangeAspect="1"/>
          </p:cNvPicPr>
          <p:nvPr/>
        </p:nvPicPr>
        <p:blipFill>
          <a:blip r:embed="rId3"/>
          <a:stretch>
            <a:fillRect/>
          </a:stretch>
        </p:blipFill>
        <p:spPr>
          <a:xfrm>
            <a:off x="701040" y="467360"/>
            <a:ext cx="9705624" cy="5476591"/>
          </a:xfrm>
          <a:prstGeom prst="rect">
            <a:avLst/>
          </a:prstGeom>
        </p:spPr>
      </p:pic>
    </p:spTree>
    <p:extLst>
      <p:ext uri="{BB962C8B-B14F-4D97-AF65-F5344CB8AC3E}">
        <p14:creationId xmlns:p14="http://schemas.microsoft.com/office/powerpoint/2010/main" val="43285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A7BB-B35B-B11B-C3A6-648BA8FA238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2B97DA6-8900-EDED-B445-E13FF9056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9F2326-9DC0-5F63-8EE4-0D04CEF36C97}"/>
              </a:ext>
            </a:extLst>
          </p:cNvPr>
          <p:cNvSpPr>
            <a:spLocks noGrp="1"/>
          </p:cNvSpPr>
          <p:nvPr>
            <p:ph type="ctrTitle"/>
          </p:nvPr>
        </p:nvSpPr>
        <p:spPr>
          <a:xfrm>
            <a:off x="4474724" y="350197"/>
            <a:ext cx="2529191" cy="914400"/>
          </a:xfrm>
          <a:noFill/>
        </p:spPr>
        <p:txBody>
          <a:bodyPr>
            <a:normAutofit/>
          </a:bodyPr>
          <a:lstStyle/>
          <a:p>
            <a:pPr algn="l"/>
            <a:r>
              <a:rPr lang="en-US" dirty="0">
                <a:solidFill>
                  <a:schemeClr val="bg2"/>
                </a:solidFill>
              </a:rPr>
              <a:t>Topics:-</a:t>
            </a:r>
            <a:endParaRPr lang="en-IN" dirty="0">
              <a:solidFill>
                <a:schemeClr val="bg2"/>
              </a:solidFill>
            </a:endParaRPr>
          </a:p>
        </p:txBody>
      </p:sp>
      <p:sp>
        <p:nvSpPr>
          <p:cNvPr id="3" name="Subtitle 2">
            <a:extLst>
              <a:ext uri="{FF2B5EF4-FFF2-40B4-BE49-F238E27FC236}">
                <a16:creationId xmlns:a16="http://schemas.microsoft.com/office/drawing/2014/main" id="{84C4D005-82F8-CBF7-D334-66794FA6F939}"/>
              </a:ext>
            </a:extLst>
          </p:cNvPr>
          <p:cNvSpPr>
            <a:spLocks noGrp="1"/>
          </p:cNvSpPr>
          <p:nvPr>
            <p:ph type="subTitle" idx="1"/>
          </p:nvPr>
        </p:nvSpPr>
        <p:spPr>
          <a:xfrm>
            <a:off x="2714018" y="1264597"/>
            <a:ext cx="5885234" cy="5389122"/>
          </a:xfrm>
        </p:spPr>
        <p:txBody>
          <a:bodyPr>
            <a:normAutofit/>
          </a:bodyPr>
          <a:lstStyle/>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Introduction</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Key Findings</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Actionable</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Methodologies</a:t>
            </a:r>
          </a:p>
          <a:p>
            <a:pPr marL="457200" indent="-457200" algn="l">
              <a:buFont typeface="+mj-lt"/>
              <a:buAutoNum type="arabicPeriod"/>
            </a:pPr>
            <a:r>
              <a:rPr lang="en-US" sz="4000" dirty="0" err="1">
                <a:solidFill>
                  <a:schemeClr val="bg1"/>
                </a:solidFill>
                <a:latin typeface="Mongolian Baiti" panose="03000500000000000000" pitchFamily="66" charset="0"/>
                <a:cs typeface="Mongolian Baiti" panose="03000500000000000000" pitchFamily="66" charset="0"/>
              </a:rPr>
              <a:t>Approches</a:t>
            </a:r>
            <a:endParaRPr lang="en-US" sz="4000" dirty="0">
              <a:solidFill>
                <a:schemeClr val="bg1"/>
              </a:solidFill>
              <a:latin typeface="Mongolian Baiti" panose="03000500000000000000" pitchFamily="66" charset="0"/>
              <a:cs typeface="Mongolian Baiti" panose="03000500000000000000" pitchFamily="66" charset="0"/>
            </a:endParaRP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Insights</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Conclusion</a:t>
            </a:r>
            <a:endParaRPr lang="en-IN" sz="4000" dirty="0">
              <a:solidFill>
                <a:schemeClr val="bg1"/>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18212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A034-3929-91A6-FDE6-08E9D2FF1D7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E66B289-E151-46CB-CDAA-D6E2CFAC4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CB7DF5-AB47-5A52-2A30-614F887E89F8}"/>
              </a:ext>
            </a:extLst>
          </p:cNvPr>
          <p:cNvSpPr>
            <a:spLocks noGrp="1"/>
          </p:cNvSpPr>
          <p:nvPr>
            <p:ph type="ctrTitle"/>
          </p:nvPr>
        </p:nvSpPr>
        <p:spPr>
          <a:xfrm>
            <a:off x="107004" y="-571871"/>
            <a:ext cx="11420272" cy="1655763"/>
          </a:xfrm>
        </p:spPr>
        <p:txBody>
          <a:bodyPr>
            <a:normAutofit/>
          </a:bodyPr>
          <a:lstStyle/>
          <a:p>
            <a:r>
              <a:rPr lang="en-US" dirty="0">
                <a:solidFill>
                  <a:schemeClr val="bg2"/>
                </a:solidFill>
              </a:rPr>
              <a:t>Introduction</a:t>
            </a:r>
            <a:endParaRPr lang="en-IN" dirty="0">
              <a:solidFill>
                <a:schemeClr val="bg2"/>
              </a:solidFill>
            </a:endParaRPr>
          </a:p>
        </p:txBody>
      </p:sp>
      <p:sp>
        <p:nvSpPr>
          <p:cNvPr id="3" name="Subtitle 2">
            <a:extLst>
              <a:ext uri="{FF2B5EF4-FFF2-40B4-BE49-F238E27FC236}">
                <a16:creationId xmlns:a16="http://schemas.microsoft.com/office/drawing/2014/main" id="{2893D742-12D4-0A22-A533-E1A18FDADE66}"/>
              </a:ext>
            </a:extLst>
          </p:cNvPr>
          <p:cNvSpPr>
            <a:spLocks noGrp="1"/>
          </p:cNvSpPr>
          <p:nvPr>
            <p:ph type="subTitle" idx="1"/>
          </p:nvPr>
        </p:nvSpPr>
        <p:spPr>
          <a:xfrm>
            <a:off x="408562" y="1083891"/>
            <a:ext cx="11420272" cy="5511461"/>
          </a:xfrm>
        </p:spPr>
        <p:txBody>
          <a:bodyPr>
            <a:normAutofit/>
          </a:bodyPr>
          <a:lstStyle/>
          <a:p>
            <a:pPr marL="457200" indent="-457200" algn="l">
              <a:lnSpc>
                <a:spcPct val="100000"/>
              </a:lnSpc>
              <a:buFont typeface="+mj-lt"/>
              <a:buAutoNum type="arabicPeriod"/>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The purpose of this project is to provide fundamental insights into how financial functions and terminologies work in Excel. It is essential to thoroughly understand the provided documentation and terms to efficiently utilize Excel's financial functions such as PV, NPV, XNPV, IRR, MIRR, and XIRR. </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This project involves analyzing a prepared dataset and applying these financial functions to derive meaningful financial insights. </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 By exploring fundamental </a:t>
            </a:r>
            <a:r>
              <a:rPr lang="en-US" b="1" dirty="0">
                <a:solidFill>
                  <a:schemeClr val="bg1"/>
                </a:solidFill>
                <a:latin typeface="Mongolian Baiti" panose="03000500000000000000" pitchFamily="66" charset="0"/>
                <a:cs typeface="Mongolian Baiti" panose="03000500000000000000" pitchFamily="66" charset="0"/>
              </a:rPr>
              <a:t>financial concepts</a:t>
            </a:r>
            <a:r>
              <a:rPr lang="en-US" dirty="0">
                <a:solidFill>
                  <a:schemeClr val="bg1"/>
                </a:solidFill>
                <a:latin typeface="Mongolian Baiti" panose="03000500000000000000" pitchFamily="66" charset="0"/>
                <a:cs typeface="Mongolian Baiti" panose="03000500000000000000" pitchFamily="66" charset="0"/>
              </a:rPr>
              <a:t> and leveraging Excel’s built-in functions, users will gain hands-on experience in </a:t>
            </a:r>
            <a:r>
              <a:rPr lang="en-US" b="1" dirty="0">
                <a:solidFill>
                  <a:schemeClr val="bg1"/>
                </a:solidFill>
                <a:latin typeface="Mongolian Baiti" panose="03000500000000000000" pitchFamily="66" charset="0"/>
                <a:cs typeface="Mongolian Baiti" panose="03000500000000000000" pitchFamily="66" charset="0"/>
              </a:rPr>
              <a:t>evaluating investments, cash flows, and profitability</a:t>
            </a:r>
            <a:r>
              <a:rPr lang="en-US" dirty="0">
                <a:solidFill>
                  <a:schemeClr val="bg1"/>
                </a:solidFill>
                <a:latin typeface="Mongolian Baiti" panose="03000500000000000000" pitchFamily="66" charset="0"/>
                <a:cs typeface="Mongolian Baiti" panose="03000500000000000000" pitchFamily="66" charset="0"/>
              </a:rPr>
              <a:t>. </a:t>
            </a:r>
          </a:p>
        </p:txBody>
      </p:sp>
      <p:pic>
        <p:nvPicPr>
          <p:cNvPr id="8" name="Picture 7">
            <a:extLst>
              <a:ext uri="{FF2B5EF4-FFF2-40B4-BE49-F238E27FC236}">
                <a16:creationId xmlns:a16="http://schemas.microsoft.com/office/drawing/2014/main" id="{9CCBD76E-BB8B-5586-EE66-53239F7B6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838" y="34009"/>
            <a:ext cx="1015873" cy="1015873"/>
          </a:xfrm>
          <a:prstGeom prst="rect">
            <a:avLst/>
          </a:prstGeom>
        </p:spPr>
      </p:pic>
    </p:spTree>
    <p:extLst>
      <p:ext uri="{BB962C8B-B14F-4D97-AF65-F5344CB8AC3E}">
        <p14:creationId xmlns:p14="http://schemas.microsoft.com/office/powerpoint/2010/main" val="104107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2D660-009E-0D91-7335-03D082D8FFD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7BE749E-59BF-732C-F4F0-4CB329B13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488C2C8-5A61-C06A-A021-606D81DB0F6F}"/>
              </a:ext>
            </a:extLst>
          </p:cNvPr>
          <p:cNvSpPr>
            <a:spLocks noGrp="1"/>
          </p:cNvSpPr>
          <p:nvPr>
            <p:ph type="ctrTitle"/>
          </p:nvPr>
        </p:nvSpPr>
        <p:spPr>
          <a:xfrm>
            <a:off x="995464" y="0"/>
            <a:ext cx="9144000" cy="2062264"/>
          </a:xfrm>
        </p:spPr>
        <p:txBody>
          <a:bodyPr/>
          <a:lstStyle/>
          <a:p>
            <a:r>
              <a:rPr lang="en-US" dirty="0">
                <a:solidFill>
                  <a:schemeClr val="bg2"/>
                </a:solidFill>
              </a:rPr>
              <a:t>Key Findings</a:t>
            </a:r>
            <a:br>
              <a:rPr lang="en-US" dirty="0">
                <a:solidFill>
                  <a:schemeClr val="bg2"/>
                </a:solidFill>
              </a:rPr>
            </a:br>
            <a:endParaRPr lang="en-IN" dirty="0">
              <a:solidFill>
                <a:schemeClr val="bg2"/>
              </a:solidFill>
            </a:endParaRPr>
          </a:p>
        </p:txBody>
      </p:sp>
      <p:sp>
        <p:nvSpPr>
          <p:cNvPr id="3" name="Subtitle 2">
            <a:extLst>
              <a:ext uri="{FF2B5EF4-FFF2-40B4-BE49-F238E27FC236}">
                <a16:creationId xmlns:a16="http://schemas.microsoft.com/office/drawing/2014/main" id="{2FE3369B-82CA-A2C7-A043-496F059D1957}"/>
              </a:ext>
            </a:extLst>
          </p:cNvPr>
          <p:cNvSpPr>
            <a:spLocks noGrp="1"/>
          </p:cNvSpPr>
          <p:nvPr>
            <p:ph type="subTitle" idx="1"/>
          </p:nvPr>
        </p:nvSpPr>
        <p:spPr>
          <a:xfrm>
            <a:off x="774441" y="746449"/>
            <a:ext cx="10889023" cy="5741900"/>
          </a:xfrm>
        </p:spPr>
        <p:txBody>
          <a:bodyPr>
            <a:noAutofit/>
          </a:bodyPr>
          <a:lstStyle/>
          <a:p>
            <a:pPr marL="457200" indent="-457200" algn="l">
              <a:buFont typeface="+mj-lt"/>
              <a:buAutoNum type="arabicPeriod"/>
            </a:pPr>
            <a:endParaRPr lang="en-US" b="1" dirty="0">
              <a:solidFill>
                <a:schemeClr val="bg1"/>
              </a:solidFill>
              <a:latin typeface="Mongolian Baiti" panose="03000500000000000000" pitchFamily="66" charset="0"/>
              <a:cs typeface="Mongolian Baiti" panose="03000500000000000000" pitchFamily="66" charset="0"/>
            </a:endParaRP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An annuity is a series of constant cash payments made over a continuous period, such as retirement savings, insurance payments, or mortgage payments. In annuity functions:</a:t>
            </a: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Net Present Value (NPV) NPV calculates the net present value of an investment based on a discount rate and a series of future payments and incomes. </a:t>
            </a: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XNPV  calculates the net present value for a schedule of cash flows that are not necessarily periodic.</a:t>
            </a: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Equated Monthly Installment (EMI) An EMI is a fixed payment amount made by a borrower to a lender at a specified date each calendar month. </a:t>
            </a: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Calculating Loan Term To determine the number of payments required to clear a loan: Excel Function: NPER</a:t>
            </a:r>
          </a:p>
          <a:p>
            <a:pPr marL="457200" indent="-457200" algn="l">
              <a:buFont typeface="+mj-lt"/>
              <a:buAutoNum type="arabicPeriod"/>
            </a:pPr>
            <a:r>
              <a:rPr lang="en-IN" dirty="0">
                <a:solidFill>
                  <a:schemeClr val="bg1"/>
                </a:solidFill>
                <a:latin typeface="Mongolian Baiti" panose="03000500000000000000" pitchFamily="66" charset="0"/>
                <a:cs typeface="Mongolian Baiti" panose="03000500000000000000" pitchFamily="66" charset="0"/>
              </a:rPr>
              <a:t>Modified IRR (MIRR)</a:t>
            </a: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Internal Rate of Return (IRR) IRR is the rate of interest at which NPV is zero.</a:t>
            </a:r>
          </a:p>
          <a:p>
            <a:pPr algn="l">
              <a:buFont typeface="Arial" panose="020B0604020202020204" pitchFamily="34" charset="0"/>
              <a:buChar char="•"/>
            </a:pPr>
            <a:endParaRPr lang="en-US" dirty="0">
              <a:solidFill>
                <a:schemeClr val="bg1"/>
              </a:solidFill>
              <a:latin typeface="Mongolian Baiti" panose="03000500000000000000" pitchFamily="66" charset="0"/>
              <a:cs typeface="Mongolian Baiti" panose="03000500000000000000" pitchFamily="66" charset="0"/>
            </a:endParaRPr>
          </a:p>
          <a:p>
            <a:pPr marL="342900" indent="-342900" algn="l">
              <a:buFont typeface="+mj-lt"/>
              <a:buAutoNum type="arabicPeriod"/>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lnSpc>
                <a:spcPct val="220000"/>
              </a:lnSpc>
              <a:buFont typeface="+mj-lt"/>
              <a:buAutoNum type="arabicPeriod"/>
            </a:pPr>
            <a:endParaRPr lang="en-IN" dirty="0">
              <a:solidFill>
                <a:schemeClr val="bg1"/>
              </a:solidFill>
              <a:latin typeface="Mongolian Baiti" panose="03000500000000000000" pitchFamily="66" charset="0"/>
              <a:cs typeface="Mongolian Baiti" panose="03000500000000000000" pitchFamily="66" charset="0"/>
            </a:endParaRPr>
          </a:p>
        </p:txBody>
      </p:sp>
      <p:pic>
        <p:nvPicPr>
          <p:cNvPr id="5" name="Picture 4">
            <a:extLst>
              <a:ext uri="{FF2B5EF4-FFF2-40B4-BE49-F238E27FC236}">
                <a16:creationId xmlns:a16="http://schemas.microsoft.com/office/drawing/2014/main" id="{952B959A-064D-BAF4-6C72-7FF2A81AB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8843" y="376727"/>
            <a:ext cx="812698" cy="812698"/>
          </a:xfrm>
          <a:prstGeom prst="rect">
            <a:avLst/>
          </a:prstGeom>
        </p:spPr>
      </p:pic>
    </p:spTree>
    <p:extLst>
      <p:ext uri="{BB962C8B-B14F-4D97-AF65-F5344CB8AC3E}">
        <p14:creationId xmlns:p14="http://schemas.microsoft.com/office/powerpoint/2010/main" val="205759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60D9F-FBA9-6E9E-D756-805CE9230CD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063BA9BB-89C3-BC4F-DF2B-1D4D1808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19257"/>
          </a:xfrm>
          <a:prstGeom prst="rect">
            <a:avLst/>
          </a:prstGeom>
        </p:spPr>
      </p:pic>
      <p:sp>
        <p:nvSpPr>
          <p:cNvPr id="2" name="Title 1">
            <a:extLst>
              <a:ext uri="{FF2B5EF4-FFF2-40B4-BE49-F238E27FC236}">
                <a16:creationId xmlns:a16="http://schemas.microsoft.com/office/drawing/2014/main" id="{B71A1356-C318-258C-6B97-789B34FF7DD8}"/>
              </a:ext>
            </a:extLst>
          </p:cNvPr>
          <p:cNvSpPr>
            <a:spLocks noGrp="1"/>
          </p:cNvSpPr>
          <p:nvPr>
            <p:ph type="ctrTitle"/>
          </p:nvPr>
        </p:nvSpPr>
        <p:spPr>
          <a:xfrm>
            <a:off x="1524000" y="342900"/>
            <a:ext cx="8592766" cy="904875"/>
          </a:xfrm>
        </p:spPr>
        <p:txBody>
          <a:bodyPr>
            <a:normAutofit fontScale="90000"/>
          </a:bodyPr>
          <a:lstStyle/>
          <a:p>
            <a:r>
              <a:rPr lang="en-US" dirty="0">
                <a:solidFill>
                  <a:schemeClr val="bg2"/>
                </a:solidFill>
              </a:rPr>
              <a:t>Actionable</a:t>
            </a:r>
            <a:endParaRPr lang="en-IN" dirty="0">
              <a:solidFill>
                <a:schemeClr val="bg2"/>
              </a:solidFill>
            </a:endParaRPr>
          </a:p>
        </p:txBody>
      </p:sp>
      <p:pic>
        <p:nvPicPr>
          <p:cNvPr id="4" name="Picture 3">
            <a:extLst>
              <a:ext uri="{FF2B5EF4-FFF2-40B4-BE49-F238E27FC236}">
                <a16:creationId xmlns:a16="http://schemas.microsoft.com/office/drawing/2014/main" id="{93080E62-5F3A-4351-98A3-D35D166ED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492" y="491322"/>
            <a:ext cx="812698" cy="812698"/>
          </a:xfrm>
          <a:prstGeom prst="rect">
            <a:avLst/>
          </a:prstGeom>
        </p:spPr>
      </p:pic>
      <p:sp>
        <p:nvSpPr>
          <p:cNvPr id="14" name="Rectangle 4">
            <a:extLst>
              <a:ext uri="{FF2B5EF4-FFF2-40B4-BE49-F238E27FC236}">
                <a16:creationId xmlns:a16="http://schemas.microsoft.com/office/drawing/2014/main" id="{8FD2C02A-F1EA-06B2-5553-E21A1ABA6C72}"/>
              </a:ext>
            </a:extLst>
          </p:cNvPr>
          <p:cNvSpPr>
            <a:spLocks noGrp="1" noChangeArrowheads="1"/>
          </p:cNvSpPr>
          <p:nvPr>
            <p:ph type="subTitle" idx="1"/>
          </p:nvPr>
        </p:nvSpPr>
        <p:spPr bwMode="auto">
          <a:xfrm>
            <a:off x="792480" y="1708878"/>
            <a:ext cx="1067816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bg1"/>
                </a:solidFill>
                <a:effectLst/>
                <a:latin typeface="Mongolian Baiti" panose="03000500000000000000" pitchFamily="66" charset="0"/>
                <a:cs typeface="Mongolian Baiti" panose="03000500000000000000" pitchFamily="66" charset="0"/>
              </a:rPr>
              <a:t>Use functions like PV, NPV, XNPV</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dirty="0">
                <a:solidFill>
                  <a:schemeClr val="bg1"/>
                </a:solidFill>
                <a:latin typeface="Mongolian Baiti" panose="03000500000000000000" pitchFamily="66" charset="0"/>
                <a:cs typeface="Mongolian Baiti" panose="03000500000000000000" pitchFamily="66" charset="0"/>
              </a:rPr>
              <a:t>Organize cash flows and discount rates properly for precise results. </a:t>
            </a:r>
            <a:r>
              <a:rPr kumimoji="0" lang="en-US" altLang="en-US" b="0" i="0" u="none" strike="noStrike" cap="none" normalizeH="0" baseline="0" dirty="0">
                <a:ln>
                  <a:noFill/>
                </a:ln>
                <a:solidFill>
                  <a:schemeClr val="bg1"/>
                </a:solidFill>
                <a:effectLst/>
                <a:latin typeface="Mongolian Baiti" panose="03000500000000000000" pitchFamily="66" charset="0"/>
                <a:cs typeface="Mongolian Baiti" panose="03000500000000000000" pitchFamily="66" charset="0"/>
              </a:rPr>
              <a:t>R to assess investment performance.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dirty="0">
                <a:solidFill>
                  <a:schemeClr val="bg1"/>
                </a:solidFill>
                <a:latin typeface="Mongolian Baiti" panose="03000500000000000000" pitchFamily="66" charset="0"/>
                <a:cs typeface="Mongolian Baiti" panose="03000500000000000000" pitchFamily="66" charset="0"/>
              </a:rPr>
              <a:t>✅ </a:t>
            </a:r>
            <a:r>
              <a:rPr lang="en-IN" b="1" dirty="0">
                <a:solidFill>
                  <a:schemeClr val="bg1"/>
                </a:solidFill>
                <a:latin typeface="Mongolian Baiti" panose="03000500000000000000" pitchFamily="66" charset="0"/>
                <a:cs typeface="Mongolian Baiti" panose="03000500000000000000" pitchFamily="66" charset="0"/>
              </a:rPr>
              <a:t>Calculate Present Value (PV): </a:t>
            </a:r>
            <a:r>
              <a:rPr lang="en-US" b="1" dirty="0">
                <a:solidFill>
                  <a:schemeClr val="bg1"/>
                </a:solidFill>
                <a:latin typeface="Mongolian Baiti" panose="03000500000000000000" pitchFamily="66" charset="0"/>
                <a:cs typeface="Mongolian Baiti" panose="03000500000000000000" pitchFamily="66" charset="0"/>
              </a:rPr>
              <a:t>-</a:t>
            </a:r>
            <a:r>
              <a:rPr lang="en-IN" dirty="0">
                <a:solidFill>
                  <a:schemeClr val="bg1"/>
                </a:solidFill>
                <a:latin typeface="Mongolian Baiti" panose="03000500000000000000" pitchFamily="66" charset="0"/>
                <a:cs typeface="Mongolian Baiti" panose="03000500000000000000" pitchFamily="66" charset="0"/>
              </a:rPr>
              <a:t> =PV(rate, </a:t>
            </a:r>
            <a:r>
              <a:rPr lang="en-IN" dirty="0" err="1">
                <a:solidFill>
                  <a:schemeClr val="bg1"/>
                </a:solidFill>
                <a:latin typeface="Mongolian Baiti" panose="03000500000000000000" pitchFamily="66" charset="0"/>
                <a:cs typeface="Mongolian Baiti" panose="03000500000000000000" pitchFamily="66" charset="0"/>
              </a:rPr>
              <a:t>nper</a:t>
            </a:r>
            <a:r>
              <a:rPr lang="en-IN" dirty="0">
                <a:solidFill>
                  <a:schemeClr val="bg1"/>
                </a:solidFill>
                <a:latin typeface="Mongolian Baiti" panose="03000500000000000000" pitchFamily="66" charset="0"/>
                <a:cs typeface="Mongolian Baiti" panose="03000500000000000000" pitchFamily="66" charset="0"/>
              </a:rPr>
              <a:t>, </a:t>
            </a:r>
            <a:r>
              <a:rPr lang="en-IN" dirty="0" err="1">
                <a:solidFill>
                  <a:schemeClr val="bg1"/>
                </a:solidFill>
                <a:latin typeface="Mongolian Baiti" panose="03000500000000000000" pitchFamily="66" charset="0"/>
                <a:cs typeface="Mongolian Baiti" panose="03000500000000000000" pitchFamily="66" charset="0"/>
              </a:rPr>
              <a:t>pmt</a:t>
            </a:r>
            <a:r>
              <a:rPr lang="en-IN" dirty="0">
                <a:solidFill>
                  <a:schemeClr val="bg1"/>
                </a:solidFill>
                <a:latin typeface="Mongolian Baiti" panose="03000500000000000000" pitchFamily="66" charset="0"/>
                <a:cs typeface="Mongolian Baiti" panose="03000500000000000000" pitchFamily="66" charset="0"/>
              </a:rPr>
              <a:t>, [</a:t>
            </a:r>
            <a:r>
              <a:rPr lang="en-IN" dirty="0" err="1">
                <a:solidFill>
                  <a:schemeClr val="bg1"/>
                </a:solidFill>
                <a:latin typeface="Mongolian Baiti" panose="03000500000000000000" pitchFamily="66" charset="0"/>
                <a:cs typeface="Mongolian Baiti" panose="03000500000000000000" pitchFamily="66" charset="0"/>
              </a:rPr>
              <a:t>fv</a:t>
            </a:r>
            <a:r>
              <a:rPr lang="en-IN" dirty="0">
                <a:solidFill>
                  <a:schemeClr val="bg1"/>
                </a:solidFill>
                <a:latin typeface="Mongolian Baiti" panose="03000500000000000000" pitchFamily="66" charset="0"/>
                <a:cs typeface="Mongolian Baiti" panose="03000500000000000000" pitchFamily="66" charset="0"/>
              </a:rPr>
              <a:t>], [type])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dirty="0">
                <a:solidFill>
                  <a:schemeClr val="bg1"/>
                </a:solidFill>
                <a:latin typeface="Mongolian Baiti" panose="03000500000000000000" pitchFamily="66" charset="0"/>
                <a:cs typeface="Mongolian Baiti" panose="03000500000000000000" pitchFamily="66" charset="0"/>
              </a:rPr>
              <a:t>✅ </a:t>
            </a:r>
            <a:r>
              <a:rPr lang="en-US" b="1" dirty="0">
                <a:solidFill>
                  <a:schemeClr val="bg1"/>
                </a:solidFill>
                <a:latin typeface="Mongolian Baiti" panose="03000500000000000000" pitchFamily="66" charset="0"/>
                <a:cs typeface="Mongolian Baiti" panose="03000500000000000000" pitchFamily="66" charset="0"/>
              </a:rPr>
              <a:t>Evaluate Investment Feasibility Using NPV:</a:t>
            </a:r>
            <a:r>
              <a:rPr lang="en-IN" b="1" dirty="0">
                <a:solidFill>
                  <a:schemeClr val="bg1"/>
                </a:solidFill>
                <a:latin typeface="Mongolian Baiti" panose="03000500000000000000" pitchFamily="66" charset="0"/>
                <a:cs typeface="Mongolian Baiti" panose="03000500000000000000" pitchFamily="66" charset="0"/>
              </a:rPr>
              <a:t> </a:t>
            </a:r>
            <a:r>
              <a:rPr lang="en-IN" dirty="0">
                <a:solidFill>
                  <a:schemeClr val="bg1"/>
                </a:solidFill>
                <a:latin typeface="Mongolian Baiti" panose="03000500000000000000" pitchFamily="66" charset="0"/>
                <a:cs typeface="Mongolian Baiti" panose="03000500000000000000" pitchFamily="66" charset="0"/>
              </a:rPr>
              <a:t>=NPV(rate, value1, value2,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dirty="0">
                <a:solidFill>
                  <a:schemeClr val="bg1"/>
                </a:solidFill>
                <a:latin typeface="Mongolian Baiti" panose="03000500000000000000" pitchFamily="66" charset="0"/>
                <a:cs typeface="Mongolian Baiti" panose="03000500000000000000" pitchFamily="66" charset="0"/>
              </a:rPr>
              <a:t>✅ </a:t>
            </a:r>
            <a:r>
              <a:rPr lang="en-US" b="1" dirty="0">
                <a:solidFill>
                  <a:schemeClr val="bg1"/>
                </a:solidFill>
                <a:latin typeface="Mongolian Baiti" panose="03000500000000000000" pitchFamily="66" charset="0"/>
                <a:cs typeface="Mongolian Baiti" panose="03000500000000000000" pitchFamily="66" charset="0"/>
              </a:rPr>
              <a:t>Handle Irregular Cash Flows with XNPV: </a:t>
            </a:r>
            <a:r>
              <a:rPr lang="en-IN" dirty="0">
                <a:solidFill>
                  <a:schemeClr val="bg1"/>
                </a:solidFill>
                <a:latin typeface="Mongolian Baiti" panose="03000500000000000000" pitchFamily="66" charset="0"/>
                <a:cs typeface="Mongolian Baiti" panose="03000500000000000000" pitchFamily="66" charset="0"/>
              </a:rPr>
              <a:t>=XNPV(rate, values, dates)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dirty="0">
                <a:solidFill>
                  <a:schemeClr val="bg1"/>
                </a:solidFill>
                <a:latin typeface="Mongolian Baiti" panose="03000500000000000000" pitchFamily="66" charset="0"/>
                <a:cs typeface="Mongolian Baiti" panose="03000500000000000000" pitchFamily="66" charset="0"/>
              </a:rPr>
              <a:t>✅ </a:t>
            </a:r>
            <a:r>
              <a:rPr lang="en-US" b="1" dirty="0">
                <a:solidFill>
                  <a:schemeClr val="bg1"/>
                </a:solidFill>
                <a:latin typeface="Mongolian Baiti" panose="03000500000000000000" pitchFamily="66" charset="0"/>
                <a:cs typeface="Mongolian Baiti" panose="03000500000000000000" pitchFamily="66" charset="0"/>
              </a:rPr>
              <a:t>Determine Internal Rate of Return (IRR &amp; XIRR):</a:t>
            </a:r>
            <a:r>
              <a:rPr lang="en-IN" b="1" dirty="0">
                <a:solidFill>
                  <a:schemeClr val="bg1"/>
                </a:solidFill>
                <a:latin typeface="Mongolian Baiti" panose="03000500000000000000" pitchFamily="66" charset="0"/>
                <a:cs typeface="Mongolian Baiti" panose="03000500000000000000" pitchFamily="66" charset="0"/>
              </a:rPr>
              <a:t> - </a:t>
            </a:r>
            <a:r>
              <a:rPr lang="en-IN" dirty="0">
                <a:solidFill>
                  <a:schemeClr val="bg1"/>
                </a:solidFill>
                <a:latin typeface="Mongolian Baiti" panose="03000500000000000000" pitchFamily="66" charset="0"/>
                <a:cs typeface="Mongolian Baiti" panose="03000500000000000000" pitchFamily="66" charset="0"/>
              </a:rPr>
              <a:t>for periodic cash flows.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dirty="0">
                <a:solidFill>
                  <a:schemeClr val="bg1"/>
                </a:solidFill>
                <a:latin typeface="Mongolian Baiti" panose="03000500000000000000" pitchFamily="66" charset="0"/>
                <a:cs typeface="Mongolian Baiti" panose="03000500000000000000" pitchFamily="66" charset="0"/>
              </a:rPr>
              <a:t> USE =XIRR(values, dates, guess)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dirty="0">
                <a:solidFill>
                  <a:schemeClr val="bg1"/>
                </a:solidFill>
                <a:latin typeface="Mongolian Baiti" panose="03000500000000000000" pitchFamily="66" charset="0"/>
                <a:cs typeface="Mongolian Baiti" panose="03000500000000000000" pitchFamily="66" charset="0"/>
              </a:rPr>
              <a:t>✅ </a:t>
            </a:r>
            <a:r>
              <a:rPr lang="en-US" b="1" dirty="0">
                <a:solidFill>
                  <a:schemeClr val="bg1"/>
                </a:solidFill>
                <a:latin typeface="Mongolian Baiti" panose="03000500000000000000" pitchFamily="66" charset="0"/>
                <a:cs typeface="Mongolian Baiti" panose="03000500000000000000" pitchFamily="66" charset="0"/>
              </a:rPr>
              <a:t>Adjust for Financing &amp; Re investment Rates Using MIRR:- </a:t>
            </a:r>
            <a:r>
              <a:rPr lang="en-US" dirty="0">
                <a:solidFill>
                  <a:schemeClr val="bg1"/>
                </a:solidFill>
                <a:latin typeface="Mongolian Baiti" panose="03000500000000000000" pitchFamily="66" charset="0"/>
                <a:cs typeface="Mongolian Baiti" panose="03000500000000000000" pitchFamily="66" charset="0"/>
              </a:rPr>
              <a:t>=MIRR(values, </a:t>
            </a:r>
            <a:r>
              <a:rPr lang="en-US" dirty="0" err="1">
                <a:solidFill>
                  <a:schemeClr val="bg1"/>
                </a:solidFill>
                <a:latin typeface="Mongolian Baiti" panose="03000500000000000000" pitchFamily="66" charset="0"/>
                <a:cs typeface="Mongolian Baiti" panose="03000500000000000000" pitchFamily="66" charset="0"/>
              </a:rPr>
              <a:t>finance_rate</a:t>
            </a:r>
            <a:r>
              <a:rPr lang="en-US" dirty="0">
                <a:solidFill>
                  <a:schemeClr val="bg1"/>
                </a:solidFill>
                <a:latin typeface="Mongolian Baiti" panose="03000500000000000000" pitchFamily="66" charset="0"/>
                <a:cs typeface="Mongolian Baiti" panose="03000500000000000000" pitchFamily="66" charset="0"/>
              </a:rPr>
              <a:t>, </a:t>
            </a:r>
            <a:r>
              <a:rPr lang="en-US" dirty="0" err="1">
                <a:solidFill>
                  <a:schemeClr val="bg1"/>
                </a:solidFill>
                <a:latin typeface="Mongolian Baiti" panose="03000500000000000000" pitchFamily="66" charset="0"/>
                <a:cs typeface="Mongolian Baiti" panose="03000500000000000000" pitchFamily="66" charset="0"/>
              </a:rPr>
              <a:t>reinvest_rate</a:t>
            </a:r>
            <a:r>
              <a:rPr lang="en-US" dirty="0">
                <a:solidFill>
                  <a:schemeClr val="bg1"/>
                </a:solidFill>
                <a:latin typeface="Mongolian Baiti" panose="03000500000000000000" pitchFamily="66" charset="0"/>
                <a:cs typeface="Mongolian Baiti" panose="03000500000000000000" pitchFamily="66" charset="0"/>
              </a:rPr>
              <a:t>)</a:t>
            </a:r>
            <a:endParaRPr lang="en-IN" dirty="0">
              <a:solidFill>
                <a:schemeClr val="bg1"/>
              </a:solidFill>
              <a:latin typeface="Mongolian Baiti" panose="03000500000000000000" pitchFamily="66" charset="0"/>
              <a:cs typeface="Mongolian Baiti" panose="03000500000000000000" pitchFamily="66" charset="0"/>
            </a:endParaRPr>
          </a:p>
          <a:p>
            <a:pPr marR="0" lvl="0" algn="l" defTabSz="914400" rtl="0" eaLnBrk="0" fontAlgn="base" latinLnBrk="0" hangingPunct="0">
              <a:lnSpc>
                <a:spcPct val="100000"/>
              </a:lnSpc>
              <a:spcBef>
                <a:spcPct val="0"/>
              </a:spcBef>
              <a:spcAft>
                <a:spcPct val="0"/>
              </a:spcAft>
              <a:buClrTx/>
              <a:buSzTx/>
              <a:tabLst/>
            </a:pPr>
            <a:endParaRPr lang="en-IN" b="1" dirty="0">
              <a:solidFill>
                <a:schemeClr val="bg1"/>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38846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AC2E5-F085-854D-2F36-CAA1DA9CD15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77C52C3-7007-A037-4229-C570AA6BF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56029D-9F87-F45A-1667-BB2557C6BB1C}"/>
              </a:ext>
            </a:extLst>
          </p:cNvPr>
          <p:cNvSpPr>
            <a:spLocks noGrp="1"/>
          </p:cNvSpPr>
          <p:nvPr>
            <p:ph type="ctrTitle"/>
          </p:nvPr>
        </p:nvSpPr>
        <p:spPr>
          <a:xfrm>
            <a:off x="1160106" y="261257"/>
            <a:ext cx="9144000" cy="1190890"/>
          </a:xfrm>
        </p:spPr>
        <p:txBody>
          <a:bodyPr/>
          <a:lstStyle/>
          <a:p>
            <a:r>
              <a:rPr lang="en-US" dirty="0" err="1">
                <a:solidFill>
                  <a:schemeClr val="bg2"/>
                </a:solidFill>
              </a:rPr>
              <a:t>Medthologies</a:t>
            </a:r>
            <a:endParaRPr lang="en-IN" dirty="0">
              <a:solidFill>
                <a:schemeClr val="bg2"/>
              </a:solidFill>
            </a:endParaRPr>
          </a:p>
        </p:txBody>
      </p:sp>
      <p:sp>
        <p:nvSpPr>
          <p:cNvPr id="3" name="Subtitle 2">
            <a:extLst>
              <a:ext uri="{FF2B5EF4-FFF2-40B4-BE49-F238E27FC236}">
                <a16:creationId xmlns:a16="http://schemas.microsoft.com/office/drawing/2014/main" id="{EED8D7CD-095A-B9F6-33F7-737CC39D9DF2}"/>
              </a:ext>
            </a:extLst>
          </p:cNvPr>
          <p:cNvSpPr>
            <a:spLocks noGrp="1"/>
          </p:cNvSpPr>
          <p:nvPr>
            <p:ph type="subTitle" idx="1"/>
          </p:nvPr>
        </p:nvSpPr>
        <p:spPr>
          <a:xfrm>
            <a:off x="419879" y="1026367"/>
            <a:ext cx="11424640" cy="6195528"/>
          </a:xfrm>
        </p:spPr>
        <p:txBody>
          <a:bodyPr>
            <a:normAutofit/>
          </a:bodyPr>
          <a:lstStyle/>
          <a:p>
            <a:pPr>
              <a:lnSpc>
                <a:spcPct val="100000"/>
              </a:lnSpc>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 Research and understand the core financial functions being used:</a:t>
            </a:r>
          </a:p>
          <a:p>
            <a:pPr marL="457200" indent="-457200" algn="l">
              <a:buFont typeface="+mj-lt"/>
              <a:buAutoNum type="arabicPeriod"/>
            </a:pPr>
            <a:r>
              <a:rPr lang="en-US" b="1" dirty="0">
                <a:solidFill>
                  <a:schemeClr val="bg1"/>
                </a:solidFill>
                <a:latin typeface="Mongolian Baiti" panose="03000500000000000000" pitchFamily="66" charset="0"/>
                <a:cs typeface="Mongolian Baiti" panose="03000500000000000000" pitchFamily="66" charset="0"/>
              </a:rPr>
              <a:t>PV (Present Value), NPV (Net Present Value)</a:t>
            </a:r>
            <a:r>
              <a:rPr lang="en-US" dirty="0">
                <a:solidFill>
                  <a:schemeClr val="bg1"/>
                </a:solidFill>
                <a:latin typeface="Mongolian Baiti" panose="03000500000000000000" pitchFamily="66" charset="0"/>
                <a:cs typeface="Mongolian Baiti" panose="03000500000000000000" pitchFamily="66" charset="0"/>
              </a:rPr>
              <a:t> ,</a:t>
            </a:r>
            <a:r>
              <a:rPr lang="en-US" b="1" dirty="0">
                <a:solidFill>
                  <a:schemeClr val="bg1"/>
                </a:solidFill>
                <a:latin typeface="Mongolian Baiti" panose="03000500000000000000" pitchFamily="66" charset="0"/>
                <a:cs typeface="Mongolian Baiti" panose="03000500000000000000" pitchFamily="66" charset="0"/>
              </a:rPr>
              <a:t> XNPV (Extended NPV) , IRR (Internal Rate of Return)</a:t>
            </a:r>
            <a:r>
              <a:rPr lang="en-US" dirty="0">
                <a:solidFill>
                  <a:schemeClr val="bg1"/>
                </a:solidFill>
                <a:latin typeface="Mongolian Baiti" panose="03000500000000000000" pitchFamily="66" charset="0"/>
                <a:cs typeface="Mongolian Baiti" panose="03000500000000000000" pitchFamily="66" charset="0"/>
              </a:rPr>
              <a:t> ,</a:t>
            </a:r>
            <a:r>
              <a:rPr lang="en-US" b="1" dirty="0">
                <a:solidFill>
                  <a:schemeClr val="bg1"/>
                </a:solidFill>
                <a:latin typeface="Mongolian Baiti" panose="03000500000000000000" pitchFamily="66" charset="0"/>
                <a:cs typeface="Mongolian Baiti" panose="03000500000000000000" pitchFamily="66" charset="0"/>
              </a:rPr>
              <a:t> MIRR (Modified IRR)</a:t>
            </a:r>
            <a:r>
              <a:rPr lang="en-US" dirty="0">
                <a:solidFill>
                  <a:schemeClr val="bg1"/>
                </a:solidFill>
                <a:latin typeface="Mongolian Baiti" panose="03000500000000000000" pitchFamily="66" charset="0"/>
                <a:cs typeface="Mongolian Baiti" panose="03000500000000000000" pitchFamily="66" charset="0"/>
              </a:rPr>
              <a:t> ,</a:t>
            </a:r>
            <a:r>
              <a:rPr lang="en-US" b="1" dirty="0">
                <a:solidFill>
                  <a:schemeClr val="bg1"/>
                </a:solidFill>
                <a:latin typeface="Mongolian Baiti" panose="03000500000000000000" pitchFamily="66" charset="0"/>
                <a:cs typeface="Mongolian Baiti" panose="03000500000000000000" pitchFamily="66" charset="0"/>
              </a:rPr>
              <a:t> XIRR (Extended IRR)</a:t>
            </a:r>
            <a:r>
              <a:rPr lang="en-US" dirty="0">
                <a:solidFill>
                  <a:schemeClr val="bg1"/>
                </a:solidFill>
                <a:latin typeface="Mongolian Baiti" panose="03000500000000000000" pitchFamily="66" charset="0"/>
                <a:cs typeface="Mongolian Baiti" panose="03000500000000000000" pitchFamily="66" charset="0"/>
              </a:rPr>
              <a:t> mines the current value of future cash flows.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dirty="0">
                <a:solidFill>
                  <a:schemeClr val="bg1"/>
                </a:solidFill>
                <a:latin typeface="Mongolian Baiti" panose="03000500000000000000" pitchFamily="66" charset="0"/>
                <a:cs typeface="Mongolian Baiti" panose="03000500000000000000" pitchFamily="66" charset="0"/>
              </a:rPr>
              <a:t>2.</a:t>
            </a:r>
            <a:r>
              <a:rPr kumimoji="0" lang="en-US" altLang="en-US" sz="2400" b="0" i="0" u="none" strike="noStrike" cap="none" normalizeH="0" baseline="0" dirty="0">
                <a:ln>
                  <a:noFill/>
                </a:ln>
                <a:solidFill>
                  <a:schemeClr val="bg1"/>
                </a:solidFill>
                <a:effectLst/>
                <a:latin typeface="Mongolian Baiti" panose="03000500000000000000" pitchFamily="66" charset="0"/>
                <a:cs typeface="Mongolian Baiti" panose="03000500000000000000" pitchFamily="66" charset="0"/>
              </a:rPr>
              <a:t>Import the dataset into </a:t>
            </a:r>
            <a:r>
              <a:rPr kumimoji="0" lang="en-US" altLang="en-US" sz="2400" b="1" i="0" u="none" strike="noStrike" cap="none" normalizeH="0" baseline="0" dirty="0">
                <a:ln>
                  <a:noFill/>
                </a:ln>
                <a:solidFill>
                  <a:schemeClr val="bg1"/>
                </a:solidFill>
                <a:effectLst/>
                <a:latin typeface="Mongolian Baiti" panose="03000500000000000000" pitchFamily="66" charset="0"/>
                <a:cs typeface="Mongolian Baiti" panose="03000500000000000000" pitchFamily="66" charset="0"/>
              </a:rPr>
              <a:t>Excel</a:t>
            </a:r>
            <a:r>
              <a:rPr kumimoji="0" lang="en-US" altLang="en-US" sz="2400" b="0" i="0" u="none" strike="noStrike" cap="none" normalizeH="0" baseline="0" dirty="0">
                <a:ln>
                  <a:noFill/>
                </a:ln>
                <a:solidFill>
                  <a:schemeClr val="bg1"/>
                </a:solidFill>
                <a:effectLst/>
                <a:latin typeface="Mongolian Baiti" panose="03000500000000000000" pitchFamily="66" charset="0"/>
                <a:cs typeface="Mongolian Baiti" panose="03000500000000000000" pitchFamily="66" charset="0"/>
              </a:rPr>
              <a:t> (CSV, XLSX, or manual entry). Organize data with </a:t>
            </a:r>
            <a:r>
              <a:rPr kumimoji="0" lang="en-US" altLang="en-US" sz="2400" b="1" i="0" u="none" strike="noStrike" cap="none" normalizeH="0" baseline="0" dirty="0">
                <a:ln>
                  <a:noFill/>
                </a:ln>
                <a:solidFill>
                  <a:schemeClr val="bg1"/>
                </a:solidFill>
                <a:effectLst/>
                <a:latin typeface="Mongolian Baiti" panose="03000500000000000000" pitchFamily="66" charset="0"/>
                <a:cs typeface="Mongolian Baiti" panose="03000500000000000000" pitchFamily="66" charset="0"/>
              </a:rPr>
              <a:t>date columns, cash flow values, and discount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solidFill>
                  <a:schemeClr val="bg1"/>
                </a:solidFill>
                <a:latin typeface="Mongolian Baiti" panose="03000500000000000000" pitchFamily="66" charset="0"/>
                <a:cs typeface="Mongolian Baiti" panose="03000500000000000000" pitchFamily="66" charset="0"/>
              </a:rPr>
              <a:t>Apply </a:t>
            </a:r>
            <a:r>
              <a:rPr lang="en-IN" b="1" dirty="0">
                <a:solidFill>
                  <a:schemeClr val="bg1"/>
                </a:solidFill>
                <a:latin typeface="Mongolian Baiti" panose="03000500000000000000" pitchFamily="66" charset="0"/>
                <a:cs typeface="Mongolian Baiti" panose="03000500000000000000" pitchFamily="66" charset="0"/>
              </a:rPr>
              <a:t>=PV(rate, </a:t>
            </a:r>
            <a:r>
              <a:rPr lang="en-IN" b="1" dirty="0" err="1">
                <a:solidFill>
                  <a:schemeClr val="bg1"/>
                </a:solidFill>
                <a:latin typeface="Mongolian Baiti" panose="03000500000000000000" pitchFamily="66" charset="0"/>
                <a:cs typeface="Mongolian Baiti" panose="03000500000000000000" pitchFamily="66" charset="0"/>
              </a:rPr>
              <a:t>nper</a:t>
            </a:r>
            <a:r>
              <a:rPr lang="en-IN" b="1" dirty="0">
                <a:solidFill>
                  <a:schemeClr val="bg1"/>
                </a:solidFill>
                <a:latin typeface="Mongolian Baiti" panose="03000500000000000000" pitchFamily="66" charset="0"/>
                <a:cs typeface="Mongolian Baiti" panose="03000500000000000000" pitchFamily="66" charset="0"/>
              </a:rPr>
              <a:t>, </a:t>
            </a:r>
            <a:r>
              <a:rPr lang="en-IN" b="1" dirty="0" err="1">
                <a:solidFill>
                  <a:schemeClr val="bg1"/>
                </a:solidFill>
                <a:latin typeface="Mongolian Baiti" panose="03000500000000000000" pitchFamily="66" charset="0"/>
                <a:cs typeface="Mongolian Baiti" panose="03000500000000000000" pitchFamily="66" charset="0"/>
              </a:rPr>
              <a:t>pmt</a:t>
            </a:r>
            <a:r>
              <a:rPr lang="en-IN" b="1" dirty="0">
                <a:solidFill>
                  <a:schemeClr val="bg1"/>
                </a:solidFill>
                <a:latin typeface="Mongolian Baiti" panose="03000500000000000000" pitchFamily="66" charset="0"/>
                <a:cs typeface="Mongolian Baiti" panose="03000500000000000000" pitchFamily="66" charset="0"/>
              </a:rPr>
              <a:t>, [</a:t>
            </a:r>
            <a:r>
              <a:rPr lang="en-IN" b="1" dirty="0" err="1">
                <a:solidFill>
                  <a:schemeClr val="bg1"/>
                </a:solidFill>
                <a:latin typeface="Mongolian Baiti" panose="03000500000000000000" pitchFamily="66" charset="0"/>
                <a:cs typeface="Mongolian Baiti" panose="03000500000000000000" pitchFamily="66" charset="0"/>
              </a:rPr>
              <a:t>fv</a:t>
            </a:r>
            <a:r>
              <a:rPr lang="en-IN" b="1" dirty="0">
                <a:solidFill>
                  <a:schemeClr val="bg1"/>
                </a:solidFill>
                <a:latin typeface="Mongolian Baiti" panose="03000500000000000000" pitchFamily="66" charset="0"/>
                <a:cs typeface="Mongolian Baiti" panose="03000500000000000000" pitchFamily="66" charset="0"/>
              </a:rPr>
              <a:t>], [type])</a:t>
            </a:r>
            <a:r>
              <a:rPr lang="en-IN" dirty="0">
                <a:solidFill>
                  <a:schemeClr val="bg1"/>
                </a:solidFill>
                <a:latin typeface="Mongolian Baiti" panose="03000500000000000000" pitchFamily="66" charset="0"/>
                <a:cs typeface="Mongolian Baiti" panose="03000500000000000000" pitchFamily="66" charset="0"/>
              </a:rPr>
              <a:t> for present value.</a:t>
            </a:r>
            <a:endParaRPr lang="en-US" b="1" dirty="0">
              <a:solidFill>
                <a:schemeClr val="bg1"/>
              </a:solidFill>
              <a:latin typeface="Mongolian Baiti" panose="03000500000000000000" pitchFamily="66" charset="0"/>
              <a:cs typeface="Mongolian Baiti" panose="03000500000000000000" pitchFamily="66"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dirty="0">
                <a:solidFill>
                  <a:schemeClr val="bg1"/>
                </a:solidFill>
                <a:latin typeface="Mongolian Baiti" panose="03000500000000000000" pitchFamily="66" charset="0"/>
                <a:cs typeface="Mongolian Baiti" panose="03000500000000000000" pitchFamily="66" charset="0"/>
              </a:rPr>
              <a:t>Compute </a:t>
            </a:r>
            <a:r>
              <a:rPr lang="en-US" b="1" dirty="0">
                <a:solidFill>
                  <a:schemeClr val="bg1"/>
                </a:solidFill>
                <a:latin typeface="Mongolian Baiti" panose="03000500000000000000" pitchFamily="66" charset="0"/>
                <a:cs typeface="Mongolian Baiti" panose="03000500000000000000" pitchFamily="66" charset="0"/>
              </a:rPr>
              <a:t>=NPV(rate, value1, [value2], …)</a:t>
            </a:r>
            <a:r>
              <a:rPr lang="en-US" dirty="0">
                <a:solidFill>
                  <a:schemeClr val="bg1"/>
                </a:solidFill>
                <a:latin typeface="Mongolian Baiti" panose="03000500000000000000" pitchFamily="66" charset="0"/>
                <a:cs typeface="Mongolian Baiti" panose="03000500000000000000" pitchFamily="66" charset="0"/>
              </a:rPr>
              <a:t> for net present value.</a:t>
            </a:r>
            <a:endParaRPr lang="en-US" b="1" dirty="0">
              <a:solidFill>
                <a:schemeClr val="bg1"/>
              </a:solidFill>
              <a:latin typeface="Mongolian Baiti" panose="03000500000000000000" pitchFamily="66" charset="0"/>
              <a:cs typeface="Mongolian Baiti" panose="03000500000000000000" pitchFamily="66"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dirty="0">
                <a:solidFill>
                  <a:schemeClr val="bg1"/>
                </a:solidFill>
                <a:latin typeface="Mongolian Baiti" panose="03000500000000000000" pitchFamily="66" charset="0"/>
                <a:cs typeface="Mongolian Baiti" panose="03000500000000000000" pitchFamily="66" charset="0"/>
              </a:rPr>
              <a:t>Use </a:t>
            </a:r>
            <a:r>
              <a:rPr lang="en-US" b="1" dirty="0">
                <a:solidFill>
                  <a:schemeClr val="bg1"/>
                </a:solidFill>
                <a:latin typeface="Mongolian Baiti" panose="03000500000000000000" pitchFamily="66" charset="0"/>
                <a:cs typeface="Mongolian Baiti" panose="03000500000000000000" pitchFamily="66" charset="0"/>
              </a:rPr>
              <a:t>=XNPV(rate, values, dates)</a:t>
            </a:r>
            <a:r>
              <a:rPr lang="en-US" dirty="0">
                <a:solidFill>
                  <a:schemeClr val="bg1"/>
                </a:solidFill>
                <a:latin typeface="Mongolian Baiti" panose="03000500000000000000" pitchFamily="66" charset="0"/>
                <a:cs typeface="Mongolian Baiti" panose="03000500000000000000" pitchFamily="66" charset="0"/>
              </a:rPr>
              <a:t> for irregular cash flow analysis.</a:t>
            </a:r>
            <a:endParaRPr lang="en-US" b="1" dirty="0">
              <a:solidFill>
                <a:schemeClr val="bg1"/>
              </a:solidFill>
              <a:latin typeface="Mongolian Baiti" panose="03000500000000000000" pitchFamily="66" charset="0"/>
              <a:cs typeface="Mongolian Baiti" panose="03000500000000000000" pitchFamily="66"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dirty="0">
                <a:solidFill>
                  <a:schemeClr val="bg1"/>
                </a:solidFill>
                <a:latin typeface="Mongolian Baiti" panose="03000500000000000000" pitchFamily="66" charset="0"/>
                <a:cs typeface="Mongolian Baiti" panose="03000500000000000000" pitchFamily="66" charset="0"/>
              </a:rPr>
              <a:t>Determine </a:t>
            </a:r>
            <a:r>
              <a:rPr lang="en-US" b="1" dirty="0">
                <a:solidFill>
                  <a:schemeClr val="bg1"/>
                </a:solidFill>
                <a:latin typeface="Mongolian Baiti" panose="03000500000000000000" pitchFamily="66" charset="0"/>
                <a:cs typeface="Mongolian Baiti" panose="03000500000000000000" pitchFamily="66" charset="0"/>
              </a:rPr>
              <a:t>=IRR(values, [guess])</a:t>
            </a:r>
            <a:r>
              <a:rPr lang="en-US" dirty="0">
                <a:solidFill>
                  <a:schemeClr val="bg1"/>
                </a:solidFill>
                <a:latin typeface="Mongolian Baiti" panose="03000500000000000000" pitchFamily="66" charset="0"/>
                <a:cs typeface="Mongolian Baiti" panose="03000500000000000000" pitchFamily="66" charset="0"/>
              </a:rPr>
              <a:t> to find the internal rate of return.</a:t>
            </a:r>
            <a:endParaRPr lang="en-US" b="1" dirty="0">
              <a:solidFill>
                <a:schemeClr val="bg1"/>
              </a:solidFill>
              <a:latin typeface="Mongolian Baiti" panose="03000500000000000000" pitchFamily="66" charset="0"/>
              <a:cs typeface="Mongolian Baiti" panose="03000500000000000000" pitchFamily="66"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dirty="0">
                <a:solidFill>
                  <a:schemeClr val="bg1"/>
                </a:solidFill>
                <a:latin typeface="Mongolian Baiti" panose="03000500000000000000" pitchFamily="66" charset="0"/>
                <a:cs typeface="Mongolian Baiti" panose="03000500000000000000" pitchFamily="66" charset="0"/>
              </a:rPr>
              <a:t>Use </a:t>
            </a:r>
            <a:r>
              <a:rPr lang="en-US" b="1" dirty="0">
                <a:solidFill>
                  <a:schemeClr val="bg1"/>
                </a:solidFill>
                <a:latin typeface="Mongolian Baiti" panose="03000500000000000000" pitchFamily="66" charset="0"/>
                <a:cs typeface="Mongolian Baiti" panose="03000500000000000000" pitchFamily="66" charset="0"/>
              </a:rPr>
              <a:t>=XIRR(values, dates, [guess])</a:t>
            </a:r>
            <a:r>
              <a:rPr lang="en-US" dirty="0">
                <a:solidFill>
                  <a:schemeClr val="bg1"/>
                </a:solidFill>
                <a:latin typeface="Mongolian Baiti" panose="03000500000000000000" pitchFamily="66" charset="0"/>
                <a:cs typeface="Mongolian Baiti" panose="03000500000000000000" pitchFamily="66" charset="0"/>
              </a:rPr>
              <a:t> for IRR with actual dates.</a:t>
            </a:r>
            <a:endParaRPr kumimoji="0" lang="en-US" altLang="en-US" sz="2400" b="1" i="0" u="none" strike="noStrike" cap="none" normalizeH="0" baseline="0" dirty="0">
              <a:ln>
                <a:noFill/>
              </a:ln>
              <a:solidFill>
                <a:schemeClr val="bg1"/>
              </a:solidFill>
              <a:effectLst/>
              <a:latin typeface="Mongolian Baiti" panose="03000500000000000000" pitchFamily="66" charset="0"/>
              <a:cs typeface="Mongolian Baiti" panose="03000500000000000000" pitchFamily="66"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Mongolian Baiti" panose="03000500000000000000" pitchFamily="66" charset="0"/>
              <a:cs typeface="Mongolian Baiti" panose="03000500000000000000" pitchFamily="66"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bg1"/>
              </a:solidFill>
              <a:effectLst/>
              <a:latin typeface="Mongolian Baiti" panose="03000500000000000000" pitchFamily="66" charset="0"/>
              <a:cs typeface="Mongolian Baiti" panose="03000500000000000000" pitchFamily="66" charset="0"/>
            </a:endParaRPr>
          </a:p>
          <a:p>
            <a:pPr marR="0" lvl="0" algn="l" defTabSz="914400" rtl="0" eaLnBrk="0" fontAlgn="base" latinLnBrk="0" hangingPunct="0">
              <a:lnSpc>
                <a:spcPct val="100000"/>
              </a:lnSpc>
              <a:spcBef>
                <a:spcPct val="0"/>
              </a:spcBef>
              <a:spcAft>
                <a:spcPct val="0"/>
              </a:spcAft>
              <a:buClrTx/>
              <a:buSzTx/>
              <a:tabLst/>
            </a:pPr>
            <a:endParaRPr lang="en-US" dirty="0">
              <a:solidFill>
                <a:schemeClr val="bg1"/>
              </a:solidFill>
              <a:latin typeface="Mongolian Baiti" panose="03000500000000000000" pitchFamily="66" charset="0"/>
              <a:cs typeface="Mongolian Baiti" panose="03000500000000000000" pitchFamily="66" charset="0"/>
            </a:endParaRPr>
          </a:p>
          <a:p>
            <a:pPr algn="l">
              <a:lnSpc>
                <a:spcPct val="100000"/>
              </a:lnSpc>
            </a:pPr>
            <a:endParaRPr lang="en-IN" dirty="0">
              <a:solidFill>
                <a:schemeClr val="bg1"/>
              </a:solidFill>
              <a:latin typeface="Mongolian Baiti" panose="03000500000000000000" pitchFamily="66" charset="0"/>
              <a:cs typeface="Mongolian Baiti" panose="03000500000000000000" pitchFamily="66" charset="0"/>
            </a:endParaRPr>
          </a:p>
        </p:txBody>
      </p:sp>
      <p:pic>
        <p:nvPicPr>
          <p:cNvPr id="14" name="Picture 13">
            <a:extLst>
              <a:ext uri="{FF2B5EF4-FFF2-40B4-BE49-F238E27FC236}">
                <a16:creationId xmlns:a16="http://schemas.microsoft.com/office/drawing/2014/main" id="{69C12922-F104-2C68-A68F-BA9385999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931" y="450353"/>
            <a:ext cx="812698" cy="812698"/>
          </a:xfrm>
          <a:prstGeom prst="rect">
            <a:avLst/>
          </a:prstGeom>
        </p:spPr>
      </p:pic>
    </p:spTree>
    <p:extLst>
      <p:ext uri="{BB962C8B-B14F-4D97-AF65-F5344CB8AC3E}">
        <p14:creationId xmlns:p14="http://schemas.microsoft.com/office/powerpoint/2010/main" val="49711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E1B46-5A91-898C-166B-CD08A154D51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0AA119E-5635-6701-458C-5DF2256BB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315"/>
            <a:ext cx="12192000" cy="6858000"/>
          </a:xfrm>
          <a:prstGeom prst="rect">
            <a:avLst/>
          </a:prstGeom>
        </p:spPr>
      </p:pic>
      <p:sp>
        <p:nvSpPr>
          <p:cNvPr id="2" name="Title 1">
            <a:extLst>
              <a:ext uri="{FF2B5EF4-FFF2-40B4-BE49-F238E27FC236}">
                <a16:creationId xmlns:a16="http://schemas.microsoft.com/office/drawing/2014/main" id="{E48AD742-6444-A3AF-914D-29DC79984CCE}"/>
              </a:ext>
            </a:extLst>
          </p:cNvPr>
          <p:cNvSpPr>
            <a:spLocks noGrp="1"/>
          </p:cNvSpPr>
          <p:nvPr>
            <p:ph type="ctrTitle"/>
          </p:nvPr>
        </p:nvSpPr>
        <p:spPr>
          <a:xfrm>
            <a:off x="1007706" y="282103"/>
            <a:ext cx="9660294" cy="1108952"/>
          </a:xfrm>
        </p:spPr>
        <p:txBody>
          <a:bodyPr/>
          <a:lstStyle/>
          <a:p>
            <a:r>
              <a:rPr lang="en-US" dirty="0" err="1">
                <a:solidFill>
                  <a:schemeClr val="bg2"/>
                </a:solidFill>
              </a:rPr>
              <a:t>Approches</a:t>
            </a:r>
            <a:endParaRPr lang="en-IN" dirty="0">
              <a:solidFill>
                <a:schemeClr val="bg2"/>
              </a:solidFill>
            </a:endParaRPr>
          </a:p>
        </p:txBody>
      </p:sp>
      <p:sp>
        <p:nvSpPr>
          <p:cNvPr id="3" name="Subtitle 2">
            <a:extLst>
              <a:ext uri="{FF2B5EF4-FFF2-40B4-BE49-F238E27FC236}">
                <a16:creationId xmlns:a16="http://schemas.microsoft.com/office/drawing/2014/main" id="{E32A39CD-0F90-AB3C-45C2-2D69E0D05FA3}"/>
              </a:ext>
            </a:extLst>
          </p:cNvPr>
          <p:cNvSpPr>
            <a:spLocks noGrp="1"/>
          </p:cNvSpPr>
          <p:nvPr>
            <p:ph type="subTitle" idx="1"/>
          </p:nvPr>
        </p:nvSpPr>
        <p:spPr>
          <a:xfrm>
            <a:off x="727789" y="961053"/>
            <a:ext cx="11116730" cy="6260842"/>
          </a:xfrm>
        </p:spPr>
        <p:txBody>
          <a:bodyPr>
            <a:normAutofit/>
          </a:bodyPr>
          <a:lstStyle/>
          <a:p>
            <a:pPr>
              <a:lnSpc>
                <a:spcPct val="100000"/>
              </a:lnSpc>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To effectively apply </a:t>
            </a:r>
            <a:r>
              <a:rPr lang="en-US" b="1" dirty="0">
                <a:solidFill>
                  <a:schemeClr val="bg1"/>
                </a:solidFill>
                <a:latin typeface="Mongolian Baiti" panose="03000500000000000000" pitchFamily="66" charset="0"/>
                <a:cs typeface="Mongolian Baiti" panose="03000500000000000000" pitchFamily="66" charset="0"/>
              </a:rPr>
              <a:t>financial functions</a:t>
            </a:r>
            <a:r>
              <a:rPr lang="en-US" dirty="0">
                <a:solidFill>
                  <a:schemeClr val="bg1"/>
                </a:solidFill>
                <a:latin typeface="Mongolian Baiti" panose="03000500000000000000" pitchFamily="66" charset="0"/>
                <a:cs typeface="Mongolian Baiti" panose="03000500000000000000" pitchFamily="66" charset="0"/>
              </a:rPr>
              <a:t> such as </a:t>
            </a:r>
            <a:r>
              <a:rPr lang="en-US" b="1" dirty="0">
                <a:solidFill>
                  <a:schemeClr val="bg1"/>
                </a:solidFill>
                <a:latin typeface="Mongolian Baiti" panose="03000500000000000000" pitchFamily="66" charset="0"/>
                <a:cs typeface="Mongolian Baiti" panose="03000500000000000000" pitchFamily="66" charset="0"/>
              </a:rPr>
              <a:t>PV, NPV, XNPV, IRR, MIRR, and XIRR</a:t>
            </a:r>
            <a:r>
              <a:rPr lang="en-US" dirty="0">
                <a:solidFill>
                  <a:schemeClr val="bg1"/>
                </a:solidFill>
                <a:latin typeface="Mongolian Baiti" panose="03000500000000000000" pitchFamily="66" charset="0"/>
                <a:cs typeface="Mongolian Baiti" panose="03000500000000000000" pitchFamily="66" charset="0"/>
              </a:rPr>
              <a:t> in Excel, different approaches can be used based on business needs, financial goals, and data complexity. Below are structured approaches to ensure </a:t>
            </a:r>
            <a:r>
              <a:rPr lang="en-US" b="1" dirty="0">
                <a:solidFill>
                  <a:schemeClr val="bg1"/>
                </a:solidFill>
                <a:latin typeface="Mongolian Baiti" panose="03000500000000000000" pitchFamily="66" charset="0"/>
                <a:cs typeface="Mongolian Baiti" panose="03000500000000000000" pitchFamily="66" charset="0"/>
              </a:rPr>
              <a:t>accurate analysis and decision-making</a:t>
            </a:r>
            <a:r>
              <a:rPr lang="en-US" dirty="0">
                <a:solidFill>
                  <a:schemeClr val="bg1"/>
                </a:solidFill>
                <a:latin typeface="Mongolian Baiti" panose="03000500000000000000" pitchFamily="66" charset="0"/>
                <a:cs typeface="Mongolian Baiti" panose="03000500000000000000" pitchFamily="66" charset="0"/>
              </a:rPr>
              <a:t>.</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Import or create a dataset with </a:t>
            </a:r>
            <a:r>
              <a:rPr lang="en-US" b="1" dirty="0">
                <a:solidFill>
                  <a:schemeClr val="bg1"/>
                </a:solidFill>
                <a:latin typeface="Mongolian Baiti" panose="03000500000000000000" pitchFamily="66" charset="0"/>
                <a:cs typeface="Mongolian Baiti" panose="03000500000000000000" pitchFamily="66" charset="0"/>
              </a:rPr>
              <a:t>investment costs, cash flows, and discount rates</a:t>
            </a:r>
            <a:r>
              <a:rPr lang="en-US" dirty="0">
                <a:solidFill>
                  <a:schemeClr val="bg1"/>
                </a:solidFill>
                <a:latin typeface="Mongolian Baiti" panose="03000500000000000000" pitchFamily="66" charset="0"/>
                <a:cs typeface="Mongolian Baiti" panose="03000500000000000000" pitchFamily="66" charset="0"/>
              </a:rPr>
              <a:t>.</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Compare </a:t>
            </a:r>
            <a:r>
              <a:rPr lang="en-US" b="1" dirty="0">
                <a:solidFill>
                  <a:schemeClr val="bg1"/>
                </a:solidFill>
                <a:latin typeface="Mongolian Baiti" panose="03000500000000000000" pitchFamily="66" charset="0"/>
                <a:cs typeface="Mongolian Baiti" panose="03000500000000000000" pitchFamily="66" charset="0"/>
              </a:rPr>
              <a:t>NPV vs. IRR</a:t>
            </a:r>
            <a:r>
              <a:rPr lang="en-US" dirty="0">
                <a:solidFill>
                  <a:schemeClr val="bg1"/>
                </a:solidFill>
                <a:latin typeface="Mongolian Baiti" panose="03000500000000000000" pitchFamily="66" charset="0"/>
                <a:cs typeface="Mongolian Baiti" panose="03000500000000000000" pitchFamily="66" charset="0"/>
              </a:rPr>
              <a:t> to determine which investment is better.</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Compare IRR, NPV, and other metrics across different projects or investment opportunities.</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Organize cash flows, discount rates, and reinvestment rates for accurate calculations.</a:t>
            </a:r>
          </a:p>
        </p:txBody>
      </p:sp>
      <p:pic>
        <p:nvPicPr>
          <p:cNvPr id="10" name="Picture 9">
            <a:extLst>
              <a:ext uri="{FF2B5EF4-FFF2-40B4-BE49-F238E27FC236}">
                <a16:creationId xmlns:a16="http://schemas.microsoft.com/office/drawing/2014/main" id="{61CFB3E9-E98F-482C-D874-7B5CEA9AF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450" y="430229"/>
            <a:ext cx="934885" cy="934885"/>
          </a:xfrm>
          <a:prstGeom prst="rect">
            <a:avLst/>
          </a:prstGeom>
        </p:spPr>
      </p:pic>
    </p:spTree>
    <p:extLst>
      <p:ext uri="{BB962C8B-B14F-4D97-AF65-F5344CB8AC3E}">
        <p14:creationId xmlns:p14="http://schemas.microsoft.com/office/powerpoint/2010/main" val="359392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E70A8-869B-B9C5-202B-2E46E781FD6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2E48ED-5B82-8E9F-CA8F-1475B236D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3FB71B-260C-2206-9FBB-8DE18A8FD045}"/>
              </a:ext>
            </a:extLst>
          </p:cNvPr>
          <p:cNvSpPr>
            <a:spLocks noGrp="1"/>
          </p:cNvSpPr>
          <p:nvPr>
            <p:ph type="ctrTitle"/>
          </p:nvPr>
        </p:nvSpPr>
        <p:spPr>
          <a:xfrm>
            <a:off x="1524000" y="282103"/>
            <a:ext cx="9144000" cy="1108952"/>
          </a:xfrm>
        </p:spPr>
        <p:txBody>
          <a:bodyPr/>
          <a:lstStyle/>
          <a:p>
            <a:r>
              <a:rPr lang="en-US" dirty="0">
                <a:solidFill>
                  <a:schemeClr val="bg2"/>
                </a:solidFill>
              </a:rPr>
              <a:t>Insights</a:t>
            </a:r>
            <a:endParaRPr lang="en-IN" dirty="0">
              <a:solidFill>
                <a:schemeClr val="bg2"/>
              </a:solidFill>
            </a:endParaRPr>
          </a:p>
        </p:txBody>
      </p:sp>
      <p:sp>
        <p:nvSpPr>
          <p:cNvPr id="3" name="Subtitle 2">
            <a:extLst>
              <a:ext uri="{FF2B5EF4-FFF2-40B4-BE49-F238E27FC236}">
                <a16:creationId xmlns:a16="http://schemas.microsoft.com/office/drawing/2014/main" id="{F8714BFA-4305-E7BA-1502-2DB1E59CF247}"/>
              </a:ext>
            </a:extLst>
          </p:cNvPr>
          <p:cNvSpPr>
            <a:spLocks noGrp="1"/>
          </p:cNvSpPr>
          <p:nvPr>
            <p:ph type="subTitle" idx="1"/>
          </p:nvPr>
        </p:nvSpPr>
        <p:spPr>
          <a:xfrm>
            <a:off x="784169" y="1268565"/>
            <a:ext cx="11060349" cy="5953329"/>
          </a:xfrm>
        </p:spPr>
        <p:txBody>
          <a:bodyPr>
            <a:normAutofit/>
          </a:bodyPr>
          <a:lstStyle/>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Annuity: Understood the concept of constant cash payments over time. </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Present Value (PV): Learned to calculate the current worth of future payments. </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 Net Present Value (NPV) and XNPV: Compared different investments based on future cash flows. </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 EMI: Determined the monthly installment for a loan and its components.  Interest Rate and Loan Term: Calculated the effective interest rate and the duration required to repay a loan. </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 Internal Rate of Return (IRR) and Modified IRR (MIRR): Assessed the profitability of investments considering different cash flow timings and rates.</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 The project provided a comprehensive understanding of financial functions in Excel, enabling effective financial analysis and decision-making.</a:t>
            </a:r>
          </a:p>
        </p:txBody>
      </p:sp>
      <p:pic>
        <p:nvPicPr>
          <p:cNvPr id="10" name="Picture 9">
            <a:extLst>
              <a:ext uri="{FF2B5EF4-FFF2-40B4-BE49-F238E27FC236}">
                <a16:creationId xmlns:a16="http://schemas.microsoft.com/office/drawing/2014/main" id="{6146894D-F05A-044B-A5D5-3D7B2A075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450" y="430229"/>
            <a:ext cx="934885" cy="934885"/>
          </a:xfrm>
          <a:prstGeom prst="rect">
            <a:avLst/>
          </a:prstGeom>
        </p:spPr>
      </p:pic>
    </p:spTree>
    <p:extLst>
      <p:ext uri="{BB962C8B-B14F-4D97-AF65-F5344CB8AC3E}">
        <p14:creationId xmlns:p14="http://schemas.microsoft.com/office/powerpoint/2010/main" val="51699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29ADB-DC80-510E-C2B4-2541035A488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CC27971-5C84-22F2-7E01-10791FD09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D72772-18A3-0A16-E489-C44E88D54866}"/>
              </a:ext>
            </a:extLst>
          </p:cNvPr>
          <p:cNvSpPr>
            <a:spLocks noGrp="1"/>
          </p:cNvSpPr>
          <p:nvPr>
            <p:ph type="ctrTitle"/>
          </p:nvPr>
        </p:nvSpPr>
        <p:spPr>
          <a:xfrm>
            <a:off x="1160106" y="343195"/>
            <a:ext cx="9144000" cy="1108952"/>
          </a:xfrm>
        </p:spPr>
        <p:txBody>
          <a:bodyPr/>
          <a:lstStyle/>
          <a:p>
            <a:r>
              <a:rPr lang="en-US" dirty="0">
                <a:solidFill>
                  <a:schemeClr val="bg2"/>
                </a:solidFill>
              </a:rPr>
              <a:t>Conclusion</a:t>
            </a:r>
            <a:endParaRPr lang="en-IN" dirty="0">
              <a:solidFill>
                <a:schemeClr val="bg2"/>
              </a:solidFill>
            </a:endParaRPr>
          </a:p>
        </p:txBody>
      </p:sp>
      <p:sp>
        <p:nvSpPr>
          <p:cNvPr id="3" name="Subtitle 2">
            <a:extLst>
              <a:ext uri="{FF2B5EF4-FFF2-40B4-BE49-F238E27FC236}">
                <a16:creationId xmlns:a16="http://schemas.microsoft.com/office/drawing/2014/main" id="{575F4C95-5F8A-B455-301D-4358E1088B87}"/>
              </a:ext>
            </a:extLst>
          </p:cNvPr>
          <p:cNvSpPr>
            <a:spLocks noGrp="1"/>
          </p:cNvSpPr>
          <p:nvPr>
            <p:ph type="subTitle" idx="1"/>
          </p:nvPr>
        </p:nvSpPr>
        <p:spPr>
          <a:xfrm>
            <a:off x="784169" y="1268565"/>
            <a:ext cx="11060349" cy="5953329"/>
          </a:xfrm>
        </p:spPr>
        <p:txBody>
          <a:bodyPr>
            <a:normAutofit/>
          </a:bodyPr>
          <a:lstStyle/>
          <a:p>
            <a:pPr>
              <a:lnSpc>
                <a:spcPct val="100000"/>
              </a:lnSpc>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This project provided a comprehensive understanding of financial functions in Excel, including </a:t>
            </a:r>
            <a:r>
              <a:rPr lang="en-US" b="1" dirty="0">
                <a:solidFill>
                  <a:schemeClr val="bg1"/>
                </a:solidFill>
                <a:latin typeface="Mongolian Baiti" panose="03000500000000000000" pitchFamily="66" charset="0"/>
                <a:cs typeface="Mongolian Baiti" panose="03000500000000000000" pitchFamily="66" charset="0"/>
              </a:rPr>
              <a:t>PV, NPV, XNPV, IRR, MIRR, and XIRR</a:t>
            </a:r>
            <a:r>
              <a:rPr lang="en-US" dirty="0">
                <a:solidFill>
                  <a:schemeClr val="bg1"/>
                </a:solidFill>
                <a:latin typeface="Mongolian Baiti" panose="03000500000000000000" pitchFamily="66" charset="0"/>
                <a:cs typeface="Mongolian Baiti" panose="03000500000000000000" pitchFamily="66" charset="0"/>
              </a:rPr>
              <a:t>. By applying these functions to a structured dataset containing </a:t>
            </a:r>
            <a:r>
              <a:rPr lang="en-US" b="1" dirty="0">
                <a:solidFill>
                  <a:schemeClr val="bg1"/>
                </a:solidFill>
                <a:latin typeface="Mongolian Baiti" panose="03000500000000000000" pitchFamily="66" charset="0"/>
                <a:cs typeface="Mongolian Baiti" panose="03000500000000000000" pitchFamily="66" charset="0"/>
              </a:rPr>
              <a:t>investment costs, cash flows, and discount rates</a:t>
            </a:r>
            <a:r>
              <a:rPr lang="en-US" dirty="0">
                <a:solidFill>
                  <a:schemeClr val="bg1"/>
                </a:solidFill>
                <a:latin typeface="Mongolian Baiti" panose="03000500000000000000" pitchFamily="66" charset="0"/>
                <a:cs typeface="Mongolian Baiti" panose="03000500000000000000" pitchFamily="66" charset="0"/>
              </a:rPr>
              <a:t>, we were able to derive meaningful financial insights.</a:t>
            </a:r>
          </a:p>
          <a:p>
            <a:pPr marL="457200" indent="-457200" algn="l">
              <a:lnSpc>
                <a:spcPct val="100000"/>
              </a:lnSpc>
              <a:buFont typeface="+mj-lt"/>
              <a:buAutoNum type="arabicPeriod"/>
            </a:pPr>
            <a:r>
              <a:rPr lang="en-US" dirty="0">
                <a:solidFill>
                  <a:schemeClr val="bg1"/>
                </a:solidFill>
                <a:latin typeface="Mongolian Baiti" panose="03000500000000000000" pitchFamily="66" charset="0"/>
                <a:cs typeface="Mongolian Baiti" panose="03000500000000000000" pitchFamily="66" charset="0"/>
              </a:rPr>
              <a:t>By leveraging </a:t>
            </a:r>
            <a:r>
              <a:rPr lang="en-US" b="1" dirty="0">
                <a:solidFill>
                  <a:schemeClr val="bg1"/>
                </a:solidFill>
                <a:latin typeface="Mongolian Baiti" panose="03000500000000000000" pitchFamily="66" charset="0"/>
                <a:cs typeface="Mongolian Baiti" panose="03000500000000000000" pitchFamily="66" charset="0"/>
              </a:rPr>
              <a:t>Excel’s financial functions</a:t>
            </a:r>
            <a:r>
              <a:rPr lang="en-US" dirty="0">
                <a:solidFill>
                  <a:schemeClr val="bg1"/>
                </a:solidFill>
                <a:latin typeface="Mongolian Baiti" panose="03000500000000000000" pitchFamily="66" charset="0"/>
                <a:cs typeface="Mongolian Baiti" panose="03000500000000000000" pitchFamily="66" charset="0"/>
              </a:rPr>
              <a:t>, users can streamline financial analysis, improve investment evaluation, and make </a:t>
            </a:r>
            <a:r>
              <a:rPr lang="en-US" b="1" dirty="0">
                <a:solidFill>
                  <a:schemeClr val="bg1"/>
                </a:solidFill>
                <a:latin typeface="Mongolian Baiti" panose="03000500000000000000" pitchFamily="66" charset="0"/>
                <a:cs typeface="Mongolian Baiti" panose="03000500000000000000" pitchFamily="66" charset="0"/>
              </a:rPr>
              <a:t>data-driven decisions</a:t>
            </a:r>
            <a:r>
              <a:rPr lang="en-US" dirty="0">
                <a:solidFill>
                  <a:schemeClr val="bg1"/>
                </a:solidFill>
                <a:latin typeface="Mongolian Baiti" panose="03000500000000000000" pitchFamily="66" charset="0"/>
                <a:cs typeface="Mongolian Baiti" panose="03000500000000000000" pitchFamily="66" charset="0"/>
              </a:rPr>
              <a:t> with confidence. The methodologies and approaches demonstrated in this project provide a solid foundation for anyone looking to enhance their financial modeling capabilities in Excel.</a:t>
            </a:r>
            <a:endParaRPr lang="en-IN" dirty="0">
              <a:solidFill>
                <a:schemeClr val="bg1"/>
              </a:solidFill>
              <a:latin typeface="Mongolian Baiti" panose="03000500000000000000" pitchFamily="66" charset="0"/>
              <a:cs typeface="Mongolian Baiti" panose="03000500000000000000" pitchFamily="66" charset="0"/>
            </a:endParaRPr>
          </a:p>
        </p:txBody>
      </p:sp>
      <p:pic>
        <p:nvPicPr>
          <p:cNvPr id="10" name="Picture 9">
            <a:extLst>
              <a:ext uri="{FF2B5EF4-FFF2-40B4-BE49-F238E27FC236}">
                <a16:creationId xmlns:a16="http://schemas.microsoft.com/office/drawing/2014/main" id="{99B1C8AA-92C4-5BAB-6777-386108570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450" y="430229"/>
            <a:ext cx="934885" cy="934885"/>
          </a:xfrm>
          <a:prstGeom prst="rect">
            <a:avLst/>
          </a:prstGeom>
        </p:spPr>
      </p:pic>
    </p:spTree>
    <p:extLst>
      <p:ext uri="{BB962C8B-B14F-4D97-AF65-F5344CB8AC3E}">
        <p14:creationId xmlns:p14="http://schemas.microsoft.com/office/powerpoint/2010/main" val="7674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914</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Comic Sans MS</vt:lpstr>
      <vt:lpstr>Mongolian Baiti</vt:lpstr>
      <vt:lpstr>Office Theme</vt:lpstr>
      <vt:lpstr>PowerPoint Presentation</vt:lpstr>
      <vt:lpstr>Topics:-</vt:lpstr>
      <vt:lpstr>Introduction</vt:lpstr>
      <vt:lpstr>Key Findings </vt:lpstr>
      <vt:lpstr>Actionable</vt:lpstr>
      <vt:lpstr>Medthologies</vt:lpstr>
      <vt:lpstr>Approches</vt:lpstr>
      <vt:lpstr>Insights</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Srijai Ponnaboina</dc:creator>
  <cp:lastModifiedBy>Srijai Ponnaboina</cp:lastModifiedBy>
  <cp:revision>28</cp:revision>
  <dcterms:created xsi:type="dcterms:W3CDTF">2025-02-01T15:57:15Z</dcterms:created>
  <dcterms:modified xsi:type="dcterms:W3CDTF">2025-03-08T13:32:19Z</dcterms:modified>
</cp:coreProperties>
</file>