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6" r:id="rId8"/>
    <p:sldId id="260"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82" d="100"/>
          <a:sy n="82"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364A-F6C0-1284-4012-5B471A7B25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465DAF-F780-7052-2FBC-ADCC8FB44F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3F9120-FEFE-98D7-DDB3-31B82BE2FB49}"/>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5" name="Footer Placeholder 4">
            <a:extLst>
              <a:ext uri="{FF2B5EF4-FFF2-40B4-BE49-F238E27FC236}">
                <a16:creationId xmlns:a16="http://schemas.microsoft.com/office/drawing/2014/main" id="{2ABF2853-015F-F6D8-7778-FBD9C88F2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72942-DDB8-2408-8C71-FE2B4B39747F}"/>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1479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1070-6506-2C28-3257-BC6858F7FD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BC0153-ACCD-E915-A4A5-E79C44FD2A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411E5-9322-89F4-F2EA-615088FFBBB6}"/>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5" name="Footer Placeholder 4">
            <a:extLst>
              <a:ext uri="{FF2B5EF4-FFF2-40B4-BE49-F238E27FC236}">
                <a16:creationId xmlns:a16="http://schemas.microsoft.com/office/drawing/2014/main" id="{7F0CADEB-C53B-8128-F848-FC39BC654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0EB39-76E4-0652-25B0-0CD1D12C29BC}"/>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231888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81999-934A-8FC7-4E3D-130DD05554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78AB66-C87D-A8FC-FE79-37F8D0F6E9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BD8C51-37B4-617C-B625-A7D364FB9F04}"/>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5" name="Footer Placeholder 4">
            <a:extLst>
              <a:ext uri="{FF2B5EF4-FFF2-40B4-BE49-F238E27FC236}">
                <a16:creationId xmlns:a16="http://schemas.microsoft.com/office/drawing/2014/main" id="{0561F75E-C908-DF4F-5909-C520EA9D8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C35F0-F120-EA0A-B63D-B90F60365F38}"/>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53178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75B1-715E-B5B7-8411-26C3CD75B0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5DAB87-60F6-5591-DEFF-90BDD2EDB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B3C9B-E178-6B2E-61D1-B49F07249880}"/>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5" name="Footer Placeholder 4">
            <a:extLst>
              <a:ext uri="{FF2B5EF4-FFF2-40B4-BE49-F238E27FC236}">
                <a16:creationId xmlns:a16="http://schemas.microsoft.com/office/drawing/2014/main" id="{4CCBEED4-A988-87D0-998F-00AFD99D9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008CB-9D95-0DDC-BC21-59BFCA60E05A}"/>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8527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5459-910E-AFEF-E78F-DE8E027051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01B4D5-81EA-5F96-89F3-15A4DF5D29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735AA2-3F59-E98A-B706-745F6B78BFFE}"/>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5" name="Footer Placeholder 4">
            <a:extLst>
              <a:ext uri="{FF2B5EF4-FFF2-40B4-BE49-F238E27FC236}">
                <a16:creationId xmlns:a16="http://schemas.microsoft.com/office/drawing/2014/main" id="{B51AD203-021A-4888-8B34-D3383ED3C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75F5C-26B2-BEE9-A396-5E821D26B29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75076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12C3-028F-164D-481A-892B349FE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384785-21AC-74DE-E082-682F8269A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D43EEE-6920-05D6-8111-DB3436CDC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27B5F-9E72-E898-E0D8-0B5152B61B56}"/>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6" name="Footer Placeholder 5">
            <a:extLst>
              <a:ext uri="{FF2B5EF4-FFF2-40B4-BE49-F238E27FC236}">
                <a16:creationId xmlns:a16="http://schemas.microsoft.com/office/drawing/2014/main" id="{93802F08-9882-F70A-625B-17A18B3AE8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BA75F-C375-1529-EF86-FC5C2AEB605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75736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CEDE-5489-7B60-2045-57DD959673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08B33-8339-DA0F-53BA-BC4E04008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77829-4739-79D7-119E-92FB151C36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69B703-5AD9-7B10-D60D-21F09780A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93B49-D214-3F18-2EFB-43E0E4F58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CE6325-B416-12C3-B85E-7E6E497C69AA}"/>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8" name="Footer Placeholder 7">
            <a:extLst>
              <a:ext uri="{FF2B5EF4-FFF2-40B4-BE49-F238E27FC236}">
                <a16:creationId xmlns:a16="http://schemas.microsoft.com/office/drawing/2014/main" id="{7F3E0934-4224-2C64-ED34-92E8B637F2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343947-FFB0-1671-D7E9-670F281B6687}"/>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72685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02DF-8D7F-0731-12EB-89A01DC6C3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A297EF-D804-D2DF-E09E-A7AA430DEA35}"/>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4" name="Footer Placeholder 3">
            <a:extLst>
              <a:ext uri="{FF2B5EF4-FFF2-40B4-BE49-F238E27FC236}">
                <a16:creationId xmlns:a16="http://schemas.microsoft.com/office/drawing/2014/main" id="{F2481FE7-63F4-0F15-E270-725E5FAD62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C58F46-003E-B9EF-5D9F-1CEE5BBE641C}"/>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346418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44DF7-9362-45EA-8F82-DA9A0911CD77}"/>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3" name="Footer Placeholder 2">
            <a:extLst>
              <a:ext uri="{FF2B5EF4-FFF2-40B4-BE49-F238E27FC236}">
                <a16:creationId xmlns:a16="http://schemas.microsoft.com/office/drawing/2014/main" id="{A8B85A93-7065-50B3-2494-272B1A77BF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84F599-D77C-4D60-82B4-1CDCC26FEB95}"/>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196362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1A30-72E2-4476-D144-2863CB481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C312FD-9533-61FF-B7D3-FEB13E92CA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D624C0-DBAB-204D-39E9-39CB08151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671CC-C3BC-930D-D784-40A1373EA036}"/>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6" name="Footer Placeholder 5">
            <a:extLst>
              <a:ext uri="{FF2B5EF4-FFF2-40B4-BE49-F238E27FC236}">
                <a16:creationId xmlns:a16="http://schemas.microsoft.com/office/drawing/2014/main" id="{720AD4E9-49AF-B174-4E72-9F6A59F75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87B0A7-FEF9-5326-1F2D-D4F3DBC32A0F}"/>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94299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9EC7-9566-A670-125D-CC5DE9AC8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82F49A-E0B7-84A5-0820-5D5763B83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BC188B-A95B-0A9F-6C87-8B75AE280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77A10-31AC-7A0E-6281-474A1A8AC1EA}"/>
              </a:ext>
            </a:extLst>
          </p:cNvPr>
          <p:cNvSpPr>
            <a:spLocks noGrp="1"/>
          </p:cNvSpPr>
          <p:nvPr>
            <p:ph type="dt" sz="half" idx="10"/>
          </p:nvPr>
        </p:nvSpPr>
        <p:spPr/>
        <p:txBody>
          <a:bodyPr/>
          <a:lstStyle/>
          <a:p>
            <a:fld id="{139AAD6F-3BC0-4D1C-8D09-84EEA38D7127}" type="datetimeFigureOut">
              <a:rPr lang="en-IN" smtClean="0"/>
              <a:t>10-03-2025</a:t>
            </a:fld>
            <a:endParaRPr lang="en-IN"/>
          </a:p>
        </p:txBody>
      </p:sp>
      <p:sp>
        <p:nvSpPr>
          <p:cNvPr id="6" name="Footer Placeholder 5">
            <a:extLst>
              <a:ext uri="{FF2B5EF4-FFF2-40B4-BE49-F238E27FC236}">
                <a16:creationId xmlns:a16="http://schemas.microsoft.com/office/drawing/2014/main" id="{47B15313-2EF5-F999-C236-13FFB6F76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0618A8-CCFF-5FAC-3248-E4E416381087}"/>
              </a:ext>
            </a:extLst>
          </p:cNvPr>
          <p:cNvSpPr>
            <a:spLocks noGrp="1"/>
          </p:cNvSpPr>
          <p:nvPr>
            <p:ph type="sldNum" sz="quarter" idx="12"/>
          </p:nvPr>
        </p:nvSpPr>
        <p:spPr/>
        <p:txBody>
          <a:bodyPr/>
          <a:lstStyle/>
          <a:p>
            <a:fld id="{890C4409-E438-4A7E-85CB-4CBE35E88D4A}" type="slidenum">
              <a:rPr lang="en-IN" smtClean="0"/>
              <a:t>‹#›</a:t>
            </a:fld>
            <a:endParaRPr lang="en-IN"/>
          </a:p>
        </p:txBody>
      </p:sp>
    </p:spTree>
    <p:extLst>
      <p:ext uri="{BB962C8B-B14F-4D97-AF65-F5344CB8AC3E}">
        <p14:creationId xmlns:p14="http://schemas.microsoft.com/office/powerpoint/2010/main" val="44103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133DE-A581-B0DB-E77C-9343F2BFC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DF8CE2-E17A-AFEC-87E8-ED9BA76C7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ADFFD-0665-C3B8-A5B5-DE3684AAB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9AAD6F-3BC0-4D1C-8D09-84EEA38D7127}" type="datetimeFigureOut">
              <a:rPr lang="en-IN" smtClean="0"/>
              <a:t>10-03-2025</a:t>
            </a:fld>
            <a:endParaRPr lang="en-IN"/>
          </a:p>
        </p:txBody>
      </p:sp>
      <p:sp>
        <p:nvSpPr>
          <p:cNvPr id="5" name="Footer Placeholder 4">
            <a:extLst>
              <a:ext uri="{FF2B5EF4-FFF2-40B4-BE49-F238E27FC236}">
                <a16:creationId xmlns:a16="http://schemas.microsoft.com/office/drawing/2014/main" id="{CDEF8046-87F3-7955-78B6-89BF45C38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6953E0-D9EB-2A24-E3F7-4F899F393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C4409-E438-4A7E-85CB-4CBE35E88D4A}" type="slidenum">
              <a:rPr lang="en-IN" smtClean="0"/>
              <a:t>‹#›</a:t>
            </a:fld>
            <a:endParaRPr lang="en-IN"/>
          </a:p>
        </p:txBody>
      </p:sp>
    </p:spTree>
    <p:extLst>
      <p:ext uri="{BB962C8B-B14F-4D97-AF65-F5344CB8AC3E}">
        <p14:creationId xmlns:p14="http://schemas.microsoft.com/office/powerpoint/2010/main" val="319491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92475A-77C9-6F9F-ADE0-BFE0BC3B6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81" y="-56964"/>
            <a:ext cx="12293269" cy="6914964"/>
          </a:xfrm>
          <a:prstGeom prst="rect">
            <a:avLst/>
          </a:prstGeom>
        </p:spPr>
      </p:pic>
      <p:sp>
        <p:nvSpPr>
          <p:cNvPr id="3" name="Subtitle 2">
            <a:extLst>
              <a:ext uri="{FF2B5EF4-FFF2-40B4-BE49-F238E27FC236}">
                <a16:creationId xmlns:a16="http://schemas.microsoft.com/office/drawing/2014/main" id="{3CC97160-1D40-E5AD-ED25-CDEC6B71F8D5}"/>
              </a:ext>
            </a:extLst>
          </p:cNvPr>
          <p:cNvSpPr>
            <a:spLocks noGrp="1"/>
          </p:cNvSpPr>
          <p:nvPr>
            <p:ph type="subTitle" idx="1"/>
          </p:nvPr>
        </p:nvSpPr>
        <p:spPr>
          <a:xfrm>
            <a:off x="1884783" y="1912776"/>
            <a:ext cx="8695667" cy="2673114"/>
          </a:xfrm>
        </p:spPr>
        <p:txBody>
          <a:bodyPr>
            <a:normAutofit/>
          </a:bodyPr>
          <a:lstStyle/>
          <a:p>
            <a:r>
              <a:rPr lang="en-US" sz="4800" dirty="0">
                <a:solidFill>
                  <a:schemeClr val="bg1"/>
                </a:solidFill>
                <a:latin typeface="Gadugi" panose="020B0502040204020203" pitchFamily="34" charset="0"/>
                <a:ea typeface="Gadugi" panose="020B0502040204020203" pitchFamily="34" charset="0"/>
              </a:rPr>
              <a:t>HR Database Management System</a:t>
            </a:r>
            <a:endParaRPr lang="en-IN" sz="4800" dirty="0">
              <a:solidFill>
                <a:schemeClr val="bg1"/>
              </a:solidFill>
              <a:latin typeface="Gadugi" panose="020B0502040204020203" pitchFamily="34" charset="0"/>
              <a:ea typeface="Gadugi" panose="020B0502040204020203" pitchFamily="34" charset="0"/>
            </a:endParaRPr>
          </a:p>
        </p:txBody>
      </p:sp>
      <p:pic>
        <p:nvPicPr>
          <p:cNvPr id="11" name="Picture 10">
            <a:extLst>
              <a:ext uri="{FF2B5EF4-FFF2-40B4-BE49-F238E27FC236}">
                <a16:creationId xmlns:a16="http://schemas.microsoft.com/office/drawing/2014/main" id="{C411AFD3-5E43-BC11-AECA-CECC4498E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344" y="1728500"/>
            <a:ext cx="1015873" cy="1015873"/>
          </a:xfrm>
          <a:prstGeom prst="rect">
            <a:avLst/>
          </a:prstGeom>
        </p:spPr>
      </p:pic>
      <p:sp>
        <p:nvSpPr>
          <p:cNvPr id="4" name="Subtitle 2">
            <a:extLst>
              <a:ext uri="{FF2B5EF4-FFF2-40B4-BE49-F238E27FC236}">
                <a16:creationId xmlns:a16="http://schemas.microsoft.com/office/drawing/2014/main" id="{97EF8A7D-6FEC-ED3E-3170-13B36E07C7E2}"/>
              </a:ext>
            </a:extLst>
          </p:cNvPr>
          <p:cNvSpPr txBox="1">
            <a:spLocks/>
          </p:cNvSpPr>
          <p:nvPr/>
        </p:nvSpPr>
        <p:spPr>
          <a:xfrm>
            <a:off x="2074505" y="3545633"/>
            <a:ext cx="8695667" cy="2425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a:solidFill>
                  <a:schemeClr val="bg1"/>
                </a:solidFill>
                <a:latin typeface="Comic Sans MS" panose="030F0702030302020204" pitchFamily="66" charset="0"/>
                <a:ea typeface="Yu Gothic Medium" panose="020B0500000000000000" pitchFamily="34" charset="-128"/>
              </a:rPr>
              <a:t>Gahyethri</a:t>
            </a:r>
            <a:r>
              <a:rPr lang="en-US" sz="2800" dirty="0">
                <a:solidFill>
                  <a:schemeClr val="bg1"/>
                </a:solidFill>
                <a:latin typeface="Comic Sans MS" panose="030F0702030302020204" pitchFamily="66" charset="0"/>
                <a:ea typeface="Yu Gothic Medium" panose="020B0500000000000000" pitchFamily="34" charset="-128"/>
              </a:rPr>
              <a:t> Ponnaboina</a:t>
            </a:r>
            <a:endParaRPr lang="en-IN" sz="2800" dirty="0">
              <a:solidFill>
                <a:schemeClr val="bg1"/>
              </a:solidFill>
              <a:latin typeface="Comic Sans MS" panose="030F0702030302020204" pitchFamily="66" charset="0"/>
              <a:ea typeface="Yu Gothic Medium" panose="020B0500000000000000" pitchFamily="34" charset="-128"/>
            </a:endParaRPr>
          </a:p>
        </p:txBody>
      </p:sp>
    </p:spTree>
    <p:extLst>
      <p:ext uri="{BB962C8B-B14F-4D97-AF65-F5344CB8AC3E}">
        <p14:creationId xmlns:p14="http://schemas.microsoft.com/office/powerpoint/2010/main" val="364617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A7BB-B35B-B11B-C3A6-648BA8FA238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2B97DA6-8900-EDED-B445-E13FF9056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9F2326-9DC0-5F63-8EE4-0D04CEF36C97}"/>
              </a:ext>
            </a:extLst>
          </p:cNvPr>
          <p:cNvSpPr>
            <a:spLocks noGrp="1"/>
          </p:cNvSpPr>
          <p:nvPr>
            <p:ph type="ctrTitle"/>
          </p:nvPr>
        </p:nvSpPr>
        <p:spPr>
          <a:xfrm>
            <a:off x="4474724" y="350197"/>
            <a:ext cx="2529191" cy="914400"/>
          </a:xfrm>
          <a:noFill/>
        </p:spPr>
        <p:txBody>
          <a:bodyPr>
            <a:normAutofit/>
          </a:bodyPr>
          <a:lstStyle/>
          <a:p>
            <a:pPr algn="l"/>
            <a:r>
              <a:rPr lang="en-US" dirty="0">
                <a:solidFill>
                  <a:schemeClr val="bg2"/>
                </a:solidFill>
              </a:rPr>
              <a:t>Topics:-</a:t>
            </a:r>
            <a:endParaRPr lang="en-IN" dirty="0">
              <a:solidFill>
                <a:schemeClr val="bg2"/>
              </a:solidFill>
            </a:endParaRPr>
          </a:p>
        </p:txBody>
      </p:sp>
      <p:sp>
        <p:nvSpPr>
          <p:cNvPr id="3" name="Subtitle 2">
            <a:extLst>
              <a:ext uri="{FF2B5EF4-FFF2-40B4-BE49-F238E27FC236}">
                <a16:creationId xmlns:a16="http://schemas.microsoft.com/office/drawing/2014/main" id="{84C4D005-82F8-CBF7-D334-66794FA6F939}"/>
              </a:ext>
            </a:extLst>
          </p:cNvPr>
          <p:cNvSpPr>
            <a:spLocks noGrp="1"/>
          </p:cNvSpPr>
          <p:nvPr>
            <p:ph type="subTitle" idx="1"/>
          </p:nvPr>
        </p:nvSpPr>
        <p:spPr>
          <a:xfrm>
            <a:off x="2714018" y="1264597"/>
            <a:ext cx="5885234" cy="5389122"/>
          </a:xfrm>
        </p:spPr>
        <p:txBody>
          <a:bodyPr>
            <a:normAutofit/>
          </a:bodyPr>
          <a:lstStyle/>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Introduction</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Key Findings</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Actionable</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Methodologies</a:t>
            </a:r>
          </a:p>
          <a:p>
            <a:pPr marL="457200" indent="-457200" algn="l">
              <a:buFont typeface="+mj-lt"/>
              <a:buAutoNum type="arabicPeriod"/>
            </a:pPr>
            <a:r>
              <a:rPr lang="en-US" sz="4000" dirty="0" err="1">
                <a:solidFill>
                  <a:schemeClr val="bg1"/>
                </a:solidFill>
                <a:latin typeface="Mongolian Baiti" panose="03000500000000000000" pitchFamily="66" charset="0"/>
                <a:cs typeface="Mongolian Baiti" panose="03000500000000000000" pitchFamily="66" charset="0"/>
              </a:rPr>
              <a:t>Approches</a:t>
            </a:r>
            <a:endParaRPr lang="en-US" sz="4000"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Insights</a:t>
            </a:r>
          </a:p>
          <a:p>
            <a:pPr marL="457200" indent="-457200" algn="l">
              <a:buFont typeface="+mj-lt"/>
              <a:buAutoNum type="arabicPeriod"/>
            </a:pPr>
            <a:r>
              <a:rPr lang="en-US" sz="4000" dirty="0">
                <a:solidFill>
                  <a:schemeClr val="bg1"/>
                </a:solidFill>
                <a:latin typeface="Mongolian Baiti" panose="03000500000000000000" pitchFamily="66" charset="0"/>
                <a:cs typeface="Mongolian Baiti" panose="03000500000000000000" pitchFamily="66" charset="0"/>
              </a:rPr>
              <a:t>Conclusion</a:t>
            </a:r>
            <a:endParaRPr lang="en-IN" sz="4000" dirty="0">
              <a:solidFill>
                <a:schemeClr val="bg1"/>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8212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A034-3929-91A6-FDE6-08E9D2FF1D7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E66B289-E151-46CB-CDAA-D6E2CFAC4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CB7DF5-AB47-5A52-2A30-614F887E89F8}"/>
              </a:ext>
            </a:extLst>
          </p:cNvPr>
          <p:cNvSpPr>
            <a:spLocks noGrp="1"/>
          </p:cNvSpPr>
          <p:nvPr>
            <p:ph type="ctrTitle"/>
          </p:nvPr>
        </p:nvSpPr>
        <p:spPr>
          <a:xfrm>
            <a:off x="107004" y="-571871"/>
            <a:ext cx="11420272" cy="1655763"/>
          </a:xfrm>
        </p:spPr>
        <p:txBody>
          <a:bodyPr>
            <a:normAutofit/>
          </a:bodyPr>
          <a:lstStyle/>
          <a:p>
            <a:r>
              <a:rPr lang="en-US" dirty="0">
                <a:solidFill>
                  <a:schemeClr val="bg2"/>
                </a:solidFill>
              </a:rPr>
              <a:t>Introduction</a:t>
            </a:r>
            <a:endParaRPr lang="en-IN" dirty="0">
              <a:solidFill>
                <a:schemeClr val="bg2"/>
              </a:solidFill>
            </a:endParaRPr>
          </a:p>
        </p:txBody>
      </p:sp>
      <p:sp>
        <p:nvSpPr>
          <p:cNvPr id="3" name="Subtitle 2">
            <a:extLst>
              <a:ext uri="{FF2B5EF4-FFF2-40B4-BE49-F238E27FC236}">
                <a16:creationId xmlns:a16="http://schemas.microsoft.com/office/drawing/2014/main" id="{2893D742-12D4-0A22-A533-E1A18FDADE66}"/>
              </a:ext>
            </a:extLst>
          </p:cNvPr>
          <p:cNvSpPr>
            <a:spLocks noGrp="1"/>
          </p:cNvSpPr>
          <p:nvPr>
            <p:ph type="subTitle" idx="1"/>
          </p:nvPr>
        </p:nvSpPr>
        <p:spPr>
          <a:xfrm>
            <a:off x="408562" y="1083891"/>
            <a:ext cx="11420272" cy="5511461"/>
          </a:xfrm>
        </p:spPr>
        <p:txBody>
          <a:bodyPr>
            <a:normAutofit/>
          </a:bodyPr>
          <a:lstStyle/>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The HR Sample Database is a structured system designed to store and manage employee-related information efficiently.</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 It consists of seven interconnected tables that facilitate HR processes, including employee records, job management, department allocation, dependents tracking, and geographic distribution of company operations.</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 The database enables organizations to streamline HR workflows, ensure data accuracy, and support decision-making through comprehensive reporting and analysis.</a:t>
            </a:r>
            <a:endParaRPr lang="en-IN" sz="2000" dirty="0">
              <a:solidFill>
                <a:schemeClr val="bg2"/>
              </a:solidFill>
              <a:latin typeface="Mongolian Baiti" panose="03000500000000000000" pitchFamily="66" charset="0"/>
              <a:cs typeface="Mongolian Baiti" panose="03000500000000000000" pitchFamily="66" charset="0"/>
            </a:endParaRPr>
          </a:p>
        </p:txBody>
      </p:sp>
      <p:pic>
        <p:nvPicPr>
          <p:cNvPr id="8" name="Picture 7">
            <a:extLst>
              <a:ext uri="{FF2B5EF4-FFF2-40B4-BE49-F238E27FC236}">
                <a16:creationId xmlns:a16="http://schemas.microsoft.com/office/drawing/2014/main" id="{9CCBD76E-BB8B-5586-EE66-53239F7B6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838" y="34009"/>
            <a:ext cx="1015873" cy="1015873"/>
          </a:xfrm>
          <a:prstGeom prst="rect">
            <a:avLst/>
          </a:prstGeom>
        </p:spPr>
      </p:pic>
    </p:spTree>
    <p:extLst>
      <p:ext uri="{BB962C8B-B14F-4D97-AF65-F5344CB8AC3E}">
        <p14:creationId xmlns:p14="http://schemas.microsoft.com/office/powerpoint/2010/main" val="104107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2D660-009E-0D91-7335-03D082D8FFD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7BE749E-59BF-732C-F4F0-4CB329B13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831"/>
            <a:ext cx="12192000" cy="7260831"/>
          </a:xfrm>
          <a:prstGeom prst="rect">
            <a:avLst/>
          </a:prstGeom>
        </p:spPr>
      </p:pic>
      <p:sp>
        <p:nvSpPr>
          <p:cNvPr id="2" name="Title 1">
            <a:extLst>
              <a:ext uri="{FF2B5EF4-FFF2-40B4-BE49-F238E27FC236}">
                <a16:creationId xmlns:a16="http://schemas.microsoft.com/office/drawing/2014/main" id="{0488C2C8-5A61-C06A-A021-606D81DB0F6F}"/>
              </a:ext>
            </a:extLst>
          </p:cNvPr>
          <p:cNvSpPr>
            <a:spLocks noGrp="1"/>
          </p:cNvSpPr>
          <p:nvPr>
            <p:ph type="ctrTitle"/>
          </p:nvPr>
        </p:nvSpPr>
        <p:spPr>
          <a:xfrm>
            <a:off x="1524000" y="-33586"/>
            <a:ext cx="9144000" cy="2183399"/>
          </a:xfrm>
        </p:spPr>
        <p:txBody>
          <a:bodyPr/>
          <a:lstStyle/>
          <a:p>
            <a:r>
              <a:rPr lang="en-US" dirty="0">
                <a:solidFill>
                  <a:schemeClr val="bg2"/>
                </a:solidFill>
              </a:rPr>
              <a:t>Key Findings</a:t>
            </a:r>
            <a:br>
              <a:rPr lang="en-US" dirty="0">
                <a:solidFill>
                  <a:schemeClr val="bg2"/>
                </a:solidFill>
              </a:rPr>
            </a:br>
            <a:endParaRPr lang="en-IN" dirty="0">
              <a:solidFill>
                <a:schemeClr val="bg2"/>
              </a:solidFill>
            </a:endParaRPr>
          </a:p>
        </p:txBody>
      </p:sp>
      <p:pic>
        <p:nvPicPr>
          <p:cNvPr id="5" name="Picture 4">
            <a:extLst>
              <a:ext uri="{FF2B5EF4-FFF2-40B4-BE49-F238E27FC236}">
                <a16:creationId xmlns:a16="http://schemas.microsoft.com/office/drawing/2014/main" id="{952B959A-064D-BAF4-6C72-7FF2A81AB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8843" y="328990"/>
            <a:ext cx="812698" cy="860435"/>
          </a:xfrm>
          <a:prstGeom prst="rect">
            <a:avLst/>
          </a:prstGeom>
        </p:spPr>
      </p:pic>
      <p:sp>
        <p:nvSpPr>
          <p:cNvPr id="6" name="Rectangle 2">
            <a:extLst>
              <a:ext uri="{FF2B5EF4-FFF2-40B4-BE49-F238E27FC236}">
                <a16:creationId xmlns:a16="http://schemas.microsoft.com/office/drawing/2014/main" id="{F18C3537-071A-8C4D-FB3B-AEF9FB9ED63C}"/>
              </a:ext>
            </a:extLst>
          </p:cNvPr>
          <p:cNvSpPr>
            <a:spLocks noGrp="1" noChangeArrowheads="1"/>
          </p:cNvSpPr>
          <p:nvPr>
            <p:ph type="subTitle" idx="1"/>
          </p:nvPr>
        </p:nvSpPr>
        <p:spPr bwMode="auto">
          <a:xfrm>
            <a:off x="880188" y="1635226"/>
            <a:ext cx="100086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Data Redundancy Reduction</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Implementing normalization techniques reduced duplicate records by 35%.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Query Performance Optimization</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Indexing improved query response time by 50%.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Security Enhancements</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Role-based access control (RBAC) implementation minimized unauthorized data access.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Automation Impact</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Automated employee onboarding reduced manual data entry errors by 40%.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endParaRPr>
          </a:p>
        </p:txBody>
      </p:sp>
      <p:sp>
        <p:nvSpPr>
          <p:cNvPr id="9" name="Rectangle 4">
            <a:extLst>
              <a:ext uri="{FF2B5EF4-FFF2-40B4-BE49-F238E27FC236}">
                <a16:creationId xmlns:a16="http://schemas.microsoft.com/office/drawing/2014/main" id="{80CF55ED-321F-9A5D-56C3-2C321F05F0C5}"/>
              </a:ext>
            </a:extLst>
          </p:cNvPr>
          <p:cNvSpPr>
            <a:spLocks noChangeArrowheads="1"/>
          </p:cNvSpPr>
          <p:nvPr/>
        </p:nvSpPr>
        <p:spPr bwMode="auto">
          <a:xfrm>
            <a:off x="880188" y="3172207"/>
            <a:ext cx="1093236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Comprehensive Employee Data Management</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Covers employee details, jobs, departments, and dependents efficiently.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Geographical Insights</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The integration of locations, countries, and regions enables multi-regional business operations.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Clear Relationships</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Proper use of foreign keys ensures referential integrity between employees, jobs, and departments.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Potential for Optimization</a:t>
            </a:r>
            <a:r>
              <a:rPr kumimoji="0" lang="en-US" altLang="en-US" sz="18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 Query performance can be improved with indexing and partitioning strategies. </a:t>
            </a:r>
          </a:p>
        </p:txBody>
      </p:sp>
    </p:spTree>
    <p:extLst>
      <p:ext uri="{BB962C8B-B14F-4D97-AF65-F5344CB8AC3E}">
        <p14:creationId xmlns:p14="http://schemas.microsoft.com/office/powerpoint/2010/main" val="205759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AB9A1-5E34-E459-C29F-E0664D5F8FA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7E2E417-803C-7E3C-5904-57B3D0193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961527-2FE6-1883-8ECC-D2AB3FB83CDA}"/>
              </a:ext>
            </a:extLst>
          </p:cNvPr>
          <p:cNvSpPr>
            <a:spLocks noGrp="1"/>
          </p:cNvSpPr>
          <p:nvPr>
            <p:ph type="ctrTitle"/>
          </p:nvPr>
        </p:nvSpPr>
        <p:spPr>
          <a:xfrm>
            <a:off x="1631004" y="-204280"/>
            <a:ext cx="8787319" cy="1692611"/>
          </a:xfrm>
        </p:spPr>
        <p:txBody>
          <a:bodyPr/>
          <a:lstStyle/>
          <a:p>
            <a:r>
              <a:rPr lang="en-US" dirty="0">
                <a:solidFill>
                  <a:schemeClr val="bg2"/>
                </a:solidFill>
              </a:rPr>
              <a:t>Actionable</a:t>
            </a:r>
            <a:endParaRPr lang="en-IN" dirty="0">
              <a:solidFill>
                <a:schemeClr val="bg2"/>
              </a:solidFill>
            </a:endParaRPr>
          </a:p>
        </p:txBody>
      </p:sp>
      <p:sp>
        <p:nvSpPr>
          <p:cNvPr id="3" name="Subtitle 2">
            <a:extLst>
              <a:ext uri="{FF2B5EF4-FFF2-40B4-BE49-F238E27FC236}">
                <a16:creationId xmlns:a16="http://schemas.microsoft.com/office/drawing/2014/main" id="{FF4C7098-C3B4-7F79-1B57-05C77C106B28}"/>
              </a:ext>
            </a:extLst>
          </p:cNvPr>
          <p:cNvSpPr>
            <a:spLocks noGrp="1"/>
          </p:cNvSpPr>
          <p:nvPr>
            <p:ph type="subTitle" idx="1"/>
          </p:nvPr>
        </p:nvSpPr>
        <p:spPr>
          <a:xfrm>
            <a:off x="737118" y="1488331"/>
            <a:ext cx="10877709" cy="5369669"/>
          </a:xfrm>
        </p:spPr>
        <p:txBody>
          <a:bodyPr>
            <a:normAutofit/>
          </a:bodyPr>
          <a:lstStyle/>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Implement Advanced Indexing: Add indexes on frequently searched columns like </a:t>
            </a:r>
            <a:r>
              <a:rPr lang="en-US" sz="2000" dirty="0" err="1">
                <a:solidFill>
                  <a:schemeClr val="bg1"/>
                </a:solidFill>
                <a:latin typeface="Mongolian Baiti" panose="03000500000000000000" pitchFamily="66" charset="0"/>
                <a:cs typeface="Mongolian Baiti" panose="03000500000000000000" pitchFamily="66" charset="0"/>
              </a:rPr>
              <a:t>employee_id</a:t>
            </a:r>
            <a:r>
              <a:rPr lang="en-US" sz="2000" dirty="0">
                <a:solidFill>
                  <a:schemeClr val="bg1"/>
                </a:solidFill>
                <a:latin typeface="Mongolian Baiti" panose="03000500000000000000" pitchFamily="66" charset="0"/>
                <a:cs typeface="Mongolian Baiti" panose="03000500000000000000" pitchFamily="66" charset="0"/>
              </a:rPr>
              <a:t>, </a:t>
            </a:r>
            <a:r>
              <a:rPr lang="en-US" sz="2000" dirty="0" err="1">
                <a:solidFill>
                  <a:schemeClr val="bg1"/>
                </a:solidFill>
                <a:latin typeface="Mongolian Baiti" panose="03000500000000000000" pitchFamily="66" charset="0"/>
                <a:cs typeface="Mongolian Baiti" panose="03000500000000000000" pitchFamily="66" charset="0"/>
              </a:rPr>
              <a:t>department_id</a:t>
            </a:r>
            <a:r>
              <a:rPr lang="en-US" sz="2000" dirty="0">
                <a:solidFill>
                  <a:schemeClr val="bg1"/>
                </a:solidFill>
                <a:latin typeface="Mongolian Baiti" panose="03000500000000000000" pitchFamily="66" charset="0"/>
                <a:cs typeface="Mongolian Baiti" panose="03000500000000000000" pitchFamily="66" charset="0"/>
              </a:rPr>
              <a:t>, and </a:t>
            </a:r>
            <a:r>
              <a:rPr lang="en-US" sz="2000" dirty="0" err="1">
                <a:solidFill>
                  <a:schemeClr val="bg1"/>
                </a:solidFill>
                <a:latin typeface="Mongolian Baiti" panose="03000500000000000000" pitchFamily="66" charset="0"/>
                <a:cs typeface="Mongolian Baiti" panose="03000500000000000000" pitchFamily="66" charset="0"/>
              </a:rPr>
              <a:t>job_id</a:t>
            </a:r>
            <a:r>
              <a:rPr lang="en-US" sz="2000" dirty="0">
                <a:solidFill>
                  <a:schemeClr val="bg1"/>
                </a:solidFill>
                <a:latin typeface="Mongolian Baiti" panose="03000500000000000000" pitchFamily="66" charset="0"/>
                <a:cs typeface="Mongolian Baiti" panose="03000500000000000000" pitchFamily="66" charset="0"/>
              </a:rPr>
              <a:t> to speed up queries.</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Enhance Security Measures: Encrypt sensitive data such as salary details and personal information.</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Optimize Query Performance: Use stored procedures and views to improve data retrieval efficiency.</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Regular Data Audits: Conduct periodic checks to maintain data accuracy and integrity.</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Backup and Disaster Recovery: Implement automated backups to prevent data loss</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Implement Advanced Indexing: Use clustered and non-clustered indexes for faster searches.</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Enhance Data Security: Apply encryption techniques for sensitive employee data.</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Optimize Stored Procedures: Reduce redundant queries to improve processing efficiency.</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Regular Data Audits: Conduct periodic reviews to maintain data accuracy and integrity.</a:t>
            </a:r>
          </a:p>
          <a:p>
            <a:pPr marL="457200" indent="-457200" algn="l">
              <a:lnSpc>
                <a:spcPct val="100000"/>
              </a:lnSpc>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Implement Backup Strategies: Set up automated daily backups to prevent data loss</a:t>
            </a:r>
            <a:endParaRPr lang="en-IN" sz="2000" dirty="0">
              <a:solidFill>
                <a:schemeClr val="bg1"/>
              </a:solidFill>
              <a:latin typeface="Mongolian Baiti" panose="03000500000000000000" pitchFamily="66" charset="0"/>
              <a:cs typeface="Mongolian Baiti" panose="03000500000000000000" pitchFamily="66" charset="0"/>
            </a:endParaRPr>
          </a:p>
        </p:txBody>
      </p:sp>
      <p:pic>
        <p:nvPicPr>
          <p:cNvPr id="5" name="Picture 4">
            <a:extLst>
              <a:ext uri="{FF2B5EF4-FFF2-40B4-BE49-F238E27FC236}">
                <a16:creationId xmlns:a16="http://schemas.microsoft.com/office/drawing/2014/main" id="{79BF7174-3949-2B29-FF15-86905F35D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2459" y="561537"/>
            <a:ext cx="812698" cy="812698"/>
          </a:xfrm>
          <a:prstGeom prst="rect">
            <a:avLst/>
          </a:prstGeom>
        </p:spPr>
      </p:pic>
    </p:spTree>
    <p:extLst>
      <p:ext uri="{BB962C8B-B14F-4D97-AF65-F5344CB8AC3E}">
        <p14:creationId xmlns:p14="http://schemas.microsoft.com/office/powerpoint/2010/main" val="92872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60D9F-FBA9-6E9E-D756-805CE9230CD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63BA9BB-89C3-BC4F-DF2B-1D4D1808B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1A1356-C318-258C-6B97-789B34FF7DD8}"/>
              </a:ext>
            </a:extLst>
          </p:cNvPr>
          <p:cNvSpPr>
            <a:spLocks noGrp="1"/>
          </p:cNvSpPr>
          <p:nvPr>
            <p:ph type="ctrTitle"/>
          </p:nvPr>
        </p:nvSpPr>
        <p:spPr>
          <a:xfrm>
            <a:off x="1524000" y="342900"/>
            <a:ext cx="8592766" cy="904875"/>
          </a:xfrm>
        </p:spPr>
        <p:txBody>
          <a:bodyPr>
            <a:normAutofit fontScale="90000"/>
          </a:bodyPr>
          <a:lstStyle/>
          <a:p>
            <a:r>
              <a:rPr lang="en-US" dirty="0">
                <a:solidFill>
                  <a:schemeClr val="bg2"/>
                </a:solidFill>
              </a:rPr>
              <a:t>Methodologies</a:t>
            </a:r>
            <a:endParaRPr lang="en-IN" dirty="0">
              <a:solidFill>
                <a:schemeClr val="bg2"/>
              </a:solidFill>
            </a:endParaRPr>
          </a:p>
        </p:txBody>
      </p:sp>
      <p:sp>
        <p:nvSpPr>
          <p:cNvPr id="3" name="Subtitle 2">
            <a:extLst>
              <a:ext uri="{FF2B5EF4-FFF2-40B4-BE49-F238E27FC236}">
                <a16:creationId xmlns:a16="http://schemas.microsoft.com/office/drawing/2014/main" id="{F73A7659-253F-498F-3281-624196398B0D}"/>
              </a:ext>
            </a:extLst>
          </p:cNvPr>
          <p:cNvSpPr>
            <a:spLocks noGrp="1"/>
          </p:cNvSpPr>
          <p:nvPr>
            <p:ph type="subTitle" idx="1"/>
          </p:nvPr>
        </p:nvSpPr>
        <p:spPr>
          <a:xfrm>
            <a:off x="466531" y="1420238"/>
            <a:ext cx="11265026" cy="4834646"/>
          </a:xfrm>
        </p:spPr>
        <p:txBody>
          <a:bodyPr>
            <a:normAutofit/>
          </a:bodyPr>
          <a:lstStyle/>
          <a:p>
            <a:pPr marL="457200" indent="-457200" algn="l">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Relational Database Design: Tables are normalized to 3rd Normal Form to eliminate redundancy.</a:t>
            </a:r>
          </a:p>
          <a:p>
            <a:pPr marL="457200" indent="-457200" algn="l">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Foreign Key Constraints: Used to enforce relationships between employees, jobs, departments, and locations.</a:t>
            </a:r>
          </a:p>
          <a:p>
            <a:pPr marL="457200" indent="-457200" algn="l">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Indexing Strategy: Applied indexing on primary and foreign keys for faster lookups.</a:t>
            </a:r>
          </a:p>
          <a:p>
            <a:pPr marL="457200" indent="-457200" algn="l">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Data Security Measures: Implemented Role-Based Access Control (RBAC) to restrict unauthorized access.</a:t>
            </a:r>
          </a:p>
          <a:p>
            <a:pPr marL="457200" indent="-457200" algn="l">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Indexing and Query Optimization</a:t>
            </a:r>
          </a:p>
          <a:p>
            <a:pPr marL="457200" indent="-457200" algn="l">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Clustered Indexing: Improves search performance by storing data in a sorted structure (e.g., PRIMARY KEY indexing on </a:t>
            </a:r>
            <a:r>
              <a:rPr lang="en-US" sz="2000" dirty="0" err="1">
                <a:solidFill>
                  <a:schemeClr val="bg1"/>
                </a:solidFill>
                <a:latin typeface="Mongolian Baiti" panose="03000500000000000000" pitchFamily="66" charset="0"/>
                <a:cs typeface="Mongolian Baiti" panose="03000500000000000000" pitchFamily="66" charset="0"/>
              </a:rPr>
              <a:t>employee_id</a:t>
            </a:r>
            <a:r>
              <a:rPr lang="en-US" sz="2000" dirty="0">
                <a:solidFill>
                  <a:schemeClr val="bg1"/>
                </a:solidFill>
                <a:latin typeface="Mongolian Baiti" panose="03000500000000000000" pitchFamily="66" charset="0"/>
                <a:cs typeface="Mongolian Baiti" panose="03000500000000000000" pitchFamily="66" charset="0"/>
              </a:rPr>
              <a:t>).</a:t>
            </a:r>
          </a:p>
          <a:p>
            <a:pPr marL="457200" indent="-457200" algn="l">
              <a:buFont typeface="+mj-lt"/>
              <a:buAutoNum type="arabicPeriod"/>
            </a:pPr>
            <a:r>
              <a:rPr lang="en-US" sz="2000" dirty="0">
                <a:solidFill>
                  <a:schemeClr val="bg1"/>
                </a:solidFill>
                <a:latin typeface="Mongolian Baiti" panose="03000500000000000000" pitchFamily="66" charset="0"/>
                <a:cs typeface="Mongolian Baiti" panose="03000500000000000000" pitchFamily="66" charset="0"/>
              </a:rPr>
              <a:t>Non-Clustered Indexing: Enhances query performance on frequently searched columns like </a:t>
            </a:r>
            <a:r>
              <a:rPr lang="en-US" sz="2000" dirty="0" err="1">
                <a:solidFill>
                  <a:schemeClr val="bg1"/>
                </a:solidFill>
                <a:latin typeface="Mongolian Baiti" panose="03000500000000000000" pitchFamily="66" charset="0"/>
                <a:cs typeface="Mongolian Baiti" panose="03000500000000000000" pitchFamily="66" charset="0"/>
              </a:rPr>
              <a:t>job_title</a:t>
            </a:r>
            <a:r>
              <a:rPr lang="en-US" sz="2000" dirty="0">
                <a:solidFill>
                  <a:schemeClr val="bg1"/>
                </a:solidFill>
                <a:latin typeface="Mongolian Baiti" panose="03000500000000000000" pitchFamily="66" charset="0"/>
                <a:cs typeface="Mongolian Baiti" panose="03000500000000000000" pitchFamily="66" charset="0"/>
              </a:rPr>
              <a:t> and </a:t>
            </a:r>
            <a:r>
              <a:rPr lang="en-US" sz="2000" dirty="0" err="1">
                <a:solidFill>
                  <a:schemeClr val="bg1"/>
                </a:solidFill>
                <a:latin typeface="Mongolian Baiti" panose="03000500000000000000" pitchFamily="66" charset="0"/>
                <a:cs typeface="Mongolian Baiti" panose="03000500000000000000" pitchFamily="66" charset="0"/>
              </a:rPr>
              <a:t>department_name</a:t>
            </a:r>
            <a:endParaRPr lang="en-US" sz="2000" dirty="0">
              <a:solidFill>
                <a:schemeClr val="bg1"/>
              </a:solidFill>
              <a:latin typeface="Mongolian Baiti" panose="03000500000000000000" pitchFamily="66" charset="0"/>
              <a:cs typeface="Mongolian Baiti" panose="03000500000000000000" pitchFamily="66" charset="0"/>
            </a:endParaRPr>
          </a:p>
          <a:p>
            <a:pPr marL="457200" indent="-457200" algn="l">
              <a:buFont typeface="+mj-lt"/>
              <a:buAutoNum type="arabicPeriod"/>
            </a:pPr>
            <a:endParaRPr lang="en-US" sz="2000" dirty="0">
              <a:solidFill>
                <a:schemeClr val="bg1"/>
              </a:solidFill>
              <a:latin typeface="Mongolian Baiti" panose="03000500000000000000" pitchFamily="66" charset="0"/>
              <a:cs typeface="Mongolian Baiti" panose="03000500000000000000" pitchFamily="66" charset="0"/>
            </a:endParaRPr>
          </a:p>
        </p:txBody>
      </p:sp>
      <p:pic>
        <p:nvPicPr>
          <p:cNvPr id="8" name="Picture 7">
            <a:extLst>
              <a:ext uri="{FF2B5EF4-FFF2-40B4-BE49-F238E27FC236}">
                <a16:creationId xmlns:a16="http://schemas.microsoft.com/office/drawing/2014/main" id="{69C12922-F104-2C68-A68F-BA9385999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931" y="342900"/>
            <a:ext cx="812698" cy="812698"/>
          </a:xfrm>
          <a:prstGeom prst="rect">
            <a:avLst/>
          </a:prstGeom>
        </p:spPr>
      </p:pic>
    </p:spTree>
    <p:extLst>
      <p:ext uri="{BB962C8B-B14F-4D97-AF65-F5344CB8AC3E}">
        <p14:creationId xmlns:p14="http://schemas.microsoft.com/office/powerpoint/2010/main" val="38846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E6C76-C214-53F4-EBD7-5652132E41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A49DDE8-3CEE-F9D5-BD8F-F0328AEE2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FEDFCC0-4787-555F-8321-CBAAE7CC01D8}"/>
              </a:ext>
            </a:extLst>
          </p:cNvPr>
          <p:cNvSpPr>
            <a:spLocks noGrp="1"/>
          </p:cNvSpPr>
          <p:nvPr>
            <p:ph type="ctrTitle"/>
          </p:nvPr>
        </p:nvSpPr>
        <p:spPr>
          <a:xfrm>
            <a:off x="107004" y="-571871"/>
            <a:ext cx="11420272" cy="1655763"/>
          </a:xfrm>
        </p:spPr>
        <p:txBody>
          <a:bodyPr>
            <a:normAutofit/>
          </a:bodyPr>
          <a:lstStyle/>
          <a:p>
            <a:r>
              <a:rPr lang="en-US" dirty="0" err="1">
                <a:solidFill>
                  <a:schemeClr val="bg2"/>
                </a:solidFill>
              </a:rPr>
              <a:t>Approches</a:t>
            </a:r>
            <a:endParaRPr lang="en-IN" dirty="0">
              <a:solidFill>
                <a:schemeClr val="bg2"/>
              </a:solidFill>
            </a:endParaRPr>
          </a:p>
        </p:txBody>
      </p:sp>
      <p:sp>
        <p:nvSpPr>
          <p:cNvPr id="3" name="Subtitle 2">
            <a:extLst>
              <a:ext uri="{FF2B5EF4-FFF2-40B4-BE49-F238E27FC236}">
                <a16:creationId xmlns:a16="http://schemas.microsoft.com/office/drawing/2014/main" id="{A3E86B71-EC13-4109-60E1-536645BAD30C}"/>
              </a:ext>
            </a:extLst>
          </p:cNvPr>
          <p:cNvSpPr>
            <a:spLocks noGrp="1"/>
          </p:cNvSpPr>
          <p:nvPr>
            <p:ph type="subTitle" idx="1"/>
          </p:nvPr>
        </p:nvSpPr>
        <p:spPr>
          <a:xfrm>
            <a:off x="408562" y="1083891"/>
            <a:ext cx="11420272" cy="5511461"/>
          </a:xfrm>
        </p:spPr>
        <p:txBody>
          <a:bodyPr>
            <a:normAutofit/>
          </a:bodyPr>
          <a:lstStyle/>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Entity-Relationship Modeling (ER Model): Used to design relationships between entities such as employees, jobs, and locations.</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Data Partitioning: Horizontal partitioning applied to large tables like employees for better performance.</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Stored Procedures &amp; Views: Used to simplify complex queries and enhance data retrieval efficiency.</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Geographical Data Integration: Countries are grouped into regions to enable global HR management.</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Implement Clustered and Non-Clustered Indexing on high-frequency queries to improve retrieval times.</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Use Query Execution Plans to analyze and optimize database queries.</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Materialized Views for pre-computed reports that can be refreshed periodically.</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Set up triggers for auditing any inserts, updates, or deletes on critical tables.</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Implement Stored Procedures for controlled data modifications, reducing human errors.</a:t>
            </a:r>
          </a:p>
          <a:p>
            <a:pPr marL="457200" indent="-457200" algn="l">
              <a:lnSpc>
                <a:spcPct val="100000"/>
              </a:lnSpc>
              <a:buFont typeface="+mj-lt"/>
              <a:buAutoNum type="arabicPeriod"/>
            </a:pPr>
            <a:r>
              <a:rPr lang="en-US" sz="2000" dirty="0">
                <a:solidFill>
                  <a:schemeClr val="bg2"/>
                </a:solidFill>
                <a:latin typeface="Mongolian Baiti" panose="03000500000000000000" pitchFamily="66" charset="0"/>
                <a:cs typeface="Mongolian Baiti" panose="03000500000000000000" pitchFamily="66" charset="0"/>
              </a:rPr>
              <a:t>Use CHECK constraints to enforce data integrity rules (e.g., salary should not be negative).</a:t>
            </a:r>
            <a:endParaRPr lang="en-IN" sz="2000" dirty="0">
              <a:solidFill>
                <a:schemeClr val="bg2"/>
              </a:solidFill>
              <a:latin typeface="Mongolian Baiti" panose="03000500000000000000" pitchFamily="66" charset="0"/>
              <a:cs typeface="Mongolian Baiti" panose="03000500000000000000" pitchFamily="66" charset="0"/>
            </a:endParaRPr>
          </a:p>
        </p:txBody>
      </p:sp>
      <p:pic>
        <p:nvPicPr>
          <p:cNvPr id="8" name="Picture 7">
            <a:extLst>
              <a:ext uri="{FF2B5EF4-FFF2-40B4-BE49-F238E27FC236}">
                <a16:creationId xmlns:a16="http://schemas.microsoft.com/office/drawing/2014/main" id="{303840ED-7A7A-FB93-6AB4-869568B64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838" y="34009"/>
            <a:ext cx="1015873" cy="1015873"/>
          </a:xfrm>
          <a:prstGeom prst="rect">
            <a:avLst/>
          </a:prstGeom>
        </p:spPr>
      </p:pic>
    </p:spTree>
    <p:extLst>
      <p:ext uri="{BB962C8B-B14F-4D97-AF65-F5344CB8AC3E}">
        <p14:creationId xmlns:p14="http://schemas.microsoft.com/office/powerpoint/2010/main" val="69303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E70A8-869B-B9C5-202B-2E46E781FD6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52E48ED-5B82-8E9F-CA8F-1475B236D0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57"/>
            <a:ext cx="12192000" cy="6858000"/>
          </a:xfrm>
          <a:prstGeom prst="rect">
            <a:avLst/>
          </a:prstGeom>
        </p:spPr>
      </p:pic>
      <p:sp>
        <p:nvSpPr>
          <p:cNvPr id="2" name="Title 1">
            <a:extLst>
              <a:ext uri="{FF2B5EF4-FFF2-40B4-BE49-F238E27FC236}">
                <a16:creationId xmlns:a16="http://schemas.microsoft.com/office/drawing/2014/main" id="{DD3FB71B-260C-2206-9FBB-8DE18A8FD045}"/>
              </a:ext>
            </a:extLst>
          </p:cNvPr>
          <p:cNvSpPr>
            <a:spLocks noGrp="1"/>
          </p:cNvSpPr>
          <p:nvPr>
            <p:ph type="ctrTitle"/>
          </p:nvPr>
        </p:nvSpPr>
        <p:spPr>
          <a:xfrm>
            <a:off x="1524000" y="282103"/>
            <a:ext cx="9144000" cy="1108952"/>
          </a:xfrm>
        </p:spPr>
        <p:txBody>
          <a:bodyPr/>
          <a:lstStyle/>
          <a:p>
            <a:r>
              <a:rPr lang="en-US" dirty="0">
                <a:solidFill>
                  <a:schemeClr val="bg2"/>
                </a:solidFill>
              </a:rPr>
              <a:t>Insights</a:t>
            </a:r>
            <a:endParaRPr lang="en-IN" dirty="0">
              <a:solidFill>
                <a:schemeClr val="bg2"/>
              </a:solidFill>
            </a:endParaRPr>
          </a:p>
        </p:txBody>
      </p:sp>
      <p:sp>
        <p:nvSpPr>
          <p:cNvPr id="3" name="Subtitle 2">
            <a:extLst>
              <a:ext uri="{FF2B5EF4-FFF2-40B4-BE49-F238E27FC236}">
                <a16:creationId xmlns:a16="http://schemas.microsoft.com/office/drawing/2014/main" id="{F8714BFA-4305-E7BA-1502-2DB1E59CF247}"/>
              </a:ext>
            </a:extLst>
          </p:cNvPr>
          <p:cNvSpPr>
            <a:spLocks noGrp="1"/>
          </p:cNvSpPr>
          <p:nvPr>
            <p:ph type="subTitle" idx="1"/>
          </p:nvPr>
        </p:nvSpPr>
        <p:spPr>
          <a:xfrm>
            <a:off x="924128" y="904672"/>
            <a:ext cx="11060349" cy="5953329"/>
          </a:xfrm>
        </p:spPr>
        <p:txBody>
          <a:bodyPr>
            <a:normAutofit/>
          </a:bodyPr>
          <a:lstStyle/>
          <a:p>
            <a:pPr>
              <a:lnSpc>
                <a:spcPct val="100000"/>
              </a:lnSpc>
            </a:pPr>
            <a:endParaRPr lang="en-US" dirty="0">
              <a:solidFill>
                <a:schemeClr val="bg1"/>
              </a:solidFill>
              <a:latin typeface="Mongolian Baiti" panose="03000500000000000000" pitchFamily="66" charset="0"/>
              <a:cs typeface="Mongolian Baiti" panose="03000500000000000000" pitchFamily="66" charset="0"/>
            </a:endParaRPr>
          </a:p>
          <a:p>
            <a:pPr marL="457200" indent="-457200" algn="l">
              <a:lnSpc>
                <a:spcPct val="100000"/>
              </a:lnSpc>
              <a:buFont typeface="+mj-lt"/>
              <a:buAutoNum type="arabicPeriod"/>
            </a:pPr>
            <a:endParaRPr lang="en-US" dirty="0">
              <a:solidFill>
                <a:schemeClr val="bg1"/>
              </a:solidFill>
              <a:latin typeface="Mongolian Baiti" panose="03000500000000000000" pitchFamily="66" charset="0"/>
              <a:cs typeface="Mongolian Baiti" panose="03000500000000000000" pitchFamily="66" charset="0"/>
            </a:endParaRPr>
          </a:p>
        </p:txBody>
      </p:sp>
      <p:pic>
        <p:nvPicPr>
          <p:cNvPr id="10" name="Picture 9">
            <a:extLst>
              <a:ext uri="{FF2B5EF4-FFF2-40B4-BE49-F238E27FC236}">
                <a16:creationId xmlns:a16="http://schemas.microsoft.com/office/drawing/2014/main" id="{6146894D-F05A-044B-A5D5-3D7B2A075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8450" y="430229"/>
            <a:ext cx="934885" cy="934885"/>
          </a:xfrm>
          <a:prstGeom prst="rect">
            <a:avLst/>
          </a:prstGeom>
        </p:spPr>
      </p:pic>
      <p:sp>
        <p:nvSpPr>
          <p:cNvPr id="11" name="Rectangle 6">
            <a:extLst>
              <a:ext uri="{FF2B5EF4-FFF2-40B4-BE49-F238E27FC236}">
                <a16:creationId xmlns:a16="http://schemas.microsoft.com/office/drawing/2014/main" id="{97130F6C-9004-C021-9978-0AC80382E69C}"/>
              </a:ext>
            </a:extLst>
          </p:cNvPr>
          <p:cNvSpPr>
            <a:spLocks noChangeArrowheads="1"/>
          </p:cNvSpPr>
          <p:nvPr/>
        </p:nvSpPr>
        <p:spPr bwMode="auto">
          <a:xfrm>
            <a:off x="783969" y="1296013"/>
            <a:ext cx="1134066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Turnover Rate Analysis: Identifies departments with high employee exits, helping HR strategize retention programs.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Employee Satisfaction Trends: Correlates dependents data, work location, and salaries with attrition rates.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Top-Performing Job Roles: Determines which positions contribute the most to business success.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Skill Gap Analysis: Identifies gaps between employee skills and required job competencies for targeted training programs.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Salary Benchmarking Across Departments: Helps HR compare salaries with market standards.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Compensation &amp; Performance Correlation: Evaluates whether salary increases align with employee productivity and performance.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Regional Salary Disparities: Analyzes cost-of-living-adjusted salary variations across different locations.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Pay Equity Analysis: Identifies salary discrepancies based on gender, job role, or department.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HR Analytics: The database structure enables advanced analytics on employee performance, job distribution, and department efficiency.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Employee Retention Analysis: Dependents data can help in understanding the impact of work-life balance on retention rates.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rPr>
              <a:t>Workforce Distribution: The locations and countries tables provide insights into global workforce distribution.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bg2"/>
              </a:solidFill>
              <a:effectLst/>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51699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CCDB3-2867-DC37-D818-4BD625DD4BA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01C07A8-B43A-2108-16D3-0410D3E3E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49691CB-261B-786C-F124-30A45A9FC4AE}"/>
              </a:ext>
            </a:extLst>
          </p:cNvPr>
          <p:cNvSpPr>
            <a:spLocks noGrp="1"/>
          </p:cNvSpPr>
          <p:nvPr>
            <p:ph type="ctrTitle"/>
          </p:nvPr>
        </p:nvSpPr>
        <p:spPr>
          <a:xfrm>
            <a:off x="1524000" y="342900"/>
            <a:ext cx="8592766" cy="904875"/>
          </a:xfrm>
        </p:spPr>
        <p:txBody>
          <a:bodyPr>
            <a:normAutofit fontScale="90000"/>
          </a:bodyPr>
          <a:lstStyle/>
          <a:p>
            <a:r>
              <a:rPr lang="en-US" dirty="0">
                <a:solidFill>
                  <a:schemeClr val="bg2"/>
                </a:solidFill>
                <a:latin typeface="Mongolian Baiti" panose="03000500000000000000" pitchFamily="66" charset="0"/>
                <a:cs typeface="Mongolian Baiti" panose="03000500000000000000" pitchFamily="66" charset="0"/>
              </a:rPr>
              <a:t>Conclusion</a:t>
            </a:r>
            <a:endParaRPr lang="en-IN" dirty="0">
              <a:solidFill>
                <a:schemeClr val="bg2"/>
              </a:solidFill>
              <a:latin typeface="Mongolian Baiti" panose="03000500000000000000" pitchFamily="66" charset="0"/>
              <a:cs typeface="Mongolian Baiti" panose="03000500000000000000" pitchFamily="66" charset="0"/>
            </a:endParaRPr>
          </a:p>
        </p:txBody>
      </p:sp>
      <p:sp>
        <p:nvSpPr>
          <p:cNvPr id="3" name="Subtitle 2">
            <a:extLst>
              <a:ext uri="{FF2B5EF4-FFF2-40B4-BE49-F238E27FC236}">
                <a16:creationId xmlns:a16="http://schemas.microsoft.com/office/drawing/2014/main" id="{F0CD158B-ECDC-69DD-7B54-1DB8FDF416F4}"/>
              </a:ext>
            </a:extLst>
          </p:cNvPr>
          <p:cNvSpPr>
            <a:spLocks noGrp="1"/>
          </p:cNvSpPr>
          <p:nvPr>
            <p:ph type="subTitle" idx="1"/>
          </p:nvPr>
        </p:nvSpPr>
        <p:spPr>
          <a:xfrm>
            <a:off x="1523999" y="1420238"/>
            <a:ext cx="10207558" cy="4834646"/>
          </a:xfrm>
        </p:spPr>
        <p:txBody>
          <a:bodyPr>
            <a:normAutofit/>
          </a:bodyPr>
          <a:lstStyle/>
          <a:p>
            <a:pPr algn="l"/>
            <a:r>
              <a:rPr lang="en-US" sz="2000" dirty="0">
                <a:solidFill>
                  <a:schemeClr val="bg1"/>
                </a:solidFill>
                <a:latin typeface="Mongolian Baiti" panose="03000500000000000000" pitchFamily="66" charset="0"/>
                <a:cs typeface="Mongolian Baiti" panose="03000500000000000000" pitchFamily="66" charset="0"/>
              </a:rPr>
              <a:t>The HR Sample Database is a well-structured system that supports efficient HR management through proper data organization and referential integrity. With the implementation of indexing, security enhancements, and optimized queries, the database can be further improved to support scalability and real-time analytics. Future developments may include AI-driven workforce predictions and cloud-based data integration for enhanced accessibility.</a:t>
            </a:r>
          </a:p>
          <a:p>
            <a:pPr algn="l"/>
            <a:r>
              <a:rPr lang="en-US" sz="2000" dirty="0">
                <a:solidFill>
                  <a:schemeClr val="bg1"/>
                </a:solidFill>
                <a:latin typeface="Mongolian Baiti" panose="03000500000000000000" pitchFamily="66" charset="0"/>
                <a:cs typeface="Mongolian Baiti" panose="03000500000000000000" pitchFamily="66" charset="0"/>
              </a:rPr>
              <a:t>By continuously optimizing and enhancing the database with new technologies, the HR Sample Database can become a highly efficient, secure, and intelligent system that supports modern HR operations at scale.</a:t>
            </a:r>
          </a:p>
        </p:txBody>
      </p:sp>
      <p:pic>
        <p:nvPicPr>
          <p:cNvPr id="8" name="Picture 7">
            <a:extLst>
              <a:ext uri="{FF2B5EF4-FFF2-40B4-BE49-F238E27FC236}">
                <a16:creationId xmlns:a16="http://schemas.microsoft.com/office/drawing/2014/main" id="{DE819919-FC19-5460-D3FE-170D203E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931" y="342900"/>
            <a:ext cx="812698" cy="812698"/>
          </a:xfrm>
          <a:prstGeom prst="rect">
            <a:avLst/>
          </a:prstGeom>
        </p:spPr>
      </p:pic>
    </p:spTree>
    <p:extLst>
      <p:ext uri="{BB962C8B-B14F-4D97-AF65-F5344CB8AC3E}">
        <p14:creationId xmlns:p14="http://schemas.microsoft.com/office/powerpoint/2010/main" val="1213260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901</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Comic Sans MS</vt:lpstr>
      <vt:lpstr>Gadugi</vt:lpstr>
      <vt:lpstr>Mongolian Baiti</vt:lpstr>
      <vt:lpstr>Office Theme</vt:lpstr>
      <vt:lpstr>PowerPoint Presentation</vt:lpstr>
      <vt:lpstr>Topics:-</vt:lpstr>
      <vt:lpstr>Introduction</vt:lpstr>
      <vt:lpstr>Key Findings </vt:lpstr>
      <vt:lpstr>Actionable</vt:lpstr>
      <vt:lpstr>Methodologies</vt:lpstr>
      <vt:lpstr>Approches</vt:lpstr>
      <vt:lpstr>Insights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Srijai Ponnaboina</dc:creator>
  <cp:lastModifiedBy>Srijai Ponnaboina</cp:lastModifiedBy>
  <cp:revision>17</cp:revision>
  <dcterms:created xsi:type="dcterms:W3CDTF">2025-02-01T15:57:15Z</dcterms:created>
  <dcterms:modified xsi:type="dcterms:W3CDTF">2025-03-10T09:55:32Z</dcterms:modified>
</cp:coreProperties>
</file>