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3879" y="49148"/>
            <a:ext cx="404812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5519" y="71119"/>
            <a:ext cx="345440" cy="355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987" y="418528"/>
            <a:ext cx="1648460" cy="30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0526" y="813498"/>
            <a:ext cx="3797300" cy="1247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357822"/>
            <a:ext cx="33807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CC0000"/>
                </a:solidFill>
              </a:rPr>
              <a:t>Capstone</a:t>
            </a:r>
            <a:r>
              <a:rPr sz="3600" spc="-145" dirty="0">
                <a:solidFill>
                  <a:srgbClr val="CC0000"/>
                </a:solidFill>
              </a:rPr>
              <a:t> </a:t>
            </a:r>
            <a:r>
              <a:rPr sz="3600" dirty="0">
                <a:solidFill>
                  <a:srgbClr val="CC0000"/>
                </a:solidFill>
              </a:rPr>
              <a:t>Project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02028" y="1223009"/>
            <a:ext cx="53587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5" dirty="0">
                <a:latin typeface="Times New Roman"/>
                <a:cs typeface="Times New Roman"/>
              </a:rPr>
              <a:t>Zomato</a:t>
            </a:r>
            <a:r>
              <a:rPr sz="2400" b="1" spc="27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Clustering</a:t>
            </a:r>
            <a:r>
              <a:rPr sz="2400" b="1" spc="2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Sentiment</a:t>
            </a:r>
            <a:r>
              <a:rPr sz="2400" b="1" spc="27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672" y="3266439"/>
            <a:ext cx="1560830" cy="707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50" b="1" u="heavy" spc="-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Presented by: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450" b="1" u="heavy" spc="-90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50" b="1" u="heavy" spc="-90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Gayatri </a:t>
            </a:r>
            <a:r>
              <a:rPr lang="en-US" sz="1450" b="1" u="heavy" spc="-90" dirty="0" err="1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Surapaneni</a:t>
            </a: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4640" y="1910079"/>
            <a:ext cx="4886960" cy="2824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160" y="883919"/>
            <a:ext cx="9154160" cy="4013200"/>
            <a:chOff x="-10160" y="883919"/>
            <a:chExt cx="9154160" cy="401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3919"/>
              <a:ext cx="9143999" cy="4013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80" y="4434839"/>
              <a:ext cx="3413760" cy="416559"/>
            </a:xfrm>
            <a:custGeom>
              <a:avLst/>
              <a:gdLst/>
              <a:ahLst/>
              <a:cxnLst/>
              <a:rect l="l" t="t" r="r" b="b"/>
              <a:pathLst>
                <a:path w="3413760" h="416560">
                  <a:moveTo>
                    <a:pt x="3413760" y="0"/>
                  </a:moveTo>
                  <a:lnTo>
                    <a:pt x="0" y="0"/>
                  </a:lnTo>
                  <a:lnTo>
                    <a:pt x="0" y="416560"/>
                  </a:lnTo>
                  <a:lnTo>
                    <a:pt x="3413760" y="416560"/>
                  </a:lnTo>
                  <a:lnTo>
                    <a:pt x="3413760" y="0"/>
                  </a:lnTo>
                  <a:close/>
                </a:path>
              </a:pathLst>
            </a:custGeom>
            <a:solidFill>
              <a:srgbClr val="F5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" y="4434839"/>
              <a:ext cx="3413760" cy="416559"/>
            </a:xfrm>
            <a:custGeom>
              <a:avLst/>
              <a:gdLst/>
              <a:ahLst/>
              <a:cxnLst/>
              <a:rect l="l" t="t" r="r" b="b"/>
              <a:pathLst>
                <a:path w="3413760" h="416560">
                  <a:moveTo>
                    <a:pt x="0" y="416560"/>
                  </a:moveTo>
                  <a:lnTo>
                    <a:pt x="3413760" y="416560"/>
                  </a:lnTo>
                  <a:lnTo>
                    <a:pt x="3413760" y="0"/>
                  </a:lnTo>
                  <a:lnTo>
                    <a:pt x="0" y="0"/>
                  </a:lnTo>
                  <a:lnTo>
                    <a:pt x="0" y="416560"/>
                  </a:lnTo>
                  <a:close/>
                </a:path>
              </a:pathLst>
            </a:custGeom>
            <a:ln w="30480">
              <a:solidFill>
                <a:srgbClr val="F5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6905" y="272478"/>
            <a:ext cx="746061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Total</a:t>
            </a:r>
            <a:r>
              <a:rPr spc="-175" dirty="0"/>
              <a:t> </a:t>
            </a:r>
            <a:r>
              <a:rPr spc="5" dirty="0"/>
              <a:t>number</a:t>
            </a:r>
            <a:r>
              <a:rPr spc="-160" dirty="0"/>
              <a:t> </a:t>
            </a:r>
            <a:r>
              <a:rPr spc="10" dirty="0"/>
              <a:t>of</a:t>
            </a:r>
            <a:r>
              <a:rPr spc="-114" dirty="0"/>
              <a:t> </a:t>
            </a:r>
            <a:r>
              <a:rPr spc="-10" dirty="0"/>
              <a:t>collections</a:t>
            </a:r>
            <a:r>
              <a:rPr spc="-140" dirty="0"/>
              <a:t> </a:t>
            </a:r>
            <a:r>
              <a:rPr spc="10" dirty="0"/>
              <a:t>and</a:t>
            </a:r>
            <a:r>
              <a:rPr spc="-130" dirty="0"/>
              <a:t> </a:t>
            </a:r>
            <a:r>
              <a:rPr spc="-15" dirty="0"/>
              <a:t>cuisines</a:t>
            </a:r>
            <a:r>
              <a:rPr spc="-55" dirty="0"/>
              <a:t> </a:t>
            </a:r>
            <a:r>
              <a:rPr spc="-5" dirty="0"/>
              <a:t>wrt</a:t>
            </a:r>
            <a:r>
              <a:rPr spc="-110" dirty="0"/>
              <a:t> </a:t>
            </a:r>
            <a:r>
              <a:rPr spc="20" dirty="0"/>
              <a:t>cost</a:t>
            </a:r>
            <a:r>
              <a:rPr spc="-110" dirty="0"/>
              <a:t> </a:t>
            </a:r>
            <a:r>
              <a:rPr spc="-5" dirty="0"/>
              <a:t>offered</a:t>
            </a:r>
            <a:r>
              <a:rPr spc="-204" dirty="0"/>
              <a:t> </a:t>
            </a:r>
            <a:r>
              <a:rPr dirty="0"/>
              <a:t>by</a:t>
            </a:r>
            <a:r>
              <a:rPr spc="-180" dirty="0"/>
              <a:t> </a:t>
            </a:r>
            <a:r>
              <a:rPr spc="35" dirty="0"/>
              <a:t>each</a:t>
            </a:r>
            <a:r>
              <a:rPr spc="-130" dirty="0"/>
              <a:t> </a:t>
            </a:r>
            <a:r>
              <a:rPr spc="-10" dirty="0"/>
              <a:t>restaurant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234" y="831145"/>
            <a:ext cx="8277486" cy="40136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0832" y="223583"/>
            <a:ext cx="48177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st</a:t>
            </a:r>
            <a:r>
              <a:rPr sz="1850" b="1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5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185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185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12" y="21970"/>
            <a:ext cx="63969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Treatment</a:t>
            </a:r>
            <a:r>
              <a:rPr sz="2800" spc="-45" dirty="0"/>
              <a:t> </a:t>
            </a:r>
            <a:r>
              <a:rPr sz="2800" spc="15" dirty="0"/>
              <a:t>of</a:t>
            </a:r>
            <a:r>
              <a:rPr sz="2800" spc="-45" dirty="0"/>
              <a:t> </a:t>
            </a:r>
            <a:r>
              <a:rPr sz="2800" spc="-5" dirty="0"/>
              <a:t>Missing</a:t>
            </a:r>
            <a:r>
              <a:rPr sz="2800" spc="-25" dirty="0"/>
              <a:t> </a:t>
            </a:r>
            <a:r>
              <a:rPr sz="2800" spc="-10" dirty="0"/>
              <a:t>Values</a:t>
            </a:r>
            <a:r>
              <a:rPr sz="2800" spc="5" dirty="0"/>
              <a:t> </a:t>
            </a:r>
            <a:r>
              <a:rPr sz="2800" dirty="0"/>
              <a:t>and</a:t>
            </a:r>
            <a:r>
              <a:rPr sz="2800" spc="60" dirty="0"/>
              <a:t> </a:t>
            </a:r>
            <a:r>
              <a:rPr sz="2800" spc="-15" dirty="0"/>
              <a:t>Outliers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23434" y="442023"/>
            <a:ext cx="3885565" cy="3750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ts val="2195"/>
              </a:lnSpc>
              <a:spcBef>
                <a:spcPts val="90"/>
              </a:spcBef>
            </a:pPr>
            <a:r>
              <a:rPr sz="185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5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1850" b="1" spc="5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1850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1850" b="1" spc="1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5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me</a:t>
            </a:r>
            <a:r>
              <a:rPr sz="185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50" b="1" spc="-1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50" b="1" spc="3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sz="1850" b="1" spc="-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5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1850" b="1" spc="-12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ss</a:t>
            </a:r>
            <a:r>
              <a:rPr sz="1850" b="1" spc="-12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185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185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50" b="1" spc="-5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sz="1850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1850" b="1" spc="-12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185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r>
              <a:rPr sz="1850" b="1" spc="5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  <a:p>
            <a:pPr marL="185420" indent="-173355" algn="just">
              <a:lnSpc>
                <a:spcPts val="1895"/>
              </a:lnSpc>
              <a:buFont typeface="Arial MT"/>
              <a:buChar char="•"/>
              <a:tabLst>
                <a:tab pos="236220" algn="l"/>
              </a:tabLst>
            </a:pPr>
            <a:r>
              <a:rPr dirty="0"/>
              <a:t>	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Zomato</a:t>
            </a:r>
            <a:r>
              <a:rPr sz="1600" spc="7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Restaurant</a:t>
            </a:r>
            <a:r>
              <a:rPr sz="1600" spc="7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names</a:t>
            </a:r>
            <a:r>
              <a:rPr sz="1600" spc="7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8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Metadata</a:t>
            </a:r>
            <a:endParaRPr sz="1600">
              <a:latin typeface="Times New Roman"/>
              <a:cs typeface="Times New Roman"/>
            </a:endParaRPr>
          </a:p>
          <a:p>
            <a:pPr marL="185420" marR="508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contains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54%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missing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collections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feature.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Since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it is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string,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it 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treated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by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replacing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null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Unknown.</a:t>
            </a:r>
            <a:endParaRPr sz="1600">
              <a:latin typeface="Times New Roman"/>
              <a:cs typeface="Times New Roman"/>
            </a:endParaRPr>
          </a:p>
          <a:p>
            <a:pPr marL="185420" marR="9525" indent="-173355" algn="just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186055" algn="l"/>
              </a:tabLst>
            </a:pP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we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have 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seen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from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missing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values graph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Zomato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Restaurant </a:t>
            </a:r>
            <a:r>
              <a:rPr sz="1600" spc="10" dirty="0">
                <a:latin typeface="Times New Roman"/>
                <a:cs typeface="Times New Roman"/>
              </a:rPr>
              <a:t>reviews,</a:t>
            </a:r>
            <a:r>
              <a:rPr sz="1600" spc="15" dirty="0">
                <a:latin typeface="Times New Roman"/>
                <a:cs typeface="Times New Roman"/>
              </a:rPr>
              <a:t> it </a:t>
            </a:r>
            <a:r>
              <a:rPr sz="1600" spc="-30" dirty="0">
                <a:latin typeface="Times New Roman"/>
                <a:cs typeface="Times New Roman"/>
              </a:rPr>
              <a:t>has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null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spc="5" dirty="0">
                <a:latin typeface="Times New Roman"/>
                <a:cs typeface="Times New Roman"/>
              </a:rPr>
              <a:t>at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10" dirty="0">
                <a:latin typeface="Times New Roman"/>
                <a:cs typeface="Times New Roman"/>
              </a:rPr>
              <a:t>position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20" dirty="0">
                <a:latin typeface="Times New Roman"/>
                <a:cs typeface="Times New Roman"/>
              </a:rPr>
              <a:t>every </a:t>
            </a:r>
            <a:r>
              <a:rPr sz="1600" dirty="0">
                <a:latin typeface="Times New Roman"/>
                <a:cs typeface="Times New Roman"/>
              </a:rPr>
              <a:t>feature.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these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null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are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dropped.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sz="185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5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1850" b="1" spc="5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1850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1850" b="1" spc="1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5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me</a:t>
            </a:r>
            <a:r>
              <a:rPr sz="185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50" b="1" spc="-1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50" b="1" spc="3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f</a:t>
            </a:r>
            <a:r>
              <a:rPr sz="1850" b="1" spc="-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185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r>
              <a:rPr sz="1850" b="1" spc="20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50" b="1" spc="-120" dirty="0">
                <a:solidFill>
                  <a:srgbClr val="CC0000"/>
                </a:solidFill>
                <a:latin typeface="Times New Roman"/>
                <a:cs typeface="Times New Roman"/>
              </a:rPr>
              <a:t>li</a:t>
            </a:r>
            <a:r>
              <a:rPr sz="1850" b="1" spc="5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185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185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1600" dirty="0">
                <a:latin typeface="Times New Roman"/>
                <a:cs typeface="Times New Roman"/>
              </a:rPr>
              <a:t>Outliers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treatment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this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data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set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treated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z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score.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261" y="516494"/>
            <a:ext cx="4503420" cy="4576445"/>
            <a:chOff x="164261" y="516494"/>
            <a:chExt cx="4503420" cy="457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565" y="516494"/>
              <a:ext cx="4272709" cy="22994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61" y="2848179"/>
              <a:ext cx="4502810" cy="2244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" y="22542"/>
            <a:ext cx="45345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/>
              <a:t>Natural</a:t>
            </a:r>
            <a:r>
              <a:rPr sz="2800" spc="-150" dirty="0"/>
              <a:t> </a:t>
            </a:r>
            <a:r>
              <a:rPr sz="2800" spc="5" dirty="0"/>
              <a:t>Language</a:t>
            </a:r>
            <a:r>
              <a:rPr sz="2800" spc="-60" dirty="0"/>
              <a:t> </a:t>
            </a:r>
            <a:r>
              <a:rPr sz="2800" spc="15" dirty="0"/>
              <a:t>Processing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7162" y="439165"/>
            <a:ext cx="8570595" cy="3342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600" spc="-10" dirty="0">
                <a:latin typeface="Times New Roman"/>
                <a:cs typeface="Times New Roman"/>
              </a:rPr>
              <a:t>Natural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Language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Processing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(NLP)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refers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AI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method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communicating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with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an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intelligent</a:t>
            </a:r>
            <a:endParaRPr sz="16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systems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using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natural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language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such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English.</a:t>
            </a:r>
            <a:endParaRPr sz="1600">
              <a:latin typeface="Times New Roman"/>
              <a:cs typeface="Times New Roman"/>
            </a:endParaRPr>
          </a:p>
          <a:p>
            <a:pPr marL="353695" indent="-285750">
              <a:lnSpc>
                <a:spcPct val="100000"/>
              </a:lnSpc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600" spc="-15" dirty="0">
                <a:latin typeface="Times New Roman"/>
                <a:cs typeface="Times New Roman"/>
              </a:rPr>
              <a:t>Since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we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have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sentences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we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have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used,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NLP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process</a:t>
            </a:r>
            <a:r>
              <a:rPr sz="1600" spc="-50" dirty="0">
                <a:latin typeface="Times New Roman"/>
                <a:cs typeface="Times New Roman"/>
              </a:rPr>
              <a:t> them.</a:t>
            </a:r>
            <a:endParaRPr sz="1600">
              <a:latin typeface="Times New Roman"/>
              <a:cs typeface="Times New Roman"/>
            </a:endParaRPr>
          </a:p>
          <a:p>
            <a:pPr marL="163195">
              <a:lnSpc>
                <a:spcPts val="2200"/>
              </a:lnSpc>
              <a:spcBef>
                <a:spcPts val="125"/>
              </a:spcBef>
            </a:pP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  <a:p>
            <a:pPr marL="508634" lvl="1" indent="-346075">
              <a:lnSpc>
                <a:spcPts val="1895"/>
              </a:lnSpc>
              <a:buAutoNum type="arabicPeriod"/>
              <a:tabLst>
                <a:tab pos="508634" algn="l"/>
                <a:tab pos="509270" algn="l"/>
              </a:tabLst>
            </a:pPr>
            <a:r>
              <a:rPr sz="1600" spc="-25" dirty="0">
                <a:latin typeface="Times New Roman"/>
                <a:cs typeface="Times New Roman"/>
              </a:rPr>
              <a:t>Removing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stop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words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punctuations,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emojis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etc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from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text.</a:t>
            </a:r>
            <a:endParaRPr sz="1600">
              <a:latin typeface="Times New Roman"/>
              <a:cs typeface="Times New Roman"/>
            </a:endParaRPr>
          </a:p>
          <a:p>
            <a:pPr marL="508634" lvl="1" indent="-346075">
              <a:lnSpc>
                <a:spcPct val="100000"/>
              </a:lnSpc>
              <a:buAutoNum type="arabicPeriod"/>
              <a:tabLst>
                <a:tab pos="508634" algn="l"/>
                <a:tab pos="509270" algn="l"/>
              </a:tabLst>
            </a:pPr>
            <a:r>
              <a:rPr sz="1600" spc="-40" dirty="0">
                <a:latin typeface="Times New Roman"/>
                <a:cs typeface="Times New Roman"/>
              </a:rPr>
              <a:t>Count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Vectorizer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429"/>
                </a:solidFill>
                <a:latin typeface="Times New Roman"/>
                <a:cs typeface="Times New Roman"/>
              </a:rPr>
              <a:t>CountVectorizer</a:t>
            </a:r>
            <a:r>
              <a:rPr sz="1600" b="1" spc="1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429"/>
                </a:solidFill>
                <a:latin typeface="Times New Roman"/>
                <a:cs typeface="Times New Roman"/>
              </a:rPr>
              <a:t>is</a:t>
            </a:r>
            <a:r>
              <a:rPr sz="1600" spc="-7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429"/>
                </a:solidFill>
                <a:latin typeface="Times New Roman"/>
                <a:cs typeface="Times New Roman"/>
              </a:rPr>
              <a:t>used</a:t>
            </a:r>
            <a:r>
              <a:rPr sz="1600" spc="8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429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429"/>
                </a:solidFill>
                <a:latin typeface="Times New Roman"/>
                <a:cs typeface="Times New Roman"/>
              </a:rPr>
              <a:t>transform</a:t>
            </a:r>
            <a:r>
              <a:rPr sz="1600" spc="19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429"/>
                </a:solidFill>
                <a:latin typeface="Times New Roman"/>
                <a:cs typeface="Times New Roman"/>
              </a:rPr>
              <a:t>a</a:t>
            </a:r>
            <a:r>
              <a:rPr sz="1600" spc="-7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429"/>
                </a:solidFill>
                <a:latin typeface="Times New Roman"/>
                <a:cs typeface="Times New Roman"/>
              </a:rPr>
              <a:t>corpora </a:t>
            </a:r>
            <a:r>
              <a:rPr sz="1600" dirty="0">
                <a:solidFill>
                  <a:srgbClr val="202429"/>
                </a:solidFill>
                <a:latin typeface="Times New Roman"/>
                <a:cs typeface="Times New Roman"/>
              </a:rPr>
              <a:t>of</a:t>
            </a:r>
            <a:r>
              <a:rPr sz="1600" spc="-6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429"/>
                </a:solidFill>
                <a:latin typeface="Times New Roman"/>
                <a:cs typeface="Times New Roman"/>
              </a:rPr>
              <a:t>text</a:t>
            </a:r>
            <a:r>
              <a:rPr sz="1600" spc="19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429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202429"/>
                </a:solidFill>
                <a:latin typeface="Times New Roman"/>
                <a:cs typeface="Times New Roman"/>
              </a:rPr>
              <a:t> a </a:t>
            </a:r>
            <a:r>
              <a:rPr sz="1600" spc="-5" dirty="0">
                <a:solidFill>
                  <a:srgbClr val="202429"/>
                </a:solidFill>
                <a:latin typeface="Times New Roman"/>
                <a:cs typeface="Times New Roman"/>
              </a:rPr>
              <a:t>vector</a:t>
            </a:r>
            <a:r>
              <a:rPr sz="16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429"/>
                </a:solidFill>
                <a:latin typeface="Times New Roman"/>
                <a:cs typeface="Times New Roman"/>
              </a:rPr>
              <a:t>of</a:t>
            </a:r>
            <a:r>
              <a:rPr sz="1600" spc="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429"/>
                </a:solidFill>
                <a:latin typeface="Times New Roman"/>
                <a:cs typeface="Times New Roman"/>
              </a:rPr>
              <a:t>term</a:t>
            </a:r>
            <a:r>
              <a:rPr sz="1600" spc="3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429"/>
                </a:solidFill>
                <a:latin typeface="Times New Roman"/>
                <a:cs typeface="Times New Roman"/>
              </a:rPr>
              <a:t>/</a:t>
            </a:r>
            <a:endParaRPr sz="16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202429"/>
                </a:solidFill>
                <a:latin typeface="Times New Roman"/>
                <a:cs typeface="Times New Roman"/>
              </a:rPr>
              <a:t>token</a:t>
            </a:r>
            <a:r>
              <a:rPr sz="1600" spc="13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429"/>
                </a:solidFill>
                <a:latin typeface="Times New Roman"/>
                <a:cs typeface="Times New Roman"/>
              </a:rPr>
              <a:t>counts.</a:t>
            </a:r>
            <a:endParaRPr sz="1600">
              <a:latin typeface="Times New Roman"/>
              <a:cs typeface="Times New Roman"/>
            </a:endParaRPr>
          </a:p>
          <a:p>
            <a:pPr marL="508634" lvl="1" indent="-34607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 startAt="3"/>
              <a:tabLst>
                <a:tab pos="508634" algn="l"/>
                <a:tab pos="509270" algn="l"/>
                <a:tab pos="3074035" algn="l"/>
              </a:tabLst>
            </a:pPr>
            <a:r>
              <a:rPr sz="1600" spc="-45" dirty="0">
                <a:solidFill>
                  <a:srgbClr val="202429"/>
                </a:solidFill>
                <a:latin typeface="Times New Roman"/>
                <a:cs typeface="Times New Roman"/>
              </a:rPr>
              <a:t>Stemming</a:t>
            </a:r>
            <a:r>
              <a:rPr sz="1600" spc="34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429"/>
                </a:solidFill>
                <a:latin typeface="Times New Roman"/>
                <a:cs typeface="Times New Roman"/>
              </a:rPr>
              <a:t>and</a:t>
            </a:r>
            <a:r>
              <a:rPr sz="1600" spc="9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429"/>
                </a:solidFill>
                <a:latin typeface="Times New Roman"/>
                <a:cs typeface="Times New Roman"/>
              </a:rPr>
              <a:t>lemmatization:	</a:t>
            </a:r>
            <a:r>
              <a:rPr sz="1600" spc="-25" dirty="0">
                <a:solidFill>
                  <a:srgbClr val="202429"/>
                </a:solidFill>
                <a:latin typeface="Times New Roman"/>
                <a:cs typeface="Times New Roman"/>
              </a:rPr>
              <a:t>these</a:t>
            </a:r>
            <a:r>
              <a:rPr sz="1600" spc="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429"/>
                </a:solidFill>
                <a:latin typeface="Times New Roman"/>
                <a:cs typeface="Times New Roman"/>
              </a:rPr>
              <a:t>two</a:t>
            </a:r>
            <a:r>
              <a:rPr sz="16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429"/>
                </a:solidFill>
                <a:latin typeface="Times New Roman"/>
                <a:cs typeface="Times New Roman"/>
              </a:rPr>
              <a:t>are</a:t>
            </a:r>
            <a:r>
              <a:rPr sz="16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429"/>
                </a:solidFill>
                <a:latin typeface="Times New Roman"/>
                <a:cs typeface="Times New Roman"/>
              </a:rPr>
              <a:t>the</a:t>
            </a:r>
            <a:r>
              <a:rPr sz="1600" spc="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429"/>
                </a:solidFill>
                <a:latin typeface="Times New Roman"/>
                <a:cs typeface="Times New Roman"/>
              </a:rPr>
              <a:t>text</a:t>
            </a:r>
            <a:r>
              <a:rPr sz="1600" spc="1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429"/>
                </a:solidFill>
                <a:latin typeface="Times New Roman"/>
                <a:cs typeface="Times New Roman"/>
              </a:rPr>
              <a:t>normalization</a:t>
            </a:r>
            <a:r>
              <a:rPr sz="1600" spc="24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429"/>
                </a:solidFill>
                <a:latin typeface="Times New Roman"/>
                <a:cs typeface="Times New Roman"/>
              </a:rPr>
              <a:t>techniques.</a:t>
            </a:r>
            <a:r>
              <a:rPr sz="1600" spc="24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429"/>
                </a:solidFill>
                <a:latin typeface="Times New Roman"/>
                <a:cs typeface="Times New Roman"/>
              </a:rPr>
              <a:t>These</a:t>
            </a:r>
            <a:r>
              <a:rPr sz="1600" spc="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429"/>
                </a:solidFill>
                <a:latin typeface="Times New Roman"/>
                <a:cs typeface="Times New Roman"/>
              </a:rPr>
              <a:t>methods</a:t>
            </a:r>
            <a:r>
              <a:rPr sz="1600" spc="254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429"/>
                </a:solidFill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202429"/>
                </a:solidFill>
                <a:latin typeface="Times New Roman"/>
                <a:cs typeface="Times New Roman"/>
              </a:rPr>
              <a:t>used</a:t>
            </a:r>
            <a:r>
              <a:rPr sz="1600" spc="7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429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429"/>
                </a:solidFill>
                <a:latin typeface="Times New Roman"/>
                <a:cs typeface="Times New Roman"/>
              </a:rPr>
              <a:t>process</a:t>
            </a:r>
            <a:r>
              <a:rPr sz="1600" spc="-7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429"/>
                </a:solidFill>
                <a:latin typeface="Times New Roman"/>
                <a:cs typeface="Times New Roman"/>
              </a:rPr>
              <a:t>the</a:t>
            </a:r>
            <a:r>
              <a:rPr sz="1600" spc="16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429"/>
                </a:solidFill>
                <a:latin typeface="Times New Roman"/>
                <a:cs typeface="Times New Roman"/>
              </a:rPr>
              <a:t>text</a:t>
            </a:r>
            <a:r>
              <a:rPr sz="1600" spc="1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429"/>
                </a:solidFill>
                <a:latin typeface="Times New Roman"/>
                <a:cs typeface="Times New Roman"/>
              </a:rPr>
              <a:t>accordingly.</a:t>
            </a:r>
            <a:endParaRPr sz="1600">
              <a:latin typeface="Times New Roman"/>
              <a:cs typeface="Times New Roman"/>
            </a:endParaRPr>
          </a:p>
          <a:p>
            <a:pPr marL="508634" marR="212725" lvl="1" indent="-346075">
              <a:lnSpc>
                <a:spcPct val="100000"/>
              </a:lnSpc>
              <a:buClr>
                <a:srgbClr val="000000"/>
              </a:buClr>
              <a:buAutoNum type="arabicPeriod" startAt="4"/>
              <a:tabLst>
                <a:tab pos="508634" algn="l"/>
                <a:tab pos="509270" algn="l"/>
              </a:tabLst>
            </a:pPr>
            <a:r>
              <a:rPr sz="1600" spc="-25" dirty="0">
                <a:solidFill>
                  <a:srgbClr val="202429"/>
                </a:solidFill>
                <a:latin typeface="Times New Roman"/>
                <a:cs typeface="Times New Roman"/>
              </a:rPr>
              <a:t>TFIDF</a:t>
            </a:r>
            <a:r>
              <a:rPr sz="1600" spc="6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429"/>
                </a:solidFill>
                <a:latin typeface="Times New Roman"/>
                <a:cs typeface="Times New Roman"/>
              </a:rPr>
              <a:t>vectorizer:</a:t>
            </a:r>
            <a:r>
              <a:rPr sz="1600" spc="6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TF-IDF</a:t>
            </a:r>
            <a:r>
              <a:rPr sz="1600" spc="1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abbreviation</a:t>
            </a:r>
            <a:r>
              <a:rPr sz="1600" spc="-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600" spc="1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Term</a:t>
            </a:r>
            <a:r>
              <a:rPr sz="16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Frequency</a:t>
            </a:r>
            <a:r>
              <a:rPr sz="1600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Inverse</a:t>
            </a:r>
            <a:r>
              <a:rPr sz="1600" spc="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Times New Roman"/>
                <a:cs typeface="Times New Roman"/>
              </a:rPr>
              <a:t>Document</a:t>
            </a:r>
            <a:r>
              <a:rPr sz="1600" spc="2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Frequency. </a:t>
            </a:r>
            <a:r>
              <a:rPr sz="1600" spc="-3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This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is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very </a:t>
            </a:r>
            <a:r>
              <a:rPr sz="1600" spc="-40" dirty="0">
                <a:solidFill>
                  <a:srgbClr val="292929"/>
                </a:solidFill>
                <a:latin typeface="Times New Roman"/>
                <a:cs typeface="Times New Roman"/>
              </a:rPr>
              <a:t>common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algorithm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transform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text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 into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600" spc="-40" dirty="0">
                <a:solidFill>
                  <a:srgbClr val="292929"/>
                </a:solidFill>
                <a:latin typeface="Times New Roman"/>
                <a:cs typeface="Times New Roman"/>
              </a:rPr>
              <a:t>meaningful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representation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numbers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which 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used</a:t>
            </a:r>
            <a:r>
              <a:rPr sz="16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6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fit</a:t>
            </a:r>
            <a:r>
              <a:rPr sz="16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machine</a:t>
            </a:r>
            <a:r>
              <a:rPr sz="1600" spc="2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algorithm</a:t>
            </a:r>
            <a:r>
              <a:rPr sz="1600" spc="1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16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prediction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50" b="1" spc="65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er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22" y="3892025"/>
            <a:ext cx="7423784" cy="1124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 MT"/>
              <a:buChar char="●"/>
              <a:tabLst>
                <a:tab pos="358140" algn="l"/>
                <a:tab pos="358775" algn="l"/>
              </a:tabLst>
            </a:pP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Feature</a:t>
            </a:r>
            <a:r>
              <a:rPr sz="1600" spc="2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engineering</a:t>
            </a:r>
            <a:r>
              <a:rPr sz="1600" spc="1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600" spc="2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600" spc="25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process</a:t>
            </a:r>
            <a:r>
              <a:rPr sz="1600" spc="2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600" spc="1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selecting,</a:t>
            </a:r>
            <a:r>
              <a:rPr sz="1600" spc="3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manipulating,</a:t>
            </a:r>
            <a:r>
              <a:rPr sz="1600" spc="229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600" spc="2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transforming</a:t>
            </a:r>
            <a:r>
              <a:rPr sz="1600" spc="1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raw</a:t>
            </a:r>
            <a:endParaRPr sz="16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240"/>
              </a:spcBef>
            </a:pP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sz="1600" spc="1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sz="1600" spc="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 be</a:t>
            </a:r>
            <a:r>
              <a:rPr sz="16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used</a:t>
            </a:r>
            <a:r>
              <a:rPr sz="1600" spc="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supervised</a:t>
            </a:r>
            <a:r>
              <a:rPr sz="16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learning.</a:t>
            </a:r>
            <a:endParaRPr sz="16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Font typeface="Arial MT"/>
              <a:buChar char="●"/>
              <a:tabLst>
                <a:tab pos="358140" algn="l"/>
                <a:tab pos="358775" algn="l"/>
              </a:tabLst>
            </a:pP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Feature</a:t>
            </a:r>
            <a:r>
              <a:rPr sz="1600" spc="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F1F1F"/>
                </a:solidFill>
                <a:latin typeface="Times New Roman"/>
                <a:cs typeface="Times New Roman"/>
              </a:rPr>
              <a:t>Engineering</a:t>
            </a:r>
            <a:r>
              <a:rPr sz="1600" spc="25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consists</a:t>
            </a:r>
            <a:r>
              <a:rPr sz="16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6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various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process</a:t>
            </a:r>
            <a:r>
              <a:rPr sz="1600" spc="-1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683895" lvl="1" indent="-326390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AutoNum type="arabicParenBoth"/>
              <a:tabLst>
                <a:tab pos="684530" algn="l"/>
              </a:tabLst>
            </a:pP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Feature</a:t>
            </a:r>
            <a:r>
              <a:rPr sz="1600" spc="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Creation</a:t>
            </a:r>
            <a:r>
              <a:rPr sz="16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(2)</a:t>
            </a:r>
            <a:r>
              <a:rPr sz="16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Transformation</a:t>
            </a:r>
            <a:r>
              <a:rPr sz="1600" spc="1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(3)</a:t>
            </a:r>
            <a:r>
              <a:rPr sz="16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Feature</a:t>
            </a:r>
            <a:r>
              <a:rPr sz="1600" spc="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Selection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4681" y="3922077"/>
            <a:ext cx="7480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1600" spc="1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F1F1F"/>
                </a:solidFill>
                <a:latin typeface="Times New Roman"/>
                <a:cs typeface="Times New Roman"/>
              </a:rPr>
              <a:t>into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19" y="185737"/>
            <a:ext cx="16160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/>
              <a:t>Clustering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04812" y="760666"/>
            <a:ext cx="8212455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379730" indent="-285115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Cluster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analysis,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clustering,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unsupervised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machine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learning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task.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Similarity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between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observations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defined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using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some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inter-observation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distance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measures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correlation-based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distance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measures.</a:t>
            </a:r>
            <a:endParaRPr sz="1600">
              <a:latin typeface="Times New Roman"/>
              <a:cs typeface="Times New Roman"/>
            </a:endParaRPr>
          </a:p>
          <a:p>
            <a:pPr marL="297180" marR="119380" indent="-285115" algn="just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It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involves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automatically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discovering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natural grouping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data.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Unlike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supervised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learning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(like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predictive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modeling),</a:t>
            </a:r>
            <a:r>
              <a:rPr sz="1600" spc="3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clustering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algorithms</a:t>
            </a:r>
            <a:r>
              <a:rPr sz="1600" spc="3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only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interpret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input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find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natural groups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in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space.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Cluster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analysis</a:t>
            </a:r>
            <a:r>
              <a:rPr sz="1600" spc="3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an iterative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process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where subjective evaluation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3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identified clusters</a:t>
            </a:r>
            <a:r>
              <a:rPr sz="1600" spc="3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fed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back</a:t>
            </a:r>
            <a:r>
              <a:rPr sz="1600" spc="-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1600" spc="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changes</a:t>
            </a:r>
            <a:r>
              <a:rPr sz="16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algorithm</a:t>
            </a:r>
            <a:r>
              <a:rPr sz="1600" spc="11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configuration</a:t>
            </a:r>
            <a:r>
              <a:rPr sz="1600" spc="2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until</a:t>
            </a:r>
            <a:r>
              <a:rPr sz="16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desired</a:t>
            </a:r>
            <a:r>
              <a:rPr sz="1600" spc="-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appropriate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result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achieved.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Clustering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techniques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we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have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used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444500" lvl="1" indent="-28511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45134" algn="l"/>
              </a:tabLst>
            </a:pPr>
            <a:r>
              <a:rPr sz="1600" b="1" spc="-20" dirty="0">
                <a:latin typeface="Times New Roman"/>
                <a:cs typeface="Times New Roman"/>
              </a:rPr>
              <a:t>Affinity</a:t>
            </a:r>
            <a:r>
              <a:rPr sz="1600" b="1" spc="12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Propagation</a:t>
            </a:r>
            <a:endParaRPr sz="1600">
              <a:latin typeface="Times New Roman"/>
              <a:cs typeface="Times New Roman"/>
            </a:endParaRPr>
          </a:p>
          <a:p>
            <a:pPr marL="444500" lvl="1" indent="-2851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445134" algn="l"/>
              </a:tabLst>
            </a:pP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Hierarchial</a:t>
            </a:r>
            <a:r>
              <a:rPr sz="1600" b="1" spc="22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  <a:p>
            <a:pPr marL="444500" lvl="1" indent="-2851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445134" algn="l"/>
              </a:tabLst>
            </a:pPr>
            <a:r>
              <a:rPr sz="16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dbscan</a:t>
            </a:r>
            <a:r>
              <a:rPr sz="1600" b="1" spc="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  <a:p>
            <a:pPr marL="444500" lvl="1" indent="-28511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445134" algn="l"/>
              </a:tabLst>
            </a:pP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Means</a:t>
            </a:r>
            <a:r>
              <a:rPr sz="16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  <a:p>
            <a:pPr marL="444500" lvl="1" indent="-2851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445134" algn="l"/>
              </a:tabLst>
            </a:pPr>
            <a:r>
              <a:rPr sz="16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mini-batch</a:t>
            </a:r>
            <a:r>
              <a:rPr sz="1600" b="1" spc="25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k-means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79" y="424878"/>
            <a:ext cx="20796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Affinity</a:t>
            </a:r>
            <a:r>
              <a:rPr spc="-5" dirty="0"/>
              <a:t> </a:t>
            </a:r>
            <a:r>
              <a:rPr spc="-10" dirty="0"/>
              <a:t>Propagation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45" y="1116812"/>
            <a:ext cx="3714570" cy="3196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2765" y="3204723"/>
            <a:ext cx="4104658" cy="5069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17365" y="780478"/>
            <a:ext cx="4100829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Affinity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Propagation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involves</a:t>
            </a:r>
            <a:r>
              <a:rPr sz="1600" spc="1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finding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set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exemplars</a:t>
            </a:r>
            <a:r>
              <a:rPr sz="1600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1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best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summarize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97180" marR="10795" indent="-285115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It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implemented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via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Affinity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Propagation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main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configuration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tune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“damping”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set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0.5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and</a:t>
            </a:r>
            <a:r>
              <a:rPr sz="1600" spc="4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1,</a:t>
            </a:r>
            <a:r>
              <a:rPr sz="1600" spc="3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perhaps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“preference.”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Clustering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has</a:t>
            </a:r>
            <a:r>
              <a:rPr sz="1600" spc="4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done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on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Total</a:t>
            </a:r>
            <a:r>
              <a:rPr sz="1600" spc="5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Cuisines</a:t>
            </a:r>
            <a:r>
              <a:rPr sz="1600" spc="4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collections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length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32" y="128904"/>
            <a:ext cx="225615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</a:t>
            </a:r>
            <a:r>
              <a:rPr spc="-114" dirty="0"/>
              <a:t>i</a:t>
            </a:r>
            <a:r>
              <a:rPr spc="50" dirty="0"/>
              <a:t>e</a:t>
            </a:r>
            <a:r>
              <a:rPr spc="-25" dirty="0"/>
              <a:t>r</a:t>
            </a:r>
            <a:r>
              <a:rPr spc="30" dirty="0"/>
              <a:t>a</a:t>
            </a:r>
            <a:r>
              <a:rPr spc="-25" dirty="0"/>
              <a:t>r</a:t>
            </a:r>
            <a:r>
              <a:rPr spc="50" dirty="0"/>
              <a:t>c</a:t>
            </a:r>
            <a:r>
              <a:rPr spc="5" dirty="0"/>
              <a:t>h</a:t>
            </a:r>
            <a:r>
              <a:rPr spc="-120" dirty="0"/>
              <a:t>i</a:t>
            </a:r>
            <a:r>
              <a:rPr spc="30" dirty="0"/>
              <a:t>a</a:t>
            </a:r>
            <a:r>
              <a:rPr spc="-5" dirty="0"/>
              <a:t>l</a:t>
            </a:r>
            <a:r>
              <a:rPr spc="-160" dirty="0"/>
              <a:t> </a:t>
            </a:r>
            <a:r>
              <a:rPr spc="20" dirty="0"/>
              <a:t>C</a:t>
            </a:r>
            <a:r>
              <a:rPr spc="-120" dirty="0"/>
              <a:t>l</a:t>
            </a:r>
            <a:r>
              <a:rPr spc="5" dirty="0"/>
              <a:t>u</a:t>
            </a:r>
            <a:r>
              <a:rPr spc="-5" dirty="0"/>
              <a:t>s</a:t>
            </a:r>
            <a:r>
              <a:rPr spc="20" dirty="0"/>
              <a:t>t</a:t>
            </a:r>
            <a:r>
              <a:rPr spc="50" dirty="0"/>
              <a:t>e</a:t>
            </a:r>
            <a:r>
              <a:rPr spc="-25" dirty="0"/>
              <a:t>r</a:t>
            </a:r>
            <a:r>
              <a:rPr spc="-120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06" y="556724"/>
            <a:ext cx="4059682" cy="31798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9940" y="2058450"/>
            <a:ext cx="3035835" cy="24583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19421" y="298132"/>
            <a:ext cx="37509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Agglomerative</a:t>
            </a:r>
            <a:r>
              <a:rPr sz="185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Hierarchial</a:t>
            </a:r>
            <a:r>
              <a:rPr sz="1850" b="1" spc="-1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Clustering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97" y="3918267"/>
            <a:ext cx="428879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Hierarchical </a:t>
            </a:r>
            <a:r>
              <a:rPr sz="1600" spc="-15" dirty="0">
                <a:latin typeface="Times New Roman"/>
                <a:cs typeface="Times New Roman"/>
              </a:rPr>
              <a:t>clustering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30" dirty="0">
                <a:latin typeface="Times New Roman"/>
                <a:cs typeface="Times New Roman"/>
              </a:rPr>
              <a:t>group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together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unlabeled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points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having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similar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characteristics.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2840" y="819213"/>
            <a:ext cx="463359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agglomerative </a:t>
            </a:r>
            <a:r>
              <a:rPr sz="1600" spc="-5" dirty="0">
                <a:latin typeface="Times New Roman"/>
                <a:cs typeface="Times New Roman"/>
              </a:rPr>
              <a:t>hierarchical </a:t>
            </a:r>
            <a:r>
              <a:rPr sz="1600" dirty="0">
                <a:latin typeface="Times New Roman"/>
                <a:cs typeface="Times New Roman"/>
              </a:rPr>
              <a:t>algorithms, </a:t>
            </a:r>
            <a:r>
              <a:rPr sz="1600" spc="20" dirty="0">
                <a:latin typeface="Times New Roman"/>
                <a:cs typeface="Times New Roman"/>
              </a:rPr>
              <a:t>each </a:t>
            </a:r>
            <a:r>
              <a:rPr sz="1600" spc="10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point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treated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single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cluster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then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successively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merge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agglomerate</a:t>
            </a:r>
            <a:r>
              <a:rPr sz="1600" spc="-5" dirty="0">
                <a:latin typeface="Times New Roman"/>
                <a:cs typeface="Times New Roman"/>
              </a:rPr>
              <a:t> (bottom-up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approach)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pairs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clusters.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952439"/>
            <a:ext cx="3040379" cy="30507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97" y="283209"/>
            <a:ext cx="199453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</a:t>
            </a:r>
            <a:r>
              <a:rPr spc="-55" dirty="0"/>
              <a:t> </a:t>
            </a:r>
            <a:r>
              <a:rPr spc="-20" dirty="0"/>
              <a:t>m</a:t>
            </a:r>
            <a:r>
              <a:rPr spc="55" dirty="0"/>
              <a:t>e</a:t>
            </a:r>
            <a:r>
              <a:rPr spc="30" dirty="0"/>
              <a:t>a</a:t>
            </a:r>
            <a:r>
              <a:rPr spc="5" dirty="0"/>
              <a:t>n</a:t>
            </a:r>
            <a:r>
              <a:rPr spc="-5" dirty="0"/>
              <a:t>s</a:t>
            </a:r>
            <a:r>
              <a:rPr spc="-140" dirty="0"/>
              <a:t> </a:t>
            </a:r>
            <a:r>
              <a:rPr spc="20" dirty="0"/>
              <a:t>C</a:t>
            </a:r>
            <a:r>
              <a:rPr spc="-120" dirty="0"/>
              <a:t>l</a:t>
            </a:r>
            <a:r>
              <a:rPr spc="5" dirty="0"/>
              <a:t>u</a:t>
            </a:r>
            <a:r>
              <a:rPr spc="-5" dirty="0"/>
              <a:t>s</a:t>
            </a:r>
            <a:r>
              <a:rPr spc="25" dirty="0"/>
              <a:t>t</a:t>
            </a:r>
            <a:r>
              <a:rPr spc="55" dirty="0"/>
              <a:t>e</a:t>
            </a:r>
            <a:r>
              <a:rPr spc="-25" dirty="0"/>
              <a:t>r</a:t>
            </a:r>
            <a:r>
              <a:rPr spc="-120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4400" y="2671981"/>
            <a:ext cx="2397822" cy="23013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66209" y="935037"/>
            <a:ext cx="441896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3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iterative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that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divides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unlabeled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dataset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600" spc="3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clusters</a:t>
            </a:r>
            <a:r>
              <a:rPr sz="1600" spc="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such </a:t>
            </a:r>
            <a:r>
              <a:rPr sz="1600" spc="-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way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each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dataset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belongs 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only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group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6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properties.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defines</a:t>
            </a:r>
            <a:r>
              <a:rPr sz="1600" spc="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pre-defined</a:t>
            </a:r>
            <a:r>
              <a:rPr sz="16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clusters</a:t>
            </a:r>
            <a:r>
              <a:rPr sz="16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ts val="1889"/>
              </a:lnSpc>
              <a:spcBef>
                <a:spcPts val="5"/>
              </a:spcBef>
            </a:pP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created 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 marL="2626995" algn="just">
              <a:lnSpc>
                <a:spcPts val="2190"/>
              </a:lnSpc>
            </a:pP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Elbow</a:t>
            </a:r>
            <a:r>
              <a:rPr sz="185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Method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104" y="4531994"/>
            <a:ext cx="32524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sz="16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6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600" spc="-13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d </a:t>
            </a:r>
            <a:r>
              <a:rPr sz="16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bow</a:t>
            </a:r>
            <a:r>
              <a:rPr sz="16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3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600" spc="-5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600" spc="-85" dirty="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od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62" y="790031"/>
            <a:ext cx="4042438" cy="36088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647" y="248665"/>
            <a:ext cx="1859914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dbS</a:t>
            </a:r>
            <a:r>
              <a:rPr spc="55" dirty="0"/>
              <a:t>c</a:t>
            </a:r>
            <a:r>
              <a:rPr spc="30" dirty="0"/>
              <a:t>a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20" dirty="0"/>
              <a:t>C</a:t>
            </a:r>
            <a:r>
              <a:rPr spc="-120" dirty="0"/>
              <a:t>l</a:t>
            </a:r>
            <a:r>
              <a:rPr spc="5" dirty="0"/>
              <a:t>u</a:t>
            </a:r>
            <a:r>
              <a:rPr spc="-5" dirty="0"/>
              <a:t>s</a:t>
            </a:r>
            <a:r>
              <a:rPr spc="20" dirty="0"/>
              <a:t>t</a:t>
            </a:r>
            <a:r>
              <a:rPr spc="50" dirty="0"/>
              <a:t>e</a:t>
            </a:r>
            <a:r>
              <a:rPr spc="-25" dirty="0"/>
              <a:t>r</a:t>
            </a:r>
            <a:r>
              <a:rPr spc="-120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1345" y="952245"/>
            <a:ext cx="22910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7180" algn="l"/>
                <a:tab pos="297815" algn="l"/>
                <a:tab pos="1771650" algn="l"/>
              </a:tabLst>
            </a:pPr>
            <a:r>
              <a:rPr sz="1600" spc="-40" dirty="0">
                <a:solidFill>
                  <a:srgbClr val="292929"/>
                </a:solidFill>
                <a:latin typeface="Times New Roman"/>
                <a:cs typeface="Times New Roman"/>
              </a:rPr>
              <a:t>D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B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C</a:t>
            </a:r>
            <a:r>
              <a:rPr sz="1600" spc="4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N	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600" spc="-50" dirty="0">
                <a:solidFill>
                  <a:srgbClr val="292929"/>
                </a:solidFill>
                <a:latin typeface="Times New Roman"/>
                <a:cs typeface="Times New Roman"/>
              </a:rPr>
              <a:t>t</a:t>
            </a:r>
            <a:r>
              <a:rPr sz="1600" spc="85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600" spc="-85" dirty="0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0759" y="952245"/>
            <a:ext cx="1588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7575" algn="l"/>
              </a:tabLst>
            </a:pP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for	</a:t>
            </a:r>
            <a:r>
              <a:rPr sz="1600" b="1" spc="-15" dirty="0">
                <a:solidFill>
                  <a:srgbClr val="292929"/>
                </a:solidFill>
                <a:latin typeface="Times New Roman"/>
                <a:cs typeface="Times New Roman"/>
              </a:rPr>
              <a:t>d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ensity-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1345" y="1197038"/>
            <a:ext cx="4537075" cy="32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0160" algn="just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292929"/>
                </a:solidFill>
                <a:latin typeface="Times New Roman"/>
                <a:cs typeface="Times New Roman"/>
              </a:rPr>
              <a:t>b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ased </a:t>
            </a:r>
            <a:r>
              <a:rPr sz="1600" b="1" dirty="0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patial </a:t>
            </a:r>
            <a:r>
              <a:rPr sz="1600" b="1" spc="5" dirty="0">
                <a:solidFill>
                  <a:srgbClr val="292929"/>
                </a:solidFill>
                <a:latin typeface="Times New Roman"/>
                <a:cs typeface="Times New Roman"/>
              </a:rPr>
              <a:t>c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lustering </a:t>
            </a:r>
            <a:r>
              <a:rPr sz="1600" spc="35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pplications </a:t>
            </a:r>
            <a:r>
              <a:rPr sz="1600" spc="25" dirty="0">
                <a:solidFill>
                  <a:srgbClr val="292929"/>
                </a:solidFill>
                <a:latin typeface="Times New Roman"/>
                <a:cs typeface="Times New Roman"/>
              </a:rPr>
              <a:t>with </a:t>
            </a:r>
            <a:r>
              <a:rPr sz="16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oise.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able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find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arbitrary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shaped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clusters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clusters</a:t>
            </a:r>
            <a:r>
              <a:rPr sz="16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with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noise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 (i.e.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outliers).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main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idea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behind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DBSCAN 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292929"/>
                </a:solidFill>
                <a:latin typeface="Times New Roman"/>
                <a:cs typeface="Times New Roman"/>
              </a:rPr>
              <a:t>point </a:t>
            </a:r>
            <a:r>
              <a:rPr sz="16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belongs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cluster</a:t>
            </a:r>
            <a:r>
              <a:rPr sz="1600" spc="3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if it is 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close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many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16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600" spc="1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16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600" spc="-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two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key</a:t>
            </a:r>
            <a:r>
              <a:rPr sz="16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parameters</a:t>
            </a:r>
            <a:r>
              <a:rPr sz="1600" spc="10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DBSCAN: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0160">
              <a:lnSpc>
                <a:spcPct val="100000"/>
              </a:lnSpc>
              <a:spcBef>
                <a:spcPts val="5"/>
              </a:spcBef>
              <a:tabLst>
                <a:tab pos="3104515" algn="l"/>
              </a:tabLst>
            </a:pPr>
            <a:r>
              <a:rPr sz="1600" b="1" dirty="0">
                <a:solidFill>
                  <a:srgbClr val="292929"/>
                </a:solidFill>
                <a:latin typeface="Times New Roman"/>
                <a:cs typeface="Times New Roman"/>
              </a:rPr>
              <a:t>eps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1600" spc="1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1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distance</a:t>
            </a:r>
            <a:r>
              <a:rPr sz="1600" spc="1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6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specifies</a:t>
            </a:r>
            <a:r>
              <a:rPr sz="1600" spc="1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600" spc="2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neighborhoods. </a:t>
            </a:r>
            <a:r>
              <a:rPr sz="1600" spc="-3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Two </a:t>
            </a:r>
            <a:r>
              <a:rPr sz="1600" spc="1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points</a:t>
            </a:r>
            <a:r>
              <a:rPr sz="1600" spc="5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are </a:t>
            </a:r>
            <a:r>
              <a:rPr sz="1600" spc="1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considered</a:t>
            </a:r>
            <a:r>
              <a:rPr sz="1600" spc="5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600" spc="5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be	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neighbors</a:t>
            </a:r>
            <a:r>
              <a:rPr sz="1600" spc="1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1600" spc="1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distance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between 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them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are 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less </a:t>
            </a:r>
            <a:r>
              <a:rPr sz="1600" spc="-35" dirty="0">
                <a:solidFill>
                  <a:srgbClr val="292929"/>
                </a:solidFill>
                <a:latin typeface="Times New Roman"/>
                <a:cs typeface="Times New Roman"/>
              </a:rPr>
              <a:t>than</a:t>
            </a:r>
            <a:r>
              <a:rPr sz="16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or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equal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 </a:t>
            </a:r>
            <a:r>
              <a:rPr sz="1600" spc="5" dirty="0">
                <a:solidFill>
                  <a:srgbClr val="292929"/>
                </a:solidFill>
                <a:latin typeface="Times New Roman"/>
                <a:cs typeface="Times New Roman"/>
              </a:rPr>
              <a:t>eps. </a:t>
            </a:r>
            <a:r>
              <a:rPr sz="16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minPts:</a:t>
            </a:r>
            <a:r>
              <a:rPr sz="1600" b="1" spc="2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Minimum</a:t>
            </a:r>
            <a:r>
              <a:rPr sz="1600" spc="20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1600" spc="2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600" spc="1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92929"/>
                </a:solidFill>
                <a:latin typeface="Times New Roman"/>
                <a:cs typeface="Times New Roman"/>
              </a:rPr>
              <a:t>data</a:t>
            </a:r>
            <a:r>
              <a:rPr sz="1600" spc="25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points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600" spc="2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define</a:t>
            </a:r>
            <a:r>
              <a:rPr sz="1600" spc="2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600" spc="-3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Times New Roman"/>
                <a:cs typeface="Times New Roman"/>
              </a:rPr>
              <a:t>cluster.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40" y="1094752"/>
            <a:ext cx="4377039" cy="30605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609" y="380618"/>
            <a:ext cx="203835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M</a:t>
            </a:r>
            <a:r>
              <a:rPr spc="-120" dirty="0"/>
              <a:t>i</a:t>
            </a:r>
            <a:r>
              <a:rPr spc="5" dirty="0"/>
              <a:t>n</a:t>
            </a:r>
            <a:r>
              <a:rPr spc="-114" dirty="0"/>
              <a:t>i</a:t>
            </a:r>
            <a:r>
              <a:rPr spc="20" dirty="0"/>
              <a:t>-</a:t>
            </a:r>
            <a:r>
              <a:rPr spc="5" dirty="0"/>
              <a:t>b</a:t>
            </a:r>
            <a:r>
              <a:rPr spc="30" dirty="0"/>
              <a:t>a</a:t>
            </a:r>
            <a:r>
              <a:rPr spc="15" dirty="0"/>
              <a:t>t</a:t>
            </a:r>
            <a:r>
              <a:rPr spc="55" dirty="0"/>
              <a:t>c</a:t>
            </a:r>
            <a:r>
              <a:rPr spc="-5" dirty="0"/>
              <a:t>h</a:t>
            </a:r>
            <a:r>
              <a:rPr spc="-210" dirty="0"/>
              <a:t> </a:t>
            </a:r>
            <a:r>
              <a:rPr spc="-70" dirty="0"/>
              <a:t>k</a:t>
            </a:r>
            <a:r>
              <a:rPr spc="20" dirty="0"/>
              <a:t>-</a:t>
            </a:r>
            <a:r>
              <a:rPr spc="-20" dirty="0"/>
              <a:t>m</a:t>
            </a:r>
            <a:r>
              <a:rPr spc="50" dirty="0"/>
              <a:t>e</a:t>
            </a:r>
            <a:r>
              <a:rPr spc="30" dirty="0"/>
              <a:t>a</a:t>
            </a:r>
            <a:r>
              <a:rPr spc="5" dirty="0"/>
              <a:t>n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7634" y="1066736"/>
            <a:ext cx="3698240" cy="23831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7180" marR="5080" indent="-285115" algn="just">
              <a:lnSpc>
                <a:spcPct val="96800"/>
              </a:lnSpc>
              <a:spcBef>
                <a:spcPts val="145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Mini-Batch </a:t>
            </a:r>
            <a:r>
              <a:rPr sz="1450" spc="-30" dirty="0">
                <a:solidFill>
                  <a:srgbClr val="202020"/>
                </a:solidFill>
                <a:latin typeface="Times New Roman"/>
                <a:cs typeface="Times New Roman"/>
              </a:rPr>
              <a:t>K-Means </a:t>
            </a:r>
            <a:r>
              <a:rPr sz="1450" spc="-4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450" spc="-40" dirty="0">
                <a:solidFill>
                  <a:srgbClr val="202020"/>
                </a:solidFill>
                <a:latin typeface="Times New Roman"/>
                <a:cs typeface="Times New Roman"/>
              </a:rPr>
              <a:t>modified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version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k-means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4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makes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 updates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cluster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centroids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using mini-batches </a:t>
            </a:r>
            <a:r>
              <a:rPr sz="1450" spc="-5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50" spc="-30" dirty="0">
                <a:solidFill>
                  <a:srgbClr val="202020"/>
                </a:solidFill>
                <a:latin typeface="Times New Roman"/>
                <a:cs typeface="Times New Roman"/>
              </a:rPr>
              <a:t>samples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rather 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sz="14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entire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 dataset,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4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1450" spc="-35" dirty="0">
                <a:solidFill>
                  <a:srgbClr val="202020"/>
                </a:solidFill>
                <a:latin typeface="Times New Roman"/>
                <a:cs typeface="Times New Roman"/>
              </a:rPr>
              <a:t> can</a:t>
            </a:r>
            <a:r>
              <a:rPr sz="1450" spc="2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make</a:t>
            </a:r>
            <a:r>
              <a:rPr sz="1450" spc="3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90" dirty="0">
                <a:solidFill>
                  <a:srgbClr val="202020"/>
                </a:solidFill>
                <a:latin typeface="Times New Roman"/>
                <a:cs typeface="Times New Roman"/>
              </a:rPr>
              <a:t>it </a:t>
            </a:r>
            <a:r>
              <a:rPr sz="1450" spc="-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faster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40" dirty="0">
                <a:solidFill>
                  <a:srgbClr val="202020"/>
                </a:solidFill>
                <a:latin typeface="Times New Roman"/>
                <a:cs typeface="Times New Roman"/>
              </a:rPr>
              <a:t>large</a:t>
            </a:r>
            <a:r>
              <a:rPr sz="145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datasets,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30" dirty="0">
                <a:solidFill>
                  <a:srgbClr val="202020"/>
                </a:solidFill>
                <a:latin typeface="Times New Roman"/>
                <a:cs typeface="Times New Roman"/>
              </a:rPr>
              <a:t>perhaps</a:t>
            </a: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more </a:t>
            </a:r>
            <a:r>
              <a:rPr sz="14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robus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450" spc="-1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45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stat</a:t>
            </a:r>
            <a:r>
              <a:rPr sz="1450" spc="-95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st</a:t>
            </a:r>
            <a:r>
              <a:rPr sz="1450" spc="-9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cal</a:t>
            </a:r>
            <a:r>
              <a:rPr sz="145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no</a:t>
            </a:r>
            <a:r>
              <a:rPr sz="1450" spc="-9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se.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96700"/>
              </a:lnSpc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It </a:t>
            </a:r>
            <a:r>
              <a:rPr sz="1450" spc="-4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implemented </a:t>
            </a:r>
            <a:r>
              <a:rPr sz="1450" spc="-30" dirty="0">
                <a:solidFill>
                  <a:srgbClr val="202020"/>
                </a:solidFill>
                <a:latin typeface="Times New Roman"/>
                <a:cs typeface="Times New Roman"/>
              </a:rPr>
              <a:t>via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Mini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Batch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KMeans 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class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450" spc="-3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main </a:t>
            </a:r>
            <a:r>
              <a:rPr sz="1450" spc="-30" dirty="0">
                <a:solidFill>
                  <a:srgbClr val="202020"/>
                </a:solidFill>
                <a:latin typeface="Times New Roman"/>
                <a:cs typeface="Times New Roman"/>
              </a:rPr>
              <a:t>configuration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tune </a:t>
            </a:r>
            <a:r>
              <a:rPr sz="1450" spc="-4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202020"/>
                </a:solidFill>
                <a:latin typeface="Times New Roman"/>
                <a:cs typeface="Times New Roman"/>
              </a:rPr>
              <a:t>“n_clusters”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202020"/>
                </a:solidFill>
                <a:latin typeface="Times New Roman"/>
                <a:cs typeface="Times New Roman"/>
              </a:rPr>
              <a:t>hyperparameter</a:t>
            </a: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35" dirty="0">
                <a:solidFill>
                  <a:srgbClr val="202020"/>
                </a:solidFill>
                <a:latin typeface="Times New Roman"/>
                <a:cs typeface="Times New Roman"/>
              </a:rPr>
              <a:t>set</a:t>
            </a:r>
            <a:r>
              <a:rPr sz="145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 est</a:t>
            </a:r>
            <a:r>
              <a:rPr sz="1450" spc="-9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mated</a:t>
            </a:r>
            <a:r>
              <a:rPr sz="145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450" spc="-1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50" spc="-1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450" spc="-90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usters</a:t>
            </a:r>
            <a:r>
              <a:rPr sz="145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9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45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th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45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02020"/>
                </a:solidFill>
                <a:latin typeface="Times New Roman"/>
                <a:cs typeface="Times New Roman"/>
              </a:rPr>
              <a:t>dat</a:t>
            </a: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a.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84" y="508634"/>
            <a:ext cx="13944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CC0000"/>
                </a:solidFill>
              </a:rPr>
              <a:t>Contents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1965" y="1037746"/>
            <a:ext cx="4470400" cy="37725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 MT"/>
              <a:buChar char="●"/>
              <a:tabLst>
                <a:tab pos="358140" algn="l"/>
                <a:tab pos="358775" algn="l"/>
              </a:tabLst>
            </a:pP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Introduction</a:t>
            </a:r>
            <a:endParaRPr sz="1850" dirty="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85"/>
              </a:spcBef>
              <a:buClr>
                <a:srgbClr val="000000"/>
              </a:buClr>
              <a:buFont typeface="Arial MT"/>
              <a:buChar char="●"/>
              <a:tabLst>
                <a:tab pos="358140" algn="l"/>
                <a:tab pos="358775" algn="l"/>
              </a:tabLst>
            </a:pPr>
            <a:r>
              <a:rPr sz="1850" spc="5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50" spc="1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ob</a:t>
            </a:r>
            <a:r>
              <a:rPr sz="1850" spc="-4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50" spc="-1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50" spc="-4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4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endParaRPr sz="1850" dirty="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Arial MT"/>
              <a:buChar char="●"/>
              <a:tabLst>
                <a:tab pos="358140" algn="l"/>
                <a:tab pos="358775" algn="l"/>
              </a:tabLst>
            </a:pPr>
            <a:r>
              <a:rPr sz="1850" spc="-15" dirty="0">
                <a:solidFill>
                  <a:srgbClr val="1F1F1F"/>
                </a:solidFill>
                <a:latin typeface="Times New Roman"/>
                <a:cs typeface="Times New Roman"/>
              </a:rPr>
              <a:t>Methodology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-9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85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1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-9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45" dirty="0">
                <a:solidFill>
                  <a:srgbClr val="1F1F1F"/>
                </a:solidFill>
                <a:latin typeface="Times New Roman"/>
                <a:cs typeface="Times New Roman"/>
              </a:rPr>
              <a:t>x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50" spc="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50" spc="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50" spc="-1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60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6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4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-50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18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ea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ti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850" spc="-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ss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850" spc="-1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v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4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50" spc="-1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r>
              <a:rPr sz="1850" spc="-1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ou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tli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-6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850" spc="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-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9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4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4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50" spc="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ce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ss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-10" dirty="0">
                <a:solidFill>
                  <a:srgbClr val="1F1F1F"/>
                </a:solidFill>
                <a:latin typeface="Times New Roman"/>
                <a:cs typeface="Times New Roman"/>
              </a:rPr>
              <a:t>Clustering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10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ti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-1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-45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18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-114" dirty="0">
                <a:solidFill>
                  <a:srgbClr val="1F1F1F"/>
                </a:solidFill>
                <a:latin typeface="Times New Roman"/>
                <a:cs typeface="Times New Roman"/>
              </a:rPr>
              <a:t>B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il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85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od</a:t>
            </a:r>
            <a:r>
              <a:rPr sz="1850" spc="-2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endParaRPr sz="1850" dirty="0">
              <a:latin typeface="Times New Roman"/>
              <a:cs typeface="Times New Roman"/>
            </a:endParaRPr>
          </a:p>
          <a:p>
            <a:pPr marL="1141095" lvl="1" indent="-32575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AutoNum type="arabicParenBoth"/>
              <a:tabLst>
                <a:tab pos="1141730" algn="l"/>
              </a:tabLst>
            </a:pPr>
            <a:r>
              <a:rPr sz="1850" spc="-135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850" spc="-50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spc="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5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3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-2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50" spc="-1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un</a:t>
            </a:r>
            <a:r>
              <a:rPr sz="1850" spc="-4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50" spc="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endParaRPr sz="1850" dirty="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Arial MT"/>
              <a:buChar char="●"/>
              <a:tabLst>
                <a:tab pos="358140" algn="l"/>
                <a:tab pos="358775" algn="l"/>
              </a:tabLst>
            </a:pPr>
            <a:r>
              <a:rPr sz="1850" spc="-5" dirty="0">
                <a:solidFill>
                  <a:srgbClr val="1F1F1F"/>
                </a:solidFill>
                <a:latin typeface="Times New Roman"/>
                <a:cs typeface="Times New Roman"/>
              </a:rPr>
              <a:t>Conclusion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975194"/>
            <a:ext cx="4399314" cy="2044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12190"/>
            <a:ext cx="105092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pc="-35" dirty="0"/>
              <a:t>The</a:t>
            </a:r>
            <a:r>
              <a:rPr spc="-30" dirty="0"/>
              <a:t> </a:t>
            </a:r>
            <a:r>
              <a:rPr spc="15" dirty="0"/>
              <a:t>term </a:t>
            </a:r>
            <a:r>
              <a:rPr spc="5" dirty="0"/>
              <a:t>clustering </a:t>
            </a:r>
            <a:r>
              <a:rPr spc="10" dirty="0"/>
              <a:t>validation </a:t>
            </a:r>
            <a:r>
              <a:rPr spc="15" dirty="0"/>
              <a:t>is </a:t>
            </a:r>
            <a:r>
              <a:rPr spc="-20" dirty="0"/>
              <a:t>used </a:t>
            </a:r>
            <a:r>
              <a:rPr spc="-50" dirty="0"/>
              <a:t>to </a:t>
            </a:r>
            <a:r>
              <a:rPr spc="-45" dirty="0"/>
              <a:t> </a:t>
            </a:r>
            <a:r>
              <a:rPr spc="-10" dirty="0"/>
              <a:t>design</a:t>
            </a:r>
            <a:r>
              <a:rPr spc="-5" dirty="0"/>
              <a:t> </a:t>
            </a:r>
            <a:r>
              <a:rPr spc="-20" dirty="0"/>
              <a:t>the</a:t>
            </a:r>
            <a:r>
              <a:rPr spc="-15" dirty="0"/>
              <a:t> </a:t>
            </a:r>
            <a:r>
              <a:rPr spc="-5" dirty="0"/>
              <a:t>procedure</a:t>
            </a:r>
            <a:r>
              <a:rPr dirty="0"/>
              <a:t> </a:t>
            </a:r>
            <a:r>
              <a:rPr spc="40" dirty="0"/>
              <a:t>of</a:t>
            </a:r>
            <a:r>
              <a:rPr spc="45" dirty="0"/>
              <a:t> </a:t>
            </a:r>
            <a:r>
              <a:rPr spc="10" dirty="0"/>
              <a:t>evaluating</a:t>
            </a:r>
            <a:r>
              <a:rPr spc="15" dirty="0"/>
              <a:t> </a:t>
            </a:r>
            <a:r>
              <a:rPr spc="-20" dirty="0"/>
              <a:t>the </a:t>
            </a:r>
            <a:r>
              <a:rPr spc="-15" dirty="0"/>
              <a:t> </a:t>
            </a:r>
            <a:r>
              <a:rPr spc="-10" dirty="0"/>
              <a:t>results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15" dirty="0"/>
              <a:t>clustering</a:t>
            </a:r>
            <a:r>
              <a:rPr spc="90" dirty="0"/>
              <a:t> </a:t>
            </a:r>
            <a:r>
              <a:rPr spc="-25" dirty="0"/>
              <a:t>algorithm.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/>
          </a:p>
          <a:p>
            <a:pPr marL="12700">
              <a:lnSpc>
                <a:spcPct val="100000"/>
              </a:lnSpc>
            </a:pPr>
            <a:r>
              <a:rPr b="1" spc="-20" dirty="0">
                <a:latin typeface="Times New Roman"/>
                <a:cs typeface="Times New Roman"/>
              </a:rPr>
              <a:t>Silhouette</a:t>
            </a:r>
            <a:r>
              <a:rPr b="1" spc="16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score</a:t>
            </a:r>
            <a:r>
              <a:rPr b="1" dirty="0">
                <a:latin typeface="Times New Roman"/>
                <a:cs typeface="Times New Roman"/>
              </a:rPr>
              <a:t> 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0526" y="2035238"/>
            <a:ext cx="704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85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e 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average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4695" y="2035238"/>
            <a:ext cx="826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1016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silhouette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il</a:t>
            </a:r>
            <a:r>
              <a:rPr sz="1600" spc="-8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85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0783" y="2035238"/>
            <a:ext cx="19869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  <a:tabLst>
                <a:tab pos="480695" algn="l"/>
                <a:tab pos="775335" algn="l"/>
                <a:tab pos="1731010" algn="l"/>
              </a:tabLst>
            </a:pP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-8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od	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s	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-8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e  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f	ob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8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s	</a:t>
            </a:r>
            <a:r>
              <a:rPr sz="1600" spc="-3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0526" y="2523807"/>
            <a:ext cx="3808729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different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values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k.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 optimal number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3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one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that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maximize</a:t>
            </a:r>
            <a:r>
              <a:rPr sz="1600" spc="3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average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silhouette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over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range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possible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k.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225" y="4113212"/>
            <a:ext cx="785749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600" spc="2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600" spc="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frame,</a:t>
            </a:r>
            <a:r>
              <a:rPr sz="16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6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conclude</a:t>
            </a:r>
            <a:r>
              <a:rPr sz="1600" spc="3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20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optimal</a:t>
            </a:r>
            <a:r>
              <a:rPr sz="1600" spc="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6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1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6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600" spc="25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7</a:t>
            </a:r>
            <a:r>
              <a:rPr sz="1600" spc="2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(or</a:t>
            </a:r>
            <a:r>
              <a:rPr sz="16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6).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Except</a:t>
            </a:r>
            <a:r>
              <a:rPr sz="1600" spc="11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affinity</a:t>
            </a:r>
            <a:r>
              <a:rPr sz="1600" spc="1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propagation,</a:t>
            </a:r>
            <a:r>
              <a:rPr sz="1600" spc="1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sz="1600" spc="1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1600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giving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optimal</a:t>
            </a:r>
            <a:r>
              <a:rPr sz="1600" spc="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600" spc="1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7(or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6).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" y="153923"/>
            <a:ext cx="3199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/>
              <a:t>Sentimental</a:t>
            </a:r>
            <a:r>
              <a:rPr sz="2800" spc="125" dirty="0"/>
              <a:t> </a:t>
            </a:r>
            <a:r>
              <a:rPr sz="2800" spc="-20" dirty="0"/>
              <a:t>Analysis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48284" y="732091"/>
            <a:ext cx="8776970" cy="304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35" dirty="0">
                <a:solidFill>
                  <a:srgbClr val="273139"/>
                </a:solidFill>
                <a:latin typeface="Times New Roman"/>
                <a:cs typeface="Times New Roman"/>
              </a:rPr>
              <a:t>Sentimental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Times New Roman"/>
                <a:cs typeface="Times New Roman"/>
              </a:rPr>
              <a:t>Analysis</a:t>
            </a:r>
            <a:r>
              <a:rPr sz="1600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16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process</a:t>
            </a:r>
            <a:r>
              <a:rPr sz="1600" spc="-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1600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Times New Roman"/>
                <a:cs typeface="Times New Roman"/>
              </a:rPr>
              <a:t>classifying</a:t>
            </a:r>
            <a:r>
              <a:rPr sz="16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73139"/>
                </a:solidFill>
                <a:latin typeface="Times New Roman"/>
                <a:cs typeface="Times New Roman"/>
              </a:rPr>
              <a:t>whether</a:t>
            </a:r>
            <a:r>
              <a:rPr sz="1600" spc="1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block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16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73139"/>
                </a:solidFill>
                <a:latin typeface="Times New Roman"/>
                <a:cs typeface="Times New Roman"/>
              </a:rPr>
              <a:t>text</a:t>
            </a:r>
            <a:r>
              <a:rPr sz="16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positive,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Times New Roman"/>
                <a:cs typeface="Times New Roman"/>
              </a:rPr>
              <a:t>negative,</a:t>
            </a:r>
            <a:r>
              <a:rPr sz="1600" spc="1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or,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273139"/>
                </a:solidFill>
                <a:latin typeface="Times New Roman"/>
                <a:cs typeface="Times New Roman"/>
              </a:rPr>
              <a:t>neutral.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35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Times New Roman"/>
                <a:cs typeface="Times New Roman"/>
              </a:rPr>
              <a:t>goal</a:t>
            </a:r>
            <a:r>
              <a:rPr sz="16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73139"/>
                </a:solidFill>
                <a:latin typeface="Times New Roman"/>
                <a:cs typeface="Times New Roman"/>
              </a:rPr>
              <a:t>Sentiment</a:t>
            </a:r>
            <a:r>
              <a:rPr sz="1600" spc="2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Times New Roman"/>
                <a:cs typeface="Times New Roman"/>
              </a:rPr>
              <a:t>analysis</a:t>
            </a:r>
            <a:r>
              <a:rPr sz="1600" spc="9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tries</a:t>
            </a:r>
            <a:r>
              <a:rPr sz="1600" spc="-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16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Times New Roman"/>
                <a:cs typeface="Times New Roman"/>
              </a:rPr>
              <a:t>gain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1600" spc="-25" dirty="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sz="16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73139"/>
                </a:solidFill>
                <a:latin typeface="Times New Roman"/>
                <a:cs typeface="Times New Roman"/>
              </a:rPr>
              <a:t>analyze</a:t>
            </a:r>
            <a:r>
              <a:rPr sz="16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people’s</a:t>
            </a:r>
            <a:r>
              <a:rPr sz="1600" spc="-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73139"/>
                </a:solidFill>
                <a:latin typeface="Times New Roman"/>
                <a:cs typeface="Times New Roman"/>
              </a:rPr>
              <a:t>opinion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 a</a:t>
            </a:r>
            <a:r>
              <a:rPr sz="1600" spc="10" dirty="0">
                <a:solidFill>
                  <a:srgbClr val="273139"/>
                </a:solidFill>
                <a:latin typeface="Times New Roman"/>
                <a:cs typeface="Times New Roman"/>
              </a:rPr>
              <a:t> way</a:t>
            </a:r>
            <a:r>
              <a:rPr sz="16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73139"/>
                </a:solidFill>
                <a:latin typeface="Times New Roman"/>
                <a:cs typeface="Times New Roman"/>
              </a:rPr>
              <a:t>that</a:t>
            </a:r>
            <a:r>
              <a:rPr sz="1600" spc="1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can </a:t>
            </a:r>
            <a:r>
              <a:rPr sz="1600" spc="-15" dirty="0">
                <a:solidFill>
                  <a:srgbClr val="273139"/>
                </a:solidFill>
                <a:latin typeface="Times New Roman"/>
                <a:cs typeface="Times New Roman"/>
              </a:rPr>
              <a:t>help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spc="-45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1600" spc="1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73139"/>
                </a:solidFill>
                <a:latin typeface="Times New Roman"/>
                <a:cs typeface="Times New Roman"/>
              </a:rPr>
              <a:t>businesses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73139"/>
                </a:solidFill>
                <a:latin typeface="Times New Roman"/>
                <a:cs typeface="Times New Roman"/>
              </a:rPr>
              <a:t>expand.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30" dirty="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sz="1600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Times New Roman"/>
                <a:cs typeface="Times New Roman"/>
              </a:rPr>
              <a:t>focuses</a:t>
            </a:r>
            <a:r>
              <a:rPr sz="1600" spc="1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73139"/>
                </a:solidFill>
                <a:latin typeface="Times New Roman"/>
                <a:cs typeface="Times New Roman"/>
              </a:rPr>
              <a:t>not</a:t>
            </a:r>
            <a:r>
              <a:rPr sz="1600" spc="114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73139"/>
                </a:solidFill>
                <a:latin typeface="Times New Roman"/>
                <a:cs typeface="Times New Roman"/>
              </a:rPr>
              <a:t>only</a:t>
            </a:r>
            <a:r>
              <a:rPr sz="1600" spc="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on 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polarity</a:t>
            </a:r>
            <a:r>
              <a:rPr sz="1600" spc="-8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(positive,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73139"/>
                </a:solidFill>
                <a:latin typeface="Times New Roman"/>
                <a:cs typeface="Times New Roman"/>
              </a:rPr>
              <a:t>negative</a:t>
            </a:r>
            <a:r>
              <a:rPr sz="16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&amp;</a:t>
            </a:r>
            <a:r>
              <a:rPr sz="1600" spc="-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Times New Roman"/>
                <a:cs typeface="Times New Roman"/>
              </a:rPr>
              <a:t>neutral)</a:t>
            </a:r>
            <a:r>
              <a:rPr sz="1600" spc="18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73139"/>
                </a:solidFill>
                <a:latin typeface="Times New Roman"/>
                <a:cs typeface="Times New Roman"/>
              </a:rPr>
              <a:t>but</a:t>
            </a:r>
            <a:r>
              <a:rPr sz="16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73139"/>
                </a:solidFill>
                <a:latin typeface="Times New Roman"/>
                <a:cs typeface="Times New Roman"/>
              </a:rPr>
              <a:t>also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on</a:t>
            </a:r>
            <a:r>
              <a:rPr sz="16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73139"/>
                </a:solidFill>
                <a:latin typeface="Times New Roman"/>
                <a:cs typeface="Times New Roman"/>
              </a:rPr>
              <a:t>emotions</a:t>
            </a:r>
            <a:r>
              <a:rPr sz="16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73139"/>
                </a:solidFill>
                <a:latin typeface="Times New Roman"/>
                <a:cs typeface="Times New Roman"/>
              </a:rPr>
              <a:t>(happy,</a:t>
            </a:r>
            <a:r>
              <a:rPr sz="1600" spc="1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73139"/>
                </a:solidFill>
                <a:latin typeface="Times New Roman"/>
                <a:cs typeface="Times New Roman"/>
              </a:rPr>
              <a:t>sad,</a:t>
            </a:r>
            <a:r>
              <a:rPr sz="16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73139"/>
                </a:solidFill>
                <a:latin typeface="Times New Roman"/>
                <a:cs typeface="Times New Roman"/>
              </a:rPr>
              <a:t>angry,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73139"/>
                </a:solidFill>
                <a:latin typeface="Times New Roman"/>
                <a:cs typeface="Times New Roman"/>
              </a:rPr>
              <a:t>etc.).</a:t>
            </a:r>
            <a:endParaRPr sz="1600">
              <a:latin typeface="Times New Roman"/>
              <a:cs typeface="Times New Roman"/>
            </a:endParaRPr>
          </a:p>
          <a:p>
            <a:pPr marL="22860">
              <a:lnSpc>
                <a:spcPts val="2195"/>
              </a:lnSpc>
              <a:spcBef>
                <a:spcPts val="1335"/>
              </a:spcBef>
            </a:pP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  <a:p>
            <a:pPr marL="22860">
              <a:lnSpc>
                <a:spcPts val="1895"/>
              </a:lnSpc>
              <a:tabLst>
                <a:tab pos="368300" algn="l"/>
                <a:tab pos="2134870" algn="l"/>
                <a:tab pos="4094479" algn="l"/>
                <a:tab pos="5849620" algn="l"/>
              </a:tabLst>
            </a:pPr>
            <a:r>
              <a:rPr sz="1600" spc="-5" dirty="0">
                <a:latin typeface="Times New Roman"/>
                <a:cs typeface="Times New Roman"/>
              </a:rPr>
              <a:t>1.	</a:t>
            </a:r>
            <a:r>
              <a:rPr sz="1600" spc="-25" dirty="0">
                <a:latin typeface="Times New Roman"/>
                <a:cs typeface="Times New Roman"/>
              </a:rPr>
              <a:t>Text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Processing	</a:t>
            </a:r>
            <a:r>
              <a:rPr sz="1600" dirty="0">
                <a:latin typeface="Times New Roman"/>
                <a:cs typeface="Times New Roman"/>
              </a:rPr>
              <a:t>2. </a:t>
            </a:r>
            <a:r>
              <a:rPr sz="1600" spc="-15" dirty="0">
                <a:latin typeface="Times New Roman"/>
                <a:cs typeface="Times New Roman"/>
              </a:rPr>
              <a:t>Feature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Engineering	</a:t>
            </a:r>
            <a:r>
              <a:rPr sz="1600" dirty="0">
                <a:latin typeface="Times New Roman"/>
                <a:cs typeface="Times New Roman"/>
              </a:rPr>
              <a:t>3.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Train-Test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Split	</a:t>
            </a:r>
            <a:r>
              <a:rPr sz="1600" dirty="0">
                <a:latin typeface="Times New Roman"/>
                <a:cs typeface="Times New Roman"/>
              </a:rPr>
              <a:t>4.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Building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Models</a:t>
            </a:r>
            <a:endParaRPr sz="1600">
              <a:latin typeface="Times New Roman"/>
              <a:cs typeface="Times New Roman"/>
            </a:endParaRPr>
          </a:p>
          <a:p>
            <a:pPr marL="22860">
              <a:lnSpc>
                <a:spcPts val="2195"/>
              </a:lnSpc>
              <a:spcBef>
                <a:spcPts val="795"/>
              </a:spcBef>
            </a:pPr>
            <a:r>
              <a:rPr sz="185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Test-Processing</a:t>
            </a:r>
            <a:endParaRPr sz="1850">
              <a:latin typeface="Times New Roman"/>
              <a:cs typeface="Times New Roman"/>
            </a:endParaRPr>
          </a:p>
          <a:p>
            <a:pPr marL="73660">
              <a:lnSpc>
                <a:spcPts val="1900"/>
              </a:lnSpc>
            </a:pPr>
            <a:r>
              <a:rPr sz="1600" spc="-30" dirty="0">
                <a:latin typeface="Times New Roman"/>
                <a:cs typeface="Times New Roman"/>
              </a:rPr>
              <a:t>In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this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step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all</a:t>
            </a:r>
            <a:r>
              <a:rPr sz="1600" spc="-45" dirty="0">
                <a:latin typeface="Times New Roman"/>
                <a:cs typeface="Times New Roman"/>
              </a:rPr>
              <a:t> 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stop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words,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punctuations,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emojis,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special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characters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etc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are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removed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from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text.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lemmatization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has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been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applied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115" y="3830627"/>
            <a:ext cx="3927119" cy="11071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4" y="411860"/>
            <a:ext cx="7997825" cy="78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00"/>
              </a:lnSpc>
              <a:spcBef>
                <a:spcPts val="95"/>
              </a:spcBef>
            </a:pPr>
            <a:r>
              <a:rPr spc="65" dirty="0"/>
              <a:t>F</a:t>
            </a:r>
            <a:r>
              <a:rPr spc="50" dirty="0"/>
              <a:t>e</a:t>
            </a:r>
            <a:r>
              <a:rPr spc="30" dirty="0"/>
              <a:t>a</a:t>
            </a:r>
            <a:r>
              <a:rPr spc="-60" dirty="0"/>
              <a:t>t</a:t>
            </a:r>
            <a:r>
              <a:rPr spc="5" dirty="0"/>
              <a:t>u</a:t>
            </a:r>
            <a:r>
              <a:rPr spc="-25" dirty="0"/>
              <a:t>r</a:t>
            </a:r>
            <a:r>
              <a:rPr spc="-5" dirty="0"/>
              <a:t>e</a:t>
            </a:r>
            <a:r>
              <a:rPr spc="-165" dirty="0"/>
              <a:t> </a:t>
            </a:r>
            <a:r>
              <a:rPr spc="-40" dirty="0"/>
              <a:t>E</a:t>
            </a:r>
            <a:r>
              <a:rPr spc="5" dirty="0"/>
              <a:t>n</a:t>
            </a:r>
            <a:r>
              <a:rPr spc="30" dirty="0"/>
              <a:t>g</a:t>
            </a:r>
            <a:r>
              <a:rPr spc="-120" dirty="0"/>
              <a:t>i</a:t>
            </a:r>
            <a:r>
              <a:rPr spc="5" dirty="0"/>
              <a:t>n</a:t>
            </a:r>
            <a:r>
              <a:rPr spc="50" dirty="0"/>
              <a:t>e</a:t>
            </a:r>
            <a:r>
              <a:rPr spc="-25" dirty="0"/>
              <a:t>er</a:t>
            </a:r>
            <a:r>
              <a:rPr spc="-120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</a:p>
          <a:p>
            <a:pPr marL="12700" marR="5080">
              <a:lnSpc>
                <a:spcPts val="1920"/>
              </a:lnSpc>
              <a:spcBef>
                <a:spcPts val="40"/>
              </a:spcBef>
            </a:pP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new</a:t>
            </a:r>
            <a:r>
              <a:rPr sz="1600"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feature</a:t>
            </a:r>
            <a:r>
              <a:rPr sz="1600" b="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sentiment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6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created</a:t>
            </a:r>
            <a:r>
              <a:rPr sz="1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according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16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600" b="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rating.</a:t>
            </a:r>
            <a:r>
              <a:rPr sz="1600" b="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16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600" b="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rating</a:t>
            </a:r>
            <a:r>
              <a:rPr sz="16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&gt;</a:t>
            </a:r>
            <a:r>
              <a:rPr sz="1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3.5</a:t>
            </a:r>
            <a:r>
              <a:rPr sz="1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then</a:t>
            </a:r>
            <a:r>
              <a:rPr sz="1600" b="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600" b="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sentiment</a:t>
            </a:r>
            <a:r>
              <a:rPr sz="1600" b="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1600" b="0" spc="-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positive(1).</a:t>
            </a:r>
            <a:r>
              <a:rPr sz="16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1600"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600" b="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rating</a:t>
            </a:r>
            <a:r>
              <a:rPr sz="1600" b="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sz="1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3.5 </a:t>
            </a:r>
            <a:r>
              <a:rPr sz="1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then</a:t>
            </a:r>
            <a:r>
              <a:rPr sz="160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6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sentiment</a:t>
            </a:r>
            <a:r>
              <a:rPr sz="1600" b="0" spc="2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considered</a:t>
            </a:r>
            <a:r>
              <a:rPr sz="1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sz="1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negative(0).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932" y="1498817"/>
            <a:ext cx="4717120" cy="17014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234" y="3577970"/>
            <a:ext cx="8658860" cy="1033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95"/>
              </a:spcBef>
            </a:pPr>
            <a:r>
              <a:rPr sz="185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sz="185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st</a:t>
            </a:r>
            <a:r>
              <a:rPr sz="1850" b="1" spc="-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Sp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li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sz="1600" spc="1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split</a:t>
            </a:r>
            <a:r>
              <a:rPr sz="1600" spc="1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Train</a:t>
            </a:r>
            <a:r>
              <a:rPr sz="16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–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1600" spc="1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datasets.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600" spc="1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1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done</a:t>
            </a:r>
            <a:r>
              <a:rPr sz="1600" spc="1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ensure</a:t>
            </a:r>
            <a:r>
              <a:rPr sz="16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1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our</a:t>
            </a:r>
            <a:r>
              <a:rPr sz="1600" spc="1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1600" spc="1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sz="1600" spc="1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1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completely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isolated</a:t>
            </a:r>
            <a:r>
              <a:rPr sz="1600" spc="-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there</a:t>
            </a:r>
            <a:r>
              <a:rPr sz="16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no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information</a:t>
            </a:r>
            <a:r>
              <a:rPr sz="1600" spc="2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leakage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during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training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process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machine</a:t>
            </a:r>
            <a:r>
              <a:rPr sz="1600" spc="2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learning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models.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Since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600" spc="-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considered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Review</a:t>
            </a:r>
            <a:r>
              <a:rPr sz="16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column</a:t>
            </a:r>
            <a:r>
              <a:rPr sz="1600" spc="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Tfidf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vectorizer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id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applied</a:t>
            </a:r>
            <a:r>
              <a:rPr sz="1600" spc="-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on it.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Building</a:t>
            </a:r>
            <a:r>
              <a:rPr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987" y="692784"/>
            <a:ext cx="7347584" cy="3589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Since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we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have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sentiment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class(1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we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have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build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classification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models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this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07340" marR="5080" indent="-307340">
              <a:lnSpc>
                <a:spcPct val="116900"/>
              </a:lnSpc>
              <a:buClr>
                <a:srgbClr val="124F5C"/>
              </a:buClr>
              <a:buFont typeface="Arial MT"/>
              <a:buChar char="•"/>
              <a:tabLst>
                <a:tab pos="307340" algn="l"/>
                <a:tab pos="307975" algn="l"/>
              </a:tabLst>
            </a:pP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There</a:t>
            </a: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are </a:t>
            </a:r>
            <a:r>
              <a:rPr sz="1600" spc="-55" dirty="0">
                <a:solidFill>
                  <a:srgbClr val="1F1F1F"/>
                </a:solidFill>
                <a:latin typeface="Times New Roman"/>
                <a:cs typeface="Times New Roman"/>
              </a:rPr>
              <a:t>many</a:t>
            </a:r>
            <a:r>
              <a:rPr sz="16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classification 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available </a:t>
            </a:r>
            <a:r>
              <a:rPr sz="1600" spc="15" dirty="0">
                <a:solidFill>
                  <a:srgbClr val="1F1F1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supervised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1F1F1F"/>
                </a:solidFill>
                <a:latin typeface="Times New Roman"/>
                <a:cs typeface="Times New Roman"/>
              </a:rPr>
              <a:t>machine</a:t>
            </a:r>
            <a:r>
              <a:rPr sz="16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learning.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sz="1600" spc="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which</a:t>
            </a:r>
            <a:r>
              <a:rPr sz="16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1F1F1F"/>
                </a:solidFill>
                <a:latin typeface="Times New Roman"/>
                <a:cs typeface="Times New Roman"/>
              </a:rPr>
              <a:t>we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have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used</a:t>
            </a:r>
            <a:r>
              <a:rPr sz="1600" spc="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are,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Logistic</a:t>
            </a:r>
            <a:r>
              <a:rPr sz="1600" spc="1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regression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spc="-40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ec</a:t>
            </a:r>
            <a:r>
              <a:rPr sz="1600" spc="3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600" spc="10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600" spc="3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16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600" spc="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6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spc="-20" dirty="0">
                <a:solidFill>
                  <a:srgbClr val="1F1F1F"/>
                </a:solidFill>
                <a:latin typeface="Times New Roman"/>
                <a:cs typeface="Times New Roman"/>
              </a:rPr>
              <a:t>Random</a:t>
            </a:r>
            <a:r>
              <a:rPr sz="1600" spc="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Forest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K</a:t>
            </a:r>
            <a:r>
              <a:rPr sz="16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–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1F1F"/>
                </a:solidFill>
                <a:latin typeface="Times New Roman"/>
                <a:cs typeface="Times New Roman"/>
              </a:rPr>
              <a:t>nearest</a:t>
            </a:r>
            <a:r>
              <a:rPr sz="16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1F1F1F"/>
                </a:solidFill>
                <a:latin typeface="Times New Roman"/>
                <a:cs typeface="Times New Roman"/>
              </a:rPr>
              <a:t>neighbor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XGBoost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spc="-40" dirty="0">
                <a:solidFill>
                  <a:srgbClr val="1F1F1F"/>
                </a:solidFill>
                <a:latin typeface="Times New Roman"/>
                <a:cs typeface="Times New Roman"/>
              </a:rPr>
              <a:t>LGBM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spc="-10" dirty="0">
                <a:solidFill>
                  <a:srgbClr val="1F1F1F"/>
                </a:solidFill>
                <a:latin typeface="Times New Roman"/>
                <a:cs typeface="Times New Roman"/>
              </a:rPr>
              <a:t>Support</a:t>
            </a:r>
            <a:r>
              <a:rPr sz="16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F1F1F"/>
                </a:solidFill>
                <a:latin typeface="Times New Roman"/>
                <a:cs typeface="Times New Roman"/>
              </a:rPr>
              <a:t>Vector</a:t>
            </a:r>
            <a:r>
              <a:rPr sz="1600" spc="1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1F1F1F"/>
                </a:solidFill>
                <a:latin typeface="Times New Roman"/>
                <a:cs typeface="Times New Roman"/>
              </a:rPr>
              <a:t>Machine</a:t>
            </a:r>
            <a:r>
              <a:rPr sz="1600" spc="1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F1F1F"/>
                </a:solidFill>
                <a:latin typeface="Times New Roman"/>
                <a:cs typeface="Times New Roman"/>
              </a:rPr>
              <a:t>(SVM)</a:t>
            </a:r>
            <a:endParaRPr sz="1600">
              <a:latin typeface="Times New Roman"/>
              <a:cs typeface="Times New Roman"/>
            </a:endParaRPr>
          </a:p>
          <a:p>
            <a:pPr marL="693420" lvl="1" indent="-3257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AutoNum type="arabicParenBoth"/>
              <a:tabLst>
                <a:tab pos="694055" algn="l"/>
              </a:tabLst>
            </a:pPr>
            <a:r>
              <a:rPr sz="1600" spc="-30" dirty="0">
                <a:solidFill>
                  <a:srgbClr val="1F1F1F"/>
                </a:solidFill>
                <a:latin typeface="Times New Roman"/>
                <a:cs typeface="Times New Roman"/>
              </a:rPr>
              <a:t>Multinomial</a:t>
            </a:r>
            <a:r>
              <a:rPr sz="1600" spc="2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1F1F"/>
                </a:solidFill>
                <a:latin typeface="Times New Roman"/>
                <a:cs typeface="Times New Roman"/>
              </a:rPr>
              <a:t>Naïve</a:t>
            </a:r>
            <a:r>
              <a:rPr sz="1600" spc="-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F1F1F"/>
                </a:solidFill>
                <a:latin typeface="Times New Roman"/>
                <a:cs typeface="Times New Roman"/>
              </a:rPr>
              <a:t>Baye’s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00" y="711199"/>
            <a:ext cx="3896951" cy="32901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007" y="242887"/>
            <a:ext cx="32111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5" dirty="0"/>
              <a:t>R</a:t>
            </a:r>
            <a:r>
              <a:rPr spc="-5" dirty="0"/>
              <a:t>O</a:t>
            </a:r>
            <a:r>
              <a:rPr spc="-10" dirty="0"/>
              <a:t>C</a:t>
            </a:r>
            <a:r>
              <a:rPr spc="-114" dirty="0"/>
              <a:t> </a:t>
            </a:r>
            <a:r>
              <a:rPr spc="15" dirty="0"/>
              <a:t>C</a:t>
            </a:r>
            <a:r>
              <a:rPr spc="5" dirty="0"/>
              <a:t>u</a:t>
            </a:r>
            <a:r>
              <a:rPr spc="-25" dirty="0"/>
              <a:t>r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-85" dirty="0"/>
              <a:t> </a:t>
            </a:r>
            <a:r>
              <a:rPr spc="15" dirty="0"/>
              <a:t>f</a:t>
            </a:r>
            <a:r>
              <a:rPr spc="30" dirty="0"/>
              <a:t>o</a:t>
            </a:r>
            <a:r>
              <a:rPr spc="-5" dirty="0"/>
              <a:t>r</a:t>
            </a:r>
            <a:r>
              <a:rPr spc="-165" dirty="0"/>
              <a:t> </a:t>
            </a:r>
            <a:r>
              <a:rPr spc="5" dirty="0"/>
              <a:t>d</a:t>
            </a:r>
            <a:r>
              <a:rPr spc="-120" dirty="0"/>
              <a:t>i</a:t>
            </a:r>
            <a:r>
              <a:rPr spc="15" dirty="0"/>
              <a:t>ff</a:t>
            </a:r>
            <a:r>
              <a:rPr spc="55" dirty="0"/>
              <a:t>e</a:t>
            </a:r>
            <a:r>
              <a:rPr spc="-25" dirty="0"/>
              <a:t>r</a:t>
            </a:r>
            <a:r>
              <a:rPr spc="5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25" dirty="0"/>
              <a:t>m</a:t>
            </a:r>
            <a:r>
              <a:rPr spc="30" dirty="0"/>
              <a:t>o</a:t>
            </a:r>
            <a:r>
              <a:rPr spc="5" dirty="0"/>
              <a:t>d</a:t>
            </a:r>
            <a:r>
              <a:rPr spc="-25" dirty="0"/>
              <a:t>e</a:t>
            </a:r>
            <a:r>
              <a:rPr spc="-120" dirty="0"/>
              <a:t>l</a:t>
            </a:r>
            <a:r>
              <a:rPr spc="-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0264" y="711032"/>
            <a:ext cx="4802031" cy="24849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25110" y="242887"/>
            <a:ext cx="35540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185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85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-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185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007" y="4310697"/>
            <a:ext cx="79121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According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ROC</a:t>
            </a:r>
            <a:r>
              <a:rPr sz="16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curve,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LGBM,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Multinomial</a:t>
            </a:r>
            <a:r>
              <a:rPr sz="1600" spc="3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NB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16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are</a:t>
            </a:r>
            <a:r>
              <a:rPr sz="1600" spc="-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performing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80" y="802639"/>
            <a:ext cx="7183120" cy="34940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2" y="1321215"/>
            <a:ext cx="6906251" cy="2529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1385" y="299084"/>
            <a:ext cx="3763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Hyperparameter</a:t>
            </a:r>
            <a:r>
              <a:rPr sz="2800" spc="-70" dirty="0"/>
              <a:t> </a:t>
            </a:r>
            <a:r>
              <a:rPr sz="2800" spc="-35" dirty="0"/>
              <a:t>Tuning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567" y="707010"/>
            <a:ext cx="6673578" cy="36821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419" y="164210"/>
            <a:ext cx="113982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C</a:t>
            </a:r>
            <a:r>
              <a:rPr spc="30" dirty="0"/>
              <a:t>o</a:t>
            </a:r>
            <a:r>
              <a:rPr spc="5" dirty="0"/>
              <a:t>n</a:t>
            </a:r>
            <a:r>
              <a:rPr spc="50" dirty="0"/>
              <a:t>c</a:t>
            </a:r>
            <a:r>
              <a:rPr spc="-120" dirty="0"/>
              <a:t>l</a:t>
            </a:r>
            <a:r>
              <a:rPr spc="5" dirty="0"/>
              <a:t>u</a:t>
            </a:r>
            <a:r>
              <a:rPr spc="-5" dirty="0"/>
              <a:t>s</a:t>
            </a:r>
            <a:r>
              <a:rPr spc="-120" dirty="0"/>
              <a:t>i</a:t>
            </a:r>
            <a:r>
              <a:rPr spc="30" dirty="0"/>
              <a:t>o</a:t>
            </a:r>
            <a:r>
              <a:rPr spc="-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347" y="4422139"/>
            <a:ext cx="871982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observe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1600" spc="3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regression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working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good.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Its</a:t>
            </a:r>
            <a:r>
              <a:rPr sz="1600" spc="3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accuracy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recall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sz="1600" spc="3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when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compared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sz="16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models.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600" spc="-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conclude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600" spc="11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1600" spc="1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r>
              <a:rPr sz="1600" spc="-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best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sz="16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spc="-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600" spc="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sentimental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40" y="345122"/>
            <a:ext cx="169735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5" dirty="0"/>
              <a:t>C</a:t>
            </a:r>
            <a:r>
              <a:rPr spc="5" dirty="0"/>
              <a:t>h</a:t>
            </a:r>
            <a:r>
              <a:rPr spc="30" dirty="0"/>
              <a:t>a</a:t>
            </a:r>
            <a:r>
              <a:rPr spc="-120" dirty="0"/>
              <a:t>ll</a:t>
            </a:r>
            <a:r>
              <a:rPr spc="55" dirty="0"/>
              <a:t>e</a:t>
            </a:r>
            <a:r>
              <a:rPr spc="5" dirty="0"/>
              <a:t>n</a:t>
            </a:r>
            <a:r>
              <a:rPr spc="30" dirty="0"/>
              <a:t>g</a:t>
            </a:r>
            <a:r>
              <a:rPr spc="55" dirty="0"/>
              <a:t>e</a:t>
            </a:r>
            <a:r>
              <a:rPr spc="-5" dirty="0"/>
              <a:t>s</a:t>
            </a:r>
            <a:r>
              <a:rPr spc="-145" dirty="0"/>
              <a:t> </a:t>
            </a:r>
            <a:r>
              <a:rPr spc="15" dirty="0"/>
              <a:t>f</a:t>
            </a:r>
            <a:r>
              <a:rPr spc="30" dirty="0"/>
              <a:t>a</a:t>
            </a:r>
            <a:r>
              <a:rPr spc="-25" dirty="0"/>
              <a:t>ce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1064323"/>
            <a:ext cx="8210550" cy="38157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64490" marR="5080" indent="-284480" algn="just">
              <a:lnSpc>
                <a:spcPct val="96700"/>
              </a:lnSpc>
              <a:spcBef>
                <a:spcPts val="150"/>
              </a:spcBef>
              <a:buFont typeface="Arial MT"/>
              <a:buChar char="•"/>
              <a:tabLst>
                <a:tab pos="364490" algn="l"/>
              </a:tabLst>
            </a:pPr>
            <a:r>
              <a:rPr sz="1450" spc="-5" dirty="0">
                <a:latin typeface="Times New Roman"/>
                <a:cs typeface="Times New Roman"/>
              </a:rPr>
              <a:t>In the metadata(for </a:t>
            </a:r>
            <a:r>
              <a:rPr sz="1450" spc="-25" dirty="0">
                <a:latin typeface="Times New Roman"/>
                <a:cs typeface="Times New Roman"/>
              </a:rPr>
              <a:t>clustering), </a:t>
            </a:r>
            <a:r>
              <a:rPr sz="1450" spc="-5" dirty="0">
                <a:latin typeface="Times New Roman"/>
                <a:cs typeface="Times New Roman"/>
              </a:rPr>
              <a:t>we had </a:t>
            </a:r>
            <a:r>
              <a:rPr sz="1450" spc="-25" dirty="0">
                <a:latin typeface="Times New Roman"/>
                <a:cs typeface="Times New Roman"/>
              </a:rPr>
              <a:t>only </a:t>
            </a:r>
            <a:r>
              <a:rPr sz="1450" spc="-5" dirty="0">
                <a:latin typeface="Times New Roman"/>
                <a:cs typeface="Times New Roman"/>
              </a:rPr>
              <a:t>100 rows and 4 </a:t>
            </a:r>
            <a:r>
              <a:rPr sz="1450" spc="-25" dirty="0">
                <a:latin typeface="Times New Roman"/>
                <a:cs typeface="Times New Roman"/>
              </a:rPr>
              <a:t>variables </a:t>
            </a:r>
            <a:r>
              <a:rPr sz="1450" spc="-5" dirty="0">
                <a:latin typeface="Times New Roman"/>
                <a:cs typeface="Times New Roman"/>
              </a:rPr>
              <a:t>to </a:t>
            </a:r>
            <a:r>
              <a:rPr sz="1450" spc="-20" dirty="0">
                <a:latin typeface="Times New Roman"/>
                <a:cs typeface="Times New Roman"/>
              </a:rPr>
              <a:t>learn. After </a:t>
            </a:r>
            <a:r>
              <a:rPr sz="1450" spc="-35" dirty="0">
                <a:latin typeface="Times New Roman"/>
                <a:cs typeface="Times New Roman"/>
              </a:rPr>
              <a:t>building </a:t>
            </a:r>
            <a:r>
              <a:rPr sz="1450" spc="-5" dirty="0">
                <a:latin typeface="Times New Roman"/>
                <a:cs typeface="Times New Roman"/>
              </a:rPr>
              <a:t>the </a:t>
            </a:r>
            <a:r>
              <a:rPr sz="1450" spc="-15" dirty="0">
                <a:latin typeface="Times New Roman"/>
                <a:cs typeface="Times New Roman"/>
              </a:rPr>
              <a:t>models, </a:t>
            </a:r>
            <a:r>
              <a:rPr sz="1450" spc="-5" dirty="0">
                <a:latin typeface="Times New Roman"/>
                <a:cs typeface="Times New Roman"/>
              </a:rPr>
              <a:t>we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found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silhouette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score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different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number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clusters.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</a:t>
            </a:r>
            <a:r>
              <a:rPr sz="1450" spc="-35" dirty="0">
                <a:latin typeface="Times New Roman"/>
                <a:cs typeface="Times New Roman"/>
              </a:rPr>
              <a:t> mainly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focused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silhouette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score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to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evaluate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models.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were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able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to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secure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only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around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0.6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silhouette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score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from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all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different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models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whose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optimal 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number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clusters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were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to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6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or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7.</a:t>
            </a:r>
            <a:endParaRPr sz="1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364490" marR="35560" indent="-284480">
              <a:lnSpc>
                <a:spcPct val="967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sz="1450" spc="-5" dirty="0">
                <a:latin typeface="Times New Roman"/>
                <a:cs typeface="Times New Roman"/>
              </a:rPr>
              <a:t>In the </a:t>
            </a:r>
            <a:r>
              <a:rPr sz="1450" spc="-15" dirty="0">
                <a:latin typeface="Times New Roman"/>
                <a:cs typeface="Times New Roman"/>
              </a:rPr>
              <a:t>reviews </a:t>
            </a:r>
            <a:r>
              <a:rPr sz="1450" spc="-5" dirty="0">
                <a:latin typeface="Times New Roman"/>
                <a:cs typeface="Times New Roman"/>
              </a:rPr>
              <a:t>data(for </a:t>
            </a:r>
            <a:r>
              <a:rPr sz="1450" spc="-15" dirty="0">
                <a:latin typeface="Times New Roman"/>
                <a:cs typeface="Times New Roman"/>
              </a:rPr>
              <a:t>sentiment </a:t>
            </a:r>
            <a:r>
              <a:rPr sz="1450" spc="-20" dirty="0">
                <a:latin typeface="Times New Roman"/>
                <a:cs typeface="Times New Roman"/>
              </a:rPr>
              <a:t>analysis), </a:t>
            </a:r>
            <a:r>
              <a:rPr sz="1450" spc="-5" dirty="0">
                <a:latin typeface="Times New Roman"/>
                <a:cs typeface="Times New Roman"/>
              </a:rPr>
              <a:t>to </a:t>
            </a:r>
            <a:r>
              <a:rPr sz="1450" spc="-25" dirty="0">
                <a:latin typeface="Times New Roman"/>
                <a:cs typeface="Times New Roman"/>
              </a:rPr>
              <a:t>find </a:t>
            </a:r>
            <a:r>
              <a:rPr sz="1450" spc="-5" dirty="0">
                <a:latin typeface="Times New Roman"/>
                <a:cs typeface="Times New Roman"/>
              </a:rPr>
              <a:t>the feature for the </a:t>
            </a:r>
            <a:r>
              <a:rPr sz="1450" spc="-25" dirty="0">
                <a:latin typeface="Times New Roman"/>
                <a:cs typeface="Times New Roman"/>
              </a:rPr>
              <a:t>analysis </a:t>
            </a:r>
            <a:r>
              <a:rPr sz="1450" spc="-5" dirty="0">
                <a:latin typeface="Times New Roman"/>
                <a:cs typeface="Times New Roman"/>
              </a:rPr>
              <a:t>was a </a:t>
            </a:r>
            <a:r>
              <a:rPr sz="1450" spc="-15" dirty="0">
                <a:latin typeface="Times New Roman"/>
                <a:cs typeface="Times New Roman"/>
              </a:rPr>
              <a:t>tedious </a:t>
            </a:r>
            <a:r>
              <a:rPr sz="1450" spc="-5" dirty="0">
                <a:latin typeface="Times New Roman"/>
                <a:cs typeface="Times New Roman"/>
              </a:rPr>
              <a:t>task. </a:t>
            </a:r>
            <a:r>
              <a:rPr sz="1450" spc="-10" dirty="0">
                <a:latin typeface="Times New Roman"/>
                <a:cs typeface="Times New Roman"/>
              </a:rPr>
              <a:t>We </a:t>
            </a:r>
            <a:r>
              <a:rPr sz="1450" spc="-5" dirty="0">
                <a:latin typeface="Times New Roman"/>
                <a:cs typeface="Times New Roman"/>
              </a:rPr>
              <a:t>made 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 </a:t>
            </a:r>
            <a:r>
              <a:rPr sz="1450" spc="-35" dirty="0">
                <a:latin typeface="Times New Roman"/>
                <a:cs typeface="Times New Roman"/>
              </a:rPr>
              <a:t>split </a:t>
            </a:r>
            <a:r>
              <a:rPr sz="1450" spc="-5" dirty="0">
                <a:latin typeface="Times New Roman"/>
                <a:cs typeface="Times New Roman"/>
              </a:rPr>
              <a:t>for </a:t>
            </a:r>
            <a:r>
              <a:rPr sz="1450" spc="-20" dirty="0">
                <a:latin typeface="Times New Roman"/>
                <a:cs typeface="Times New Roman"/>
              </a:rPr>
              <a:t>rating </a:t>
            </a:r>
            <a:r>
              <a:rPr sz="1450" spc="-5" dirty="0">
                <a:latin typeface="Times New Roman"/>
                <a:cs typeface="Times New Roman"/>
              </a:rPr>
              <a:t>and created another feature </a:t>
            </a:r>
            <a:r>
              <a:rPr sz="1450" spc="-20" dirty="0">
                <a:latin typeface="Times New Roman"/>
                <a:cs typeface="Times New Roman"/>
              </a:rPr>
              <a:t>which </a:t>
            </a:r>
            <a:r>
              <a:rPr sz="1450" spc="-45" dirty="0">
                <a:latin typeface="Times New Roman"/>
                <a:cs typeface="Times New Roman"/>
              </a:rPr>
              <a:t>is </a:t>
            </a:r>
            <a:r>
              <a:rPr sz="1450" spc="-5" dirty="0">
                <a:latin typeface="Times New Roman"/>
                <a:cs typeface="Times New Roman"/>
              </a:rPr>
              <a:t>further used for </a:t>
            </a:r>
            <a:r>
              <a:rPr sz="1450" spc="-10" dirty="0">
                <a:latin typeface="Times New Roman"/>
                <a:cs typeface="Times New Roman"/>
              </a:rPr>
              <a:t>sentimental </a:t>
            </a:r>
            <a:r>
              <a:rPr sz="1450" spc="-20" dirty="0">
                <a:latin typeface="Times New Roman"/>
                <a:cs typeface="Times New Roman"/>
              </a:rPr>
              <a:t>analysis. </a:t>
            </a:r>
            <a:r>
              <a:rPr sz="1450" spc="-5" dirty="0">
                <a:latin typeface="Times New Roman"/>
                <a:cs typeface="Times New Roman"/>
              </a:rPr>
              <a:t>But </a:t>
            </a:r>
            <a:r>
              <a:rPr sz="1450" spc="-35" dirty="0">
                <a:latin typeface="Times New Roman"/>
                <a:cs typeface="Times New Roman"/>
              </a:rPr>
              <a:t>while 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creating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this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another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feature,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first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took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3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partitions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rating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(average,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good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best).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But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did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not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get </a:t>
            </a:r>
            <a:r>
              <a:rPr sz="1450" spc="-25" dirty="0">
                <a:latin typeface="Times New Roman"/>
                <a:cs typeface="Times New Roman"/>
              </a:rPr>
              <a:t> good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result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from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feature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with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3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splits.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Later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another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feature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was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created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with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2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splits</a:t>
            </a:r>
            <a:r>
              <a:rPr sz="1450" spc="1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from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rating(1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0)</a:t>
            </a:r>
            <a:endParaRPr sz="1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94970" marR="1162685" indent="-315595">
              <a:lnSpc>
                <a:spcPts val="1680"/>
              </a:lnSpc>
              <a:spcBef>
                <a:spcPts val="5"/>
              </a:spcBef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sz="1450" spc="-25" dirty="0">
                <a:latin typeface="Times New Roman"/>
                <a:cs typeface="Times New Roman"/>
              </a:rPr>
              <a:t>Overall,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succeeded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with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good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Silhouette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score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0.6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with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6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optimal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clusters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45" dirty="0">
                <a:latin typeface="Times New Roman"/>
                <a:cs typeface="Times New Roman"/>
              </a:rPr>
              <a:t>in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clustering. </a:t>
            </a:r>
            <a:r>
              <a:rPr sz="1450" spc="-345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And</a:t>
            </a:r>
            <a:r>
              <a:rPr sz="1450" spc="-50" dirty="0">
                <a:latin typeface="Times New Roman"/>
                <a:cs typeface="Times New Roman"/>
              </a:rPr>
              <a:t> in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-15" dirty="0">
                <a:latin typeface="Times New Roman"/>
                <a:cs typeface="Times New Roman"/>
              </a:rPr>
              <a:t>Sentiment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Analysis,</a:t>
            </a:r>
            <a:r>
              <a:rPr sz="1450" spc="1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we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got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train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test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accuracy</a:t>
            </a:r>
            <a:r>
              <a:rPr sz="1450" spc="-1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as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good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as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0.9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0.84.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4460">
              <a:lnSpc>
                <a:spcPts val="2395"/>
              </a:lnSpc>
            </a:pPr>
            <a:r>
              <a:rPr sz="20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  <a:p>
            <a:pPr marL="165100" indent="-153035">
              <a:lnSpc>
                <a:spcPts val="1710"/>
              </a:lnSpc>
              <a:buFont typeface="Arial MT"/>
              <a:buChar char="•"/>
              <a:tabLst>
                <a:tab pos="165735" algn="l"/>
              </a:tabLst>
            </a:pPr>
            <a:r>
              <a:rPr sz="1450" spc="-35" dirty="0">
                <a:solidFill>
                  <a:srgbClr val="202020"/>
                </a:solidFill>
                <a:latin typeface="Times New Roman"/>
                <a:cs typeface="Times New Roman"/>
              </a:rPr>
              <a:t>Analytics</a:t>
            </a:r>
            <a:r>
              <a:rPr sz="145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50" spc="-35" dirty="0">
                <a:solidFill>
                  <a:srgbClr val="202020"/>
                </a:solidFill>
                <a:latin typeface="Times New Roman"/>
                <a:cs typeface="Times New Roman"/>
              </a:rPr>
              <a:t>Vidhya</a:t>
            </a:r>
            <a:endParaRPr sz="1450" dirty="0">
              <a:latin typeface="Times New Roman"/>
              <a:cs typeface="Times New Roman"/>
            </a:endParaRPr>
          </a:p>
          <a:p>
            <a:pPr marL="165100" indent="-153035">
              <a:lnSpc>
                <a:spcPts val="1680"/>
              </a:lnSpc>
              <a:buFont typeface="Arial MT"/>
              <a:buChar char="•"/>
              <a:tabLst>
                <a:tab pos="165735" algn="l"/>
              </a:tabLst>
            </a:pPr>
            <a:r>
              <a:rPr sz="1450" spc="-5" dirty="0">
                <a:solidFill>
                  <a:srgbClr val="202020"/>
                </a:solidFill>
                <a:latin typeface="Times New Roman"/>
                <a:cs typeface="Times New Roman"/>
              </a:rPr>
              <a:t>GeeksforGeeks</a:t>
            </a:r>
            <a:endParaRPr sz="1450" dirty="0">
              <a:latin typeface="Times New Roman"/>
              <a:cs typeface="Times New Roman"/>
            </a:endParaRPr>
          </a:p>
          <a:p>
            <a:pPr marL="165100" indent="-153035">
              <a:lnSpc>
                <a:spcPts val="1710"/>
              </a:lnSpc>
              <a:buFont typeface="Arial MT"/>
              <a:buChar char="•"/>
              <a:tabLst>
                <a:tab pos="165735" algn="l"/>
              </a:tabLst>
            </a:pPr>
            <a:r>
              <a:rPr sz="1450" spc="-20" dirty="0">
                <a:solidFill>
                  <a:srgbClr val="202020"/>
                </a:solidFill>
                <a:latin typeface="Times New Roman"/>
                <a:cs typeface="Times New Roman"/>
              </a:rPr>
              <a:t>Medium</a:t>
            </a:r>
            <a:endParaRPr sz="1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7579" y="2181859"/>
            <a:ext cx="1981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0" dirty="0">
                <a:latin typeface="Arial MT"/>
                <a:cs typeface="Arial MT"/>
              </a:rPr>
              <a:t>Thank</a:t>
            </a:r>
            <a:r>
              <a:rPr sz="3200" b="0" spc="140" dirty="0">
                <a:latin typeface="Arial MT"/>
                <a:cs typeface="Arial MT"/>
              </a:rPr>
              <a:t> </a:t>
            </a:r>
            <a:r>
              <a:rPr sz="3200" b="0" spc="-25" dirty="0">
                <a:latin typeface="Arial MT"/>
                <a:cs typeface="Arial MT"/>
              </a:rPr>
              <a:t>You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" y="379348"/>
            <a:ext cx="29464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/>
              <a:t>Problem</a:t>
            </a:r>
            <a:r>
              <a:rPr sz="2800" spc="-114" dirty="0"/>
              <a:t> </a:t>
            </a:r>
            <a:r>
              <a:rPr sz="2800" spc="-1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1327" y="901763"/>
            <a:ext cx="7741920" cy="390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India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quite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famous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its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diverse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multi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cuisine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in 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large</a:t>
            </a:r>
            <a:r>
              <a:rPr sz="1600" spc="3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600" spc="3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restaurants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hotel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resorts,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reminiscent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unity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diversity.</a:t>
            </a:r>
            <a:r>
              <a:rPr sz="1600" spc="3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Restaurant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business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India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always evolving 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day 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day. Zomato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online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food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delivery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website 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sz="1600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perfect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example</a:t>
            </a:r>
            <a:r>
              <a:rPr sz="16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this.</a:t>
            </a:r>
            <a:endParaRPr sz="1600" dirty="0">
              <a:latin typeface="Times New Roman"/>
              <a:cs typeface="Times New Roman"/>
            </a:endParaRPr>
          </a:p>
          <a:p>
            <a:pPr marL="297180" marR="12700" indent="-285115" algn="just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Project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focuses 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Customers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Company,</a:t>
            </a:r>
            <a:r>
              <a:rPr sz="1600" spc="3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you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have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o 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analyze 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sentiments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reviews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given </a:t>
            </a:r>
            <a:r>
              <a:rPr sz="1600" b="1" spc="-45" dirty="0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customer </a:t>
            </a:r>
            <a:r>
              <a:rPr sz="16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sz="16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made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some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useful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conclusion </a:t>
            </a:r>
            <a:r>
              <a:rPr sz="16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form</a:t>
            </a:r>
            <a:r>
              <a:rPr sz="16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b="1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Visualizations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2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Also,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</a:t>
            </a:r>
            <a:r>
              <a:rPr sz="1600" b="1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b="1" spc="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zomato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restaurants</a:t>
            </a:r>
            <a:r>
              <a:rPr sz="1600" b="1" spc="1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1600" b="1" spc="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different</a:t>
            </a:r>
            <a:r>
              <a:rPr sz="1600" b="1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segments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297180" marR="13970" indent="-285115" algn="just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297815" algn="l"/>
              </a:tabLst>
            </a:pP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This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could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help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clustering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restaurants into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segments. Also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valuable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information</a:t>
            </a:r>
            <a:r>
              <a:rPr sz="1600" spc="25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around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cuisine</a:t>
            </a:r>
            <a:r>
              <a:rPr sz="16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costing</a:t>
            </a:r>
            <a:r>
              <a:rPr sz="16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1600" spc="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spc="-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cost</a:t>
            </a:r>
            <a:r>
              <a:rPr sz="16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vs.</a:t>
            </a:r>
            <a:r>
              <a:rPr sz="1600" spc="-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benefit</a:t>
            </a:r>
            <a:r>
              <a:rPr sz="1600" spc="11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analysis.</a:t>
            </a:r>
            <a:endParaRPr sz="1600" dirty="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  <a:spcBef>
                <a:spcPts val="395"/>
              </a:spcBef>
            </a:pP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14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Sets</a:t>
            </a:r>
            <a:r>
              <a:rPr sz="145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Given</a:t>
            </a:r>
            <a:endParaRPr sz="1450" dirty="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latin typeface="Times New Roman"/>
                <a:cs typeface="Times New Roman"/>
              </a:rPr>
              <a:t>Zomato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Restaurant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names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Metadata</a:t>
            </a:r>
            <a:endParaRPr sz="1600" dirty="0">
              <a:latin typeface="Times New Roman"/>
              <a:cs typeface="Times New Roman"/>
            </a:endParaRPr>
          </a:p>
          <a:p>
            <a:pPr marL="632460" lvl="1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31825" algn="l"/>
                <a:tab pos="632460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gives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information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about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restaurants,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cuisines,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collections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available</a:t>
            </a:r>
            <a:endParaRPr sz="1600" dirty="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1390"/>
              </a:spcBef>
            </a:pPr>
            <a:r>
              <a:rPr sz="1600" spc="-45" dirty="0">
                <a:latin typeface="Times New Roman"/>
                <a:cs typeface="Times New Roman"/>
              </a:rPr>
              <a:t>Zomato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Restaurant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reviews</a:t>
            </a:r>
            <a:endParaRPr sz="1600" dirty="0">
              <a:latin typeface="Times New Roman"/>
              <a:cs typeface="Times New Roman"/>
            </a:endParaRPr>
          </a:p>
          <a:p>
            <a:pPr marL="632460" marR="707390" lvl="1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31825" algn="l"/>
                <a:tab pos="632460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Dataset gives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information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reviewers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followers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every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restaurants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10" dirty="0">
                <a:latin typeface="Times New Roman"/>
                <a:cs typeface="Times New Roman"/>
              </a:rPr>
              <a:t>are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available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79" y="230822"/>
            <a:ext cx="4084320" cy="581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204"/>
              </a:spcBef>
            </a:pPr>
            <a:r>
              <a:rPr spc="-10" dirty="0"/>
              <a:t>Description</a:t>
            </a:r>
            <a:r>
              <a:rPr spc="-125" dirty="0"/>
              <a:t> </a:t>
            </a:r>
            <a:r>
              <a:rPr spc="10" dirty="0"/>
              <a:t>of</a:t>
            </a:r>
            <a:r>
              <a:rPr spc="-120" dirty="0"/>
              <a:t> </a:t>
            </a:r>
            <a:r>
              <a:rPr spc="-10" dirty="0"/>
              <a:t>Zomato</a:t>
            </a:r>
            <a:r>
              <a:rPr spc="-100" dirty="0"/>
              <a:t> </a:t>
            </a:r>
            <a:r>
              <a:rPr spc="-10" dirty="0"/>
              <a:t>Restaurant</a:t>
            </a:r>
            <a:r>
              <a:rPr spc="-195" dirty="0"/>
              <a:t> </a:t>
            </a:r>
            <a:r>
              <a:rPr spc="-5" dirty="0"/>
              <a:t>names </a:t>
            </a:r>
            <a:r>
              <a:rPr spc="-450" dirty="0"/>
              <a:t> </a:t>
            </a:r>
            <a:r>
              <a:rPr spc="30" dirty="0"/>
              <a:t>a</a:t>
            </a:r>
            <a:r>
              <a:rPr spc="10" dirty="0"/>
              <a:t>n</a:t>
            </a:r>
            <a:r>
              <a:rPr spc="-5" dirty="0"/>
              <a:t>d</a:t>
            </a:r>
            <a:r>
              <a:rPr spc="-125" dirty="0"/>
              <a:t> </a:t>
            </a:r>
            <a:r>
              <a:rPr spc="90" dirty="0"/>
              <a:t>M</a:t>
            </a:r>
            <a:r>
              <a:rPr spc="55" dirty="0"/>
              <a:t>e</a:t>
            </a:r>
            <a:r>
              <a:rPr spc="20" dirty="0"/>
              <a:t>t</a:t>
            </a:r>
            <a:r>
              <a:rPr spc="-45" dirty="0"/>
              <a:t>a</a:t>
            </a:r>
            <a:r>
              <a:rPr spc="-70" dirty="0"/>
              <a:t>d</a:t>
            </a:r>
            <a:r>
              <a:rPr spc="30" dirty="0"/>
              <a:t>a</a:t>
            </a:r>
            <a:r>
              <a:rPr spc="-60" dirty="0"/>
              <a:t>t</a:t>
            </a:r>
            <a:r>
              <a:rPr spc="-5" dirty="0"/>
              <a:t>a</a:t>
            </a:r>
            <a:r>
              <a:rPr spc="-180" dirty="0"/>
              <a:t> </a:t>
            </a:r>
            <a:r>
              <a:rPr spc="15" dirty="0"/>
              <a:t>D</a:t>
            </a:r>
            <a:r>
              <a:rPr spc="30" dirty="0"/>
              <a:t>a</a:t>
            </a:r>
            <a:r>
              <a:rPr spc="20" dirty="0"/>
              <a:t>t</a:t>
            </a:r>
            <a:r>
              <a:rPr spc="-45" dirty="0"/>
              <a:t>a</a:t>
            </a:r>
            <a:r>
              <a:rPr spc="-5" dirty="0"/>
              <a:t>s</a:t>
            </a:r>
            <a:r>
              <a:rPr spc="-20" dirty="0"/>
              <a:t>e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79" y="1046797"/>
            <a:ext cx="4138295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98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latin typeface="Times New Roman"/>
                <a:cs typeface="Times New Roman"/>
              </a:rPr>
              <a:t>1.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Name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Name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Restaurants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2.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Links</a:t>
            </a:r>
            <a:r>
              <a:rPr sz="1600" spc="2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URL</a:t>
            </a:r>
            <a:r>
              <a:rPr sz="1600" spc="1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Links</a:t>
            </a:r>
            <a:r>
              <a:rPr sz="1600" spc="2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Restaurants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Times New Roman"/>
                <a:cs typeface="Times New Roman"/>
              </a:rPr>
              <a:t>3.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Cost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Per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person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estimated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Cost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dining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4.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Collection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Tagging</a:t>
            </a:r>
            <a:r>
              <a:rPr sz="1600" spc="2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Restaurants</a:t>
            </a:r>
            <a:r>
              <a:rPr sz="1600" spc="1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respect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Zomato</a:t>
            </a:r>
            <a:r>
              <a:rPr sz="1600" spc="2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categories</a:t>
            </a:r>
            <a:endParaRPr sz="1600">
              <a:latin typeface="Times New Roman"/>
              <a:cs typeface="Times New Roman"/>
            </a:endParaRPr>
          </a:p>
          <a:p>
            <a:pPr marL="12700" marR="598805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latin typeface="Times New Roman"/>
                <a:cs typeface="Times New Roman"/>
              </a:rPr>
              <a:t>5.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Cuisines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Cuisines</a:t>
            </a:r>
            <a:r>
              <a:rPr sz="1600" spc="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served</a:t>
            </a:r>
            <a:r>
              <a:rPr sz="1600" spc="-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Restaurants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6.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Timings</a:t>
            </a:r>
            <a:r>
              <a:rPr sz="1600" spc="2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Restaurant</a:t>
            </a:r>
            <a:r>
              <a:rPr sz="1600" spc="1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Timings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297413"/>
            <a:ext cx="8184710" cy="9207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8356" y="411839"/>
            <a:ext cx="2938614" cy="2378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42" y="330199"/>
            <a:ext cx="41948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D</a:t>
            </a:r>
            <a:r>
              <a:rPr spc="55" dirty="0"/>
              <a:t>e</a:t>
            </a:r>
            <a:r>
              <a:rPr spc="-5" dirty="0"/>
              <a:t>s</a:t>
            </a:r>
            <a:r>
              <a:rPr spc="55" dirty="0"/>
              <a:t>c</a:t>
            </a:r>
            <a:r>
              <a:rPr spc="-25" dirty="0"/>
              <a:t>r</a:t>
            </a:r>
            <a:r>
              <a:rPr spc="-120" dirty="0"/>
              <a:t>i</a:t>
            </a:r>
            <a:r>
              <a:rPr spc="5" dirty="0"/>
              <a:t>p</a:t>
            </a:r>
            <a:r>
              <a:rPr spc="15" dirty="0"/>
              <a:t>t</a:t>
            </a:r>
            <a:r>
              <a:rPr spc="-120" dirty="0"/>
              <a:t>i</a:t>
            </a:r>
            <a:r>
              <a:rPr spc="30" dirty="0"/>
              <a:t>o</a:t>
            </a:r>
            <a:r>
              <a:rPr spc="-5" dirty="0"/>
              <a:t>n</a:t>
            </a:r>
            <a:r>
              <a:rPr spc="-130" dirty="0"/>
              <a:t> </a:t>
            </a:r>
            <a:r>
              <a:rPr spc="30" dirty="0"/>
              <a:t>o</a:t>
            </a:r>
            <a:r>
              <a:rPr spc="-5" dirty="0"/>
              <a:t>f</a:t>
            </a:r>
            <a:r>
              <a:rPr spc="-110" dirty="0"/>
              <a:t> </a:t>
            </a:r>
            <a:r>
              <a:rPr spc="-114" dirty="0"/>
              <a:t>Z</a:t>
            </a:r>
            <a:r>
              <a:rPr spc="30" dirty="0"/>
              <a:t>o</a:t>
            </a:r>
            <a:r>
              <a:rPr spc="-20" dirty="0"/>
              <a:t>m</a:t>
            </a:r>
            <a:r>
              <a:rPr spc="30" dirty="0"/>
              <a:t>a</a:t>
            </a:r>
            <a:r>
              <a:rPr spc="15" dirty="0"/>
              <a:t>t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20" dirty="0"/>
              <a:t>R</a:t>
            </a:r>
            <a:r>
              <a:rPr spc="55" dirty="0"/>
              <a:t>e</a:t>
            </a:r>
            <a:r>
              <a:rPr spc="-5" dirty="0"/>
              <a:t>s</a:t>
            </a:r>
            <a:r>
              <a:rPr spc="-60" dirty="0"/>
              <a:t>t</a:t>
            </a:r>
            <a:r>
              <a:rPr spc="30" dirty="0"/>
              <a:t>a</a:t>
            </a:r>
            <a:r>
              <a:rPr spc="-70" dirty="0"/>
              <a:t>u</a:t>
            </a:r>
            <a:r>
              <a:rPr spc="-25" dirty="0"/>
              <a:t>r</a:t>
            </a:r>
            <a:r>
              <a:rPr spc="-50" dirty="0"/>
              <a:t>a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25" dirty="0"/>
              <a:t>r</a:t>
            </a:r>
            <a:r>
              <a:rPr spc="55" dirty="0"/>
              <a:t>e</a:t>
            </a:r>
            <a:r>
              <a:rPr spc="-50" dirty="0"/>
              <a:t>v</a:t>
            </a:r>
            <a:r>
              <a:rPr spc="-120" dirty="0"/>
              <a:t>i</a:t>
            </a:r>
            <a:r>
              <a:rPr spc="55" dirty="0"/>
              <a:t>e</a:t>
            </a:r>
            <a:r>
              <a:rPr spc="20" dirty="0"/>
              <a:t>w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142" y="954722"/>
            <a:ext cx="5349240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79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Times New Roman"/>
                <a:cs typeface="Times New Roman"/>
              </a:rPr>
              <a:t>1.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Restaurant</a:t>
            </a:r>
            <a:r>
              <a:rPr sz="1600" spc="1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Name</a:t>
            </a:r>
            <a:r>
              <a:rPr sz="1600" spc="1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Restaurant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2.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Reviewer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Name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Reviewer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3.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Review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Review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SzPct val="93750"/>
              <a:buAutoNum type="arabicPeriod" startAt="4"/>
              <a:tabLst>
                <a:tab pos="166370" algn="l"/>
              </a:tabLst>
            </a:pP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sz="16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Rating</a:t>
            </a:r>
            <a:r>
              <a:rPr sz="16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Provided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Reviewer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SzPct val="93750"/>
              <a:buAutoNum type="arabicPeriod" startAt="4"/>
              <a:tabLst>
                <a:tab pos="166370" algn="l"/>
              </a:tabLst>
            </a:pP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MetaData</a:t>
            </a:r>
            <a:r>
              <a:rPr sz="1600" spc="1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Reviewer</a:t>
            </a:r>
            <a:r>
              <a:rPr sz="1600" spc="-1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Metadata</a:t>
            </a:r>
            <a:r>
              <a:rPr sz="1600" spc="2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No.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Reviews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followers </a:t>
            </a:r>
            <a:r>
              <a:rPr sz="1600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6.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Time:</a:t>
            </a:r>
            <a:r>
              <a:rPr sz="1600" spc="10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Date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Time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Review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Times New Roman"/>
                <a:cs typeface="Times New Roman"/>
              </a:rPr>
              <a:t>7.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Pictures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No.</a:t>
            </a:r>
            <a:r>
              <a:rPr sz="1600" spc="7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pictures</a:t>
            </a:r>
            <a:r>
              <a:rPr sz="1600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posted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review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7" y="3162819"/>
            <a:ext cx="8990556" cy="15553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0055" y="533383"/>
            <a:ext cx="2855088" cy="2275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</a:t>
            </a:r>
            <a:r>
              <a:rPr spc="35" dirty="0"/>
              <a:t>x</a:t>
            </a:r>
            <a:r>
              <a:rPr spc="-40" dirty="0"/>
              <a:t>p</a:t>
            </a:r>
            <a:r>
              <a:rPr spc="-60" dirty="0"/>
              <a:t>l</a:t>
            </a:r>
            <a:r>
              <a:rPr spc="35" dirty="0"/>
              <a:t>o</a:t>
            </a:r>
            <a:r>
              <a:rPr spc="30" dirty="0"/>
              <a:t>r</a:t>
            </a:r>
            <a:r>
              <a:rPr spc="35" dirty="0"/>
              <a:t>a</a:t>
            </a:r>
            <a:r>
              <a:rPr spc="20" dirty="0"/>
              <a:t>t</a:t>
            </a:r>
            <a:r>
              <a:rPr spc="35" dirty="0"/>
              <a:t>o</a:t>
            </a:r>
            <a:r>
              <a:rPr spc="30" dirty="0"/>
              <a:t>r</a:t>
            </a:r>
            <a:r>
              <a:rPr dirty="0"/>
              <a:t>y</a:t>
            </a:r>
            <a:r>
              <a:rPr spc="-180" dirty="0"/>
              <a:t> </a:t>
            </a:r>
            <a:r>
              <a:rPr spc="-25" dirty="0"/>
              <a:t>D</a:t>
            </a:r>
            <a:r>
              <a:rPr spc="35" dirty="0"/>
              <a:t>a</a:t>
            </a:r>
            <a:r>
              <a:rPr spc="20" dirty="0"/>
              <a:t>t</a:t>
            </a:r>
            <a:r>
              <a:rPr dirty="0"/>
              <a:t>a</a:t>
            </a:r>
            <a:r>
              <a:rPr spc="-80" dirty="0"/>
              <a:t> </a:t>
            </a:r>
            <a:r>
              <a:rPr spc="-30" dirty="0"/>
              <a:t>A</a:t>
            </a:r>
            <a:r>
              <a:rPr spc="-40" dirty="0"/>
              <a:t>n</a:t>
            </a:r>
            <a:r>
              <a:rPr spc="30" dirty="0"/>
              <a:t>a</a:t>
            </a:r>
            <a:r>
              <a:rPr spc="-60" dirty="0"/>
              <a:t>l</a:t>
            </a:r>
            <a:r>
              <a:rPr spc="-45" dirty="0"/>
              <a:t>y</a:t>
            </a:r>
            <a:r>
              <a:rPr spc="25" dirty="0"/>
              <a:t>s</a:t>
            </a:r>
            <a:r>
              <a:rPr spc="-60" dirty="0"/>
              <a:t>i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800008"/>
            <a:ext cx="8981440" cy="4290695"/>
            <a:chOff x="0" y="800008"/>
            <a:chExt cx="8981440" cy="4290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79" y="957080"/>
              <a:ext cx="4267200" cy="16235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28239"/>
              <a:ext cx="4663439" cy="26619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032" y="800008"/>
              <a:ext cx="3941110" cy="17806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39" y="2519679"/>
              <a:ext cx="4318000" cy="24790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3367" y="541083"/>
            <a:ext cx="328167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Zomato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Restaurant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names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Metadata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9109" y="461073"/>
            <a:ext cx="2275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Zomato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Restaurant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reviews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62" y="812799"/>
            <a:ext cx="4620850" cy="34556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1928" y="863642"/>
            <a:ext cx="4115094" cy="35610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3654" y="322008"/>
            <a:ext cx="33083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185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1850" b="1" spc="-2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0086" y="301561"/>
            <a:ext cx="191770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5" dirty="0"/>
              <a:t>C</a:t>
            </a:r>
            <a:r>
              <a:rPr spc="30" dirty="0"/>
              <a:t>o</a:t>
            </a:r>
            <a:r>
              <a:rPr spc="-5" dirty="0"/>
              <a:t>s</a:t>
            </a:r>
            <a:r>
              <a:rPr spc="20" dirty="0"/>
              <a:t>t</a:t>
            </a:r>
            <a:r>
              <a:rPr spc="-120" dirty="0"/>
              <a:t>l</a:t>
            </a:r>
            <a:r>
              <a:rPr spc="-5" dirty="0"/>
              <a:t>y</a:t>
            </a:r>
            <a:r>
              <a:rPr spc="-100" dirty="0"/>
              <a:t> </a:t>
            </a:r>
            <a:r>
              <a:rPr spc="15" dirty="0"/>
              <a:t>R</a:t>
            </a:r>
            <a:r>
              <a:rPr spc="55" dirty="0"/>
              <a:t>e</a:t>
            </a:r>
            <a:r>
              <a:rPr spc="-5" dirty="0"/>
              <a:t>s</a:t>
            </a:r>
            <a:r>
              <a:rPr spc="20" dirty="0"/>
              <a:t>t</a:t>
            </a:r>
            <a:r>
              <a:rPr spc="30" dirty="0"/>
              <a:t>a</a:t>
            </a:r>
            <a:r>
              <a:rPr spc="-70" dirty="0"/>
              <a:t>u</a:t>
            </a:r>
            <a:r>
              <a:rPr spc="-20" dirty="0"/>
              <a:t>r</a:t>
            </a:r>
            <a:r>
              <a:rPr spc="-45" dirty="0"/>
              <a:t>a</a:t>
            </a:r>
            <a:r>
              <a:rPr spc="10" dirty="0"/>
              <a:t>n</a:t>
            </a:r>
            <a:r>
              <a:rPr spc="-60" dirty="0"/>
              <a:t>t</a:t>
            </a:r>
            <a:r>
              <a:rPr spc="-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244" y="4629784"/>
            <a:ext cx="6325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Times New Roman"/>
                <a:cs typeface="Times New Roman"/>
              </a:rPr>
              <a:t>These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graphs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represents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top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restaurants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with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respect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Rating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" y="741679"/>
            <a:ext cx="9133839" cy="37896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72" y="98742"/>
            <a:ext cx="80765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/>
              <a:t>Graph</a:t>
            </a:r>
            <a:r>
              <a:rPr sz="1600" spc="150" dirty="0"/>
              <a:t> </a:t>
            </a:r>
            <a:r>
              <a:rPr sz="1600" spc="-35" dirty="0"/>
              <a:t>which</a:t>
            </a:r>
            <a:r>
              <a:rPr sz="1600" spc="165" dirty="0"/>
              <a:t> </a:t>
            </a:r>
            <a:r>
              <a:rPr sz="1600" spc="-5" dirty="0"/>
              <a:t>represents</a:t>
            </a:r>
            <a:r>
              <a:rPr sz="1600" spc="15" dirty="0"/>
              <a:t> </a:t>
            </a:r>
            <a:r>
              <a:rPr sz="1600" spc="-25" dirty="0"/>
              <a:t>the</a:t>
            </a:r>
            <a:r>
              <a:rPr sz="1600" spc="95" dirty="0"/>
              <a:t> </a:t>
            </a:r>
            <a:r>
              <a:rPr sz="1600" spc="-55" dirty="0"/>
              <a:t>number</a:t>
            </a:r>
            <a:r>
              <a:rPr sz="1600" spc="335" dirty="0"/>
              <a:t> </a:t>
            </a:r>
            <a:r>
              <a:rPr sz="1600" dirty="0"/>
              <a:t>of</a:t>
            </a:r>
            <a:r>
              <a:rPr sz="1600" spc="-60" dirty="0"/>
              <a:t> </a:t>
            </a:r>
            <a:r>
              <a:rPr sz="1600" spc="-15" dirty="0"/>
              <a:t>followers</a:t>
            </a:r>
            <a:r>
              <a:rPr sz="1600" spc="100" dirty="0"/>
              <a:t> </a:t>
            </a:r>
            <a:r>
              <a:rPr sz="1600" spc="-35" dirty="0"/>
              <a:t>and</a:t>
            </a:r>
            <a:r>
              <a:rPr sz="1600" spc="150" dirty="0"/>
              <a:t> </a:t>
            </a:r>
            <a:r>
              <a:rPr sz="1600" spc="-55" dirty="0"/>
              <a:t>number</a:t>
            </a:r>
            <a:r>
              <a:rPr sz="1600" spc="254" dirty="0"/>
              <a:t> </a:t>
            </a:r>
            <a:r>
              <a:rPr sz="1600" dirty="0"/>
              <a:t>of</a:t>
            </a:r>
            <a:r>
              <a:rPr sz="1600" spc="25" dirty="0"/>
              <a:t> </a:t>
            </a:r>
            <a:r>
              <a:rPr sz="1600" dirty="0"/>
              <a:t>reviews</a:t>
            </a:r>
            <a:r>
              <a:rPr sz="1600" spc="20" dirty="0"/>
              <a:t> </a:t>
            </a:r>
            <a:r>
              <a:rPr sz="1600" spc="5" dirty="0"/>
              <a:t>for</a:t>
            </a:r>
            <a:r>
              <a:rPr sz="1600" spc="-70" dirty="0"/>
              <a:t> </a:t>
            </a:r>
            <a:r>
              <a:rPr sz="1600" spc="20" dirty="0"/>
              <a:t>each</a:t>
            </a:r>
            <a:r>
              <a:rPr sz="1600" spc="-90" dirty="0"/>
              <a:t> </a:t>
            </a:r>
            <a:r>
              <a:rPr sz="1600" spc="-20" dirty="0"/>
              <a:t>restaurants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5726176" y="4560569"/>
            <a:ext cx="237744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Restau</a:t>
            </a:r>
            <a:r>
              <a:rPr sz="1450" b="1" spc="-8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ants</a:t>
            </a:r>
            <a:r>
              <a:rPr sz="1450" b="1" spc="-1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ith</a:t>
            </a:r>
            <a:r>
              <a:rPr sz="145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450" b="1" spc="7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45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4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evie</a:t>
            </a:r>
            <a:r>
              <a:rPr sz="1450" b="1" spc="-85" dirty="0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587" y="4567872"/>
            <a:ext cx="289052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5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st</a:t>
            </a:r>
            <a:r>
              <a:rPr sz="145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45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45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ts</a:t>
            </a:r>
            <a:r>
              <a:rPr sz="145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ith</a:t>
            </a:r>
            <a:r>
              <a:rPr sz="14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45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xi</a:t>
            </a:r>
            <a:r>
              <a:rPr sz="145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um</a:t>
            </a:r>
            <a:r>
              <a:rPr sz="145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1450" b="1" spc="7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ll</a:t>
            </a:r>
            <a:r>
              <a:rPr sz="145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45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45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0" y="57335"/>
            <a:ext cx="4516393" cy="29673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8450" y="3051111"/>
            <a:ext cx="4188460" cy="1392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010" algn="just">
              <a:lnSpc>
                <a:spcPct val="100000"/>
              </a:lnSpc>
              <a:spcBef>
                <a:spcPts val="90"/>
              </a:spcBef>
            </a:pPr>
            <a:r>
              <a:rPr sz="1850" b="1" spc="65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85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114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ff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1850" b="1" spc="-2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850" b="1" spc="-1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5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85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5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5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85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5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'North 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Indian'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Popular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Cuisine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which 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offered</a:t>
            </a:r>
            <a:r>
              <a:rPr sz="1600" spc="5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Times New Roman"/>
                <a:cs typeface="Times New Roman"/>
              </a:rPr>
              <a:t>by    </a:t>
            </a:r>
            <a:r>
              <a:rPr sz="16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almost    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many</a:t>
            </a:r>
            <a:r>
              <a:rPr sz="1600" spc="380" dirty="0">
                <a:solidFill>
                  <a:srgbClr val="202020"/>
                </a:solidFill>
                <a:latin typeface="Times New Roman"/>
                <a:cs typeface="Times New Roman"/>
              </a:rPr>
              <a:t>  </a:t>
            </a:r>
            <a:r>
              <a:rPr sz="1600" spc="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restaurants.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spc="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'Malaysian'</a:t>
            </a:r>
            <a:r>
              <a:rPr sz="1600" b="1" spc="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-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spc="1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rare</a:t>
            </a:r>
            <a:r>
              <a:rPr sz="1600" b="1" spc="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cuisine</a:t>
            </a:r>
            <a:r>
              <a:rPr sz="1450" spc="-2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6870" y="2082799"/>
            <a:ext cx="4094728" cy="27757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2365" y="184785"/>
            <a:ext cx="3478529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5"/>
              </a:spcBef>
            </a:pPr>
            <a:r>
              <a:rPr spc="20" dirty="0"/>
              <a:t>R</a:t>
            </a:r>
            <a:r>
              <a:rPr spc="50" dirty="0"/>
              <a:t>e</a:t>
            </a:r>
            <a:r>
              <a:rPr spc="-5" dirty="0"/>
              <a:t>s</a:t>
            </a:r>
            <a:r>
              <a:rPr spc="20" dirty="0"/>
              <a:t>t</a:t>
            </a:r>
            <a:r>
              <a:rPr spc="30" dirty="0"/>
              <a:t>a</a:t>
            </a:r>
            <a:r>
              <a:rPr spc="-75" dirty="0"/>
              <a:t>u</a:t>
            </a:r>
            <a:r>
              <a:rPr spc="-25" dirty="0"/>
              <a:t>r</a:t>
            </a:r>
            <a:r>
              <a:rPr spc="-50" dirty="0"/>
              <a:t>a</a:t>
            </a:r>
            <a:r>
              <a:rPr spc="5" dirty="0"/>
              <a:t>n</a:t>
            </a:r>
            <a:r>
              <a:rPr spc="-60" dirty="0"/>
              <a:t>t</a:t>
            </a:r>
            <a:r>
              <a:rPr spc="-5" dirty="0"/>
              <a:t>s</a:t>
            </a:r>
            <a:r>
              <a:rPr spc="-140" dirty="0"/>
              <a:t> </a:t>
            </a:r>
            <a:r>
              <a:rPr spc="30" dirty="0"/>
              <a:t>a</a:t>
            </a:r>
            <a:r>
              <a:rPr spc="-50" dirty="0"/>
              <a:t>v</a:t>
            </a:r>
            <a:r>
              <a:rPr spc="30" dirty="0"/>
              <a:t>a</a:t>
            </a:r>
            <a:r>
              <a:rPr spc="-120" dirty="0"/>
              <a:t>il</a:t>
            </a:r>
            <a:r>
              <a:rPr spc="30" dirty="0"/>
              <a:t>a</a:t>
            </a:r>
            <a:r>
              <a:rPr spc="5" dirty="0"/>
              <a:t>b</a:t>
            </a:r>
            <a:r>
              <a:rPr spc="-120" dirty="0"/>
              <a:t>l</a:t>
            </a:r>
            <a:r>
              <a:rPr spc="-5" dirty="0"/>
              <a:t>e</a:t>
            </a:r>
            <a:r>
              <a:rPr spc="30" dirty="0"/>
              <a:t> </a:t>
            </a:r>
            <a:r>
              <a:rPr spc="20" dirty="0"/>
              <a:t>w</a:t>
            </a:r>
            <a:r>
              <a:rPr spc="-25" dirty="0"/>
              <a:t>r</a:t>
            </a:r>
            <a:r>
              <a:rPr spc="-5" dirty="0"/>
              <a:t>t</a:t>
            </a:r>
            <a:r>
              <a:rPr spc="-114" dirty="0"/>
              <a:t> </a:t>
            </a:r>
            <a:r>
              <a:rPr spc="5" dirty="0"/>
              <a:t>d</a:t>
            </a:r>
            <a:r>
              <a:rPr spc="-120" dirty="0"/>
              <a:t>i</a:t>
            </a:r>
            <a:r>
              <a:rPr spc="15" dirty="0"/>
              <a:t>ff</a:t>
            </a:r>
            <a:r>
              <a:rPr spc="50" dirty="0"/>
              <a:t>e</a:t>
            </a:r>
            <a:r>
              <a:rPr spc="-25" dirty="0"/>
              <a:t>r</a:t>
            </a:r>
            <a:r>
              <a:rPr spc="5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</a:p>
          <a:p>
            <a:pPr marL="12700">
              <a:lnSpc>
                <a:spcPts val="2190"/>
              </a:lnSpc>
            </a:pPr>
            <a:r>
              <a:rPr spc="-5" dirty="0"/>
              <a:t>Ratings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4000" y="721359"/>
            <a:ext cx="1270000" cy="154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93869" y="932179"/>
            <a:ext cx="245110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3826</a:t>
            </a:r>
            <a:r>
              <a:rPr sz="1600" spc="-20" dirty="0">
                <a:latin typeface="Times New Roman"/>
                <a:cs typeface="Times New Roman"/>
              </a:rPr>
              <a:t> restaurants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available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with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rating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1832</Words>
  <Application>Microsoft Office PowerPoint</Application>
  <PresentationFormat>On-screen Show (16:9)</PresentationFormat>
  <Paragraphs>179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MT</vt:lpstr>
      <vt:lpstr>Calibri</vt:lpstr>
      <vt:lpstr>Roboto</vt:lpstr>
      <vt:lpstr>Times New Roman</vt:lpstr>
      <vt:lpstr>Wingdings</vt:lpstr>
      <vt:lpstr>Office Theme</vt:lpstr>
      <vt:lpstr>Capstone Project</vt:lpstr>
      <vt:lpstr>Contents</vt:lpstr>
      <vt:lpstr>Problem Statement</vt:lpstr>
      <vt:lpstr>Description of Zomato Restaurant names  and Metadata Dataset</vt:lpstr>
      <vt:lpstr>Description of Zomato Restaurant reviews</vt:lpstr>
      <vt:lpstr>Exploratory Data Analysis</vt:lpstr>
      <vt:lpstr>Costly Restaurants</vt:lpstr>
      <vt:lpstr>Graph which represents the number of followers and number of reviews for each restaurants</vt:lpstr>
      <vt:lpstr>Restaurants available wrt different Ratings</vt:lpstr>
      <vt:lpstr>Total number of collections and cuisines wrt cost offered by each restaurant</vt:lpstr>
      <vt:lpstr>PowerPoint Presentation</vt:lpstr>
      <vt:lpstr>Treatment of Missing Values and Outliers</vt:lpstr>
      <vt:lpstr>Natural Language Processing</vt:lpstr>
      <vt:lpstr>Clustering</vt:lpstr>
      <vt:lpstr>Affinity Propagation</vt:lpstr>
      <vt:lpstr>Hierarchial Clustering</vt:lpstr>
      <vt:lpstr>K means Clustering</vt:lpstr>
      <vt:lpstr>dbScan Clustering</vt:lpstr>
      <vt:lpstr>Mini-batch k-means</vt:lpstr>
      <vt:lpstr>Validation</vt:lpstr>
      <vt:lpstr>Sentimental Analysis</vt:lpstr>
      <vt:lpstr>Feature Engineering A new feature sentiment is created according to the rating. If the rating &gt; 3.5 then the sentiment is  positive(1). If the rating &lt; 3.5 then the sentiment is considered as negative(0).</vt:lpstr>
      <vt:lpstr>Building Models</vt:lpstr>
      <vt:lpstr>ROC Curve for different models</vt:lpstr>
      <vt:lpstr>PowerPoint Presentation</vt:lpstr>
      <vt:lpstr>Hyperparameter Tuning</vt:lpstr>
      <vt:lpstr>Conclusion</vt:lpstr>
      <vt:lpstr>Challenges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charishma</dc:creator>
  <cp:lastModifiedBy>ADMIN</cp:lastModifiedBy>
  <cp:revision>1</cp:revision>
  <dcterms:created xsi:type="dcterms:W3CDTF">2023-01-06T14:36:28Z</dcterms:created>
  <dcterms:modified xsi:type="dcterms:W3CDTF">2023-01-06T14:45:03Z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2023-01-06T00:00:00Z</vt:filetime>
  </property>
</Properties>
</file>