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43" r:id="rId1"/>
  </p:sldMasterIdLst>
  <p:sldIdLst>
    <p:sldId id="256" r:id="rId2"/>
    <p:sldId id="257" r:id="rId3"/>
    <p:sldId id="258" r:id="rId4"/>
    <p:sldId id="262" r:id="rId5"/>
    <p:sldId id="270" r:id="rId6"/>
    <p:sldId id="263" r:id="rId7"/>
    <p:sldId id="264" r:id="rId8"/>
    <p:sldId id="267" r:id="rId9"/>
    <p:sldId id="265" r:id="rId10"/>
    <p:sldId id="266" r:id="rId11"/>
    <p:sldId id="268" r:id="rId12"/>
    <p:sldId id="273" r:id="rId13"/>
    <p:sldId id="272" r:id="rId14"/>
    <p:sldId id="269" r:id="rId15"/>
    <p:sldId id="271" r:id="rId16"/>
    <p:sldId id="276"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D69"/>
    <a:srgbClr val="F4F84A"/>
    <a:srgbClr val="C3F7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0T18:10:31.146"/>
    </inkml:context>
    <inkml:brush xml:id="br0">
      <inkml:brushProperty name="width" value="0.05" units="cm"/>
      <inkml:brushProperty name="height" value="0.05" units="cm"/>
    </inkml:brush>
  </inkml:definitions>
  <inkml:trace contextRef="#ctx0" brushRef="#br0">1 0 24575,'0'5'0,"0"5"0,0 1-8191</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EBE229C-E1C4-4D54-BDFC-FF2432FDD5F2}" type="datetimeFigureOut">
              <a:rPr lang="en-US" smtClean="0"/>
              <a:t>4/13/2022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3517561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E229C-E1C4-4D54-BDFC-FF2432FDD5F2}"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3215336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BE229C-E1C4-4D54-BDFC-FF2432FDD5F2}"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3991863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BE229C-E1C4-4D54-BDFC-FF2432FDD5F2}"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1908238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E229C-E1C4-4D54-BDFC-FF2432FDD5F2}"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2631546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EBE229C-E1C4-4D54-BDFC-FF2432FDD5F2}"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1110995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EBE229C-E1C4-4D54-BDFC-FF2432FDD5F2}" type="datetimeFigureOut">
              <a:rPr lang="en-US" smtClean="0"/>
              <a:t>4/13/2022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4243162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EBE229C-E1C4-4D54-BDFC-FF2432FDD5F2}"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2928410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EBE229C-E1C4-4D54-BDFC-FF2432FDD5F2}"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214731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E229C-E1C4-4D54-BDFC-FF2432FDD5F2}"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2767965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E229C-E1C4-4D54-BDFC-FF2432FDD5F2}" type="datetimeFigureOut">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2765806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BE229C-E1C4-4D54-BDFC-FF2432FDD5F2}"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1615409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BE229C-E1C4-4D54-BDFC-FF2432FDD5F2}" type="datetimeFigureOut">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3832398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BE229C-E1C4-4D54-BDFC-FF2432FDD5F2}" type="datetimeFigureOut">
              <a:rPr lang="en-US" smtClean="0"/>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408210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E229C-E1C4-4D54-BDFC-FF2432FDD5F2}" type="datetimeFigureOut">
              <a:rPr lang="en-US" smtClean="0"/>
              <a:t>4/13/2022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1634594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E229C-E1C4-4D54-BDFC-FF2432FDD5F2}"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1312783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E229C-E1C4-4D54-BDFC-FF2432FDD5F2}" type="datetimeFigureOut">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F4BEEBC-F54B-4EF8-BC9E-D10A417D622C}" type="slidenum">
              <a:rPr lang="en-US" smtClean="0"/>
              <a:t>‹#›</a:t>
            </a:fld>
            <a:endParaRPr lang="en-US"/>
          </a:p>
        </p:txBody>
      </p:sp>
    </p:spTree>
    <p:extLst>
      <p:ext uri="{BB962C8B-B14F-4D97-AF65-F5344CB8AC3E}">
        <p14:creationId xmlns:p14="http://schemas.microsoft.com/office/powerpoint/2010/main" val="2288170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EBE229C-E1C4-4D54-BDFC-FF2432FDD5F2}" type="datetimeFigureOut">
              <a:rPr lang="en-US" smtClean="0"/>
              <a:t>4/13/2022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F4BEEBC-F54B-4EF8-BC9E-D10A417D622C}" type="slidenum">
              <a:rPr lang="en-US" smtClean="0"/>
              <a:t>‹#›</a:t>
            </a:fld>
            <a:endParaRPr lang="en-US"/>
          </a:p>
        </p:txBody>
      </p:sp>
    </p:spTree>
    <p:extLst>
      <p:ext uri="{BB962C8B-B14F-4D97-AF65-F5344CB8AC3E}">
        <p14:creationId xmlns:p14="http://schemas.microsoft.com/office/powerpoint/2010/main" val="540122054"/>
      </p:ext>
    </p:extLst>
  </p:cSld>
  <p:clrMap bg1="lt1" tx1="dk1" bg2="lt2" tx2="dk2" accent1="accent1" accent2="accent2" accent3="accent3" accent4="accent4" accent5="accent5" accent6="accent6" hlink="hlink" folHlink="folHlink"/>
  <p:sldLayoutIdLst>
    <p:sldLayoutId id="2147484444" r:id="rId1"/>
    <p:sldLayoutId id="2147484445" r:id="rId2"/>
    <p:sldLayoutId id="2147484446" r:id="rId3"/>
    <p:sldLayoutId id="2147484447" r:id="rId4"/>
    <p:sldLayoutId id="2147484448" r:id="rId5"/>
    <p:sldLayoutId id="2147484449" r:id="rId6"/>
    <p:sldLayoutId id="2147484450" r:id="rId7"/>
    <p:sldLayoutId id="2147484451" r:id="rId8"/>
    <p:sldLayoutId id="2147484452" r:id="rId9"/>
    <p:sldLayoutId id="2147484453" r:id="rId10"/>
    <p:sldLayoutId id="2147484454" r:id="rId11"/>
    <p:sldLayoutId id="2147484455" r:id="rId12"/>
    <p:sldLayoutId id="2147484456" r:id="rId13"/>
    <p:sldLayoutId id="2147484457" r:id="rId14"/>
    <p:sldLayoutId id="2147484458" r:id="rId15"/>
    <p:sldLayoutId id="2147484459" r:id="rId16"/>
    <p:sldLayoutId id="214748446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Ensemble_learn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7378" y="1110817"/>
            <a:ext cx="9725608" cy="479394"/>
          </a:xfrm>
        </p:spPr>
        <p:txBody>
          <a:bodyPr>
            <a:normAutofit fontScale="90000"/>
          </a:bodyPr>
          <a:lstStyle/>
          <a:p>
            <a:endParaRPr lang="en-US" sz="5400" b="1" dirty="0">
              <a:solidFill>
                <a:srgbClr val="FFC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09906" y="3590686"/>
            <a:ext cx="5089091" cy="2883023"/>
          </a:xfrm>
        </p:spPr>
        <p:txBody>
          <a:bodyPr>
            <a:noAutofit/>
          </a:bodyPr>
          <a:lstStyle/>
          <a:p>
            <a:pPr algn="l"/>
            <a:r>
              <a:rPr lang="en-IN" b="1" dirty="0">
                <a:solidFill>
                  <a:schemeClr val="accent4"/>
                </a:solidFill>
                <a:latin typeface="Times New Roman" panose="02020603050405020304" pitchFamily="18" charset="0"/>
                <a:cs typeface="Times New Roman" panose="02020603050405020304" pitchFamily="18" charset="0"/>
              </a:rPr>
              <a:t>Presented By :</a:t>
            </a:r>
          </a:p>
          <a:p>
            <a:pPr algn="l"/>
            <a:r>
              <a:rPr lang="en-IN" dirty="0">
                <a:solidFill>
                  <a:srgbClr val="F4F84A"/>
                </a:solidFill>
                <a:latin typeface="Times New Roman" panose="02020603050405020304" pitchFamily="18" charset="0"/>
                <a:cs typeface="Times New Roman" panose="02020603050405020304" pitchFamily="18" charset="0"/>
              </a:rPr>
              <a:t>Gayatri Pendkar (210943025015) </a:t>
            </a:r>
          </a:p>
          <a:p>
            <a:pPr algn="l"/>
            <a:r>
              <a:rPr lang="en-IN" dirty="0">
                <a:solidFill>
                  <a:srgbClr val="F4F84A"/>
                </a:solidFill>
                <a:latin typeface="Times New Roman" panose="02020603050405020304" pitchFamily="18" charset="0"/>
                <a:cs typeface="Times New Roman" panose="02020603050405020304" pitchFamily="18" charset="0"/>
              </a:rPr>
              <a:t>Hirkani Badgujar (210943025007) </a:t>
            </a:r>
            <a:endParaRPr lang="en-US" dirty="0">
              <a:solidFill>
                <a:srgbClr val="F4F84A"/>
              </a:solidFill>
              <a:latin typeface="Times New Roman" panose="02020603050405020304" pitchFamily="18" charset="0"/>
              <a:cs typeface="Times New Roman" panose="02020603050405020304" pitchFamily="18" charset="0"/>
            </a:endParaRPr>
          </a:p>
          <a:p>
            <a:pPr algn="l"/>
            <a:r>
              <a:rPr lang="en-IN" dirty="0">
                <a:solidFill>
                  <a:srgbClr val="F4F84A"/>
                </a:solidFill>
                <a:latin typeface="Times New Roman" panose="02020603050405020304" pitchFamily="18" charset="0"/>
                <a:cs typeface="Times New Roman" panose="02020603050405020304" pitchFamily="18" charset="0"/>
              </a:rPr>
              <a:t>Shubham Katkar (210943025022) </a:t>
            </a:r>
            <a:endParaRPr lang="en-US" dirty="0">
              <a:solidFill>
                <a:srgbClr val="F4F84A"/>
              </a:solidFill>
              <a:latin typeface="Times New Roman" panose="02020603050405020304" pitchFamily="18" charset="0"/>
              <a:cs typeface="Times New Roman" panose="02020603050405020304" pitchFamily="18" charset="0"/>
            </a:endParaRPr>
          </a:p>
          <a:p>
            <a:pPr algn="l"/>
            <a:r>
              <a:rPr lang="en-IN" dirty="0">
                <a:solidFill>
                  <a:srgbClr val="F4F84A"/>
                </a:solidFill>
                <a:latin typeface="Times New Roman" panose="02020603050405020304" pitchFamily="18" charset="0"/>
                <a:cs typeface="Times New Roman" panose="02020603050405020304" pitchFamily="18" charset="0"/>
              </a:rPr>
              <a:t>Rahul Gitte (210943025016) </a:t>
            </a:r>
            <a:endParaRPr lang="en-US" dirty="0">
              <a:solidFill>
                <a:srgbClr val="F4F84A"/>
              </a:solidFill>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8326325" y="3590686"/>
            <a:ext cx="3251582" cy="1710506"/>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400" b="1" dirty="0">
                <a:solidFill>
                  <a:schemeClr val="accent4"/>
                </a:solidFill>
                <a:latin typeface="Times New Roman" panose="02020603050405020304" pitchFamily="18" charset="0"/>
                <a:cs typeface="Times New Roman" panose="02020603050405020304" pitchFamily="18" charset="0"/>
              </a:rPr>
              <a:t>Under the guidance of :</a:t>
            </a:r>
          </a:p>
          <a:p>
            <a:r>
              <a:rPr lang="en-IN" sz="2400" dirty="0">
                <a:solidFill>
                  <a:srgbClr val="E8FD69"/>
                </a:solidFill>
                <a:latin typeface="Times New Roman" panose="02020603050405020304" pitchFamily="18" charset="0"/>
                <a:cs typeface="Times New Roman" panose="02020603050405020304" pitchFamily="18" charset="0"/>
              </a:rPr>
              <a:t>Mr. Amey Manjrekar</a:t>
            </a: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E541D66-4D5E-4FF8-B8FD-008A2E1DA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94" y="0"/>
            <a:ext cx="11249186" cy="2681056"/>
          </a:xfrm>
          <a:prstGeom prst="rect">
            <a:avLst/>
          </a:prstGeom>
        </p:spPr>
      </p:pic>
    </p:spTree>
    <p:extLst>
      <p:ext uri="{BB962C8B-B14F-4D97-AF65-F5344CB8AC3E}">
        <p14:creationId xmlns:p14="http://schemas.microsoft.com/office/powerpoint/2010/main" val="797798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9989" y="470517"/>
            <a:ext cx="8761413" cy="1076950"/>
          </a:xfrm>
        </p:spPr>
        <p:txBody>
          <a:bodyPr/>
          <a:lstStyle/>
          <a:p>
            <a:pPr marL="0" marR="0" algn="ctr">
              <a:lnSpc>
                <a:spcPct val="115000"/>
              </a:lnSpc>
              <a:spcBef>
                <a:spcPts val="0"/>
              </a:spcBef>
              <a:spcAft>
                <a:spcPts val="0"/>
              </a:spcAft>
            </a:pPr>
            <a:r>
              <a:rPr lang="en-US" sz="4400" dirty="0">
                <a:effectLst/>
                <a:latin typeface="Times-Bold"/>
                <a:ea typeface="Calibri" panose="020F0502020204030204" pitchFamily="34" charset="0"/>
                <a:cs typeface="Times-Bold"/>
              </a:rPr>
              <a:t>XG BOOST REGRESSOR</a:t>
            </a:r>
            <a:endParaRPr lang="en-US" sz="4400" dirty="0">
              <a:effectLst/>
              <a:latin typeface="Calibri" panose="020F0502020204030204" pitchFamily="34" charset="0"/>
              <a:ea typeface="Calibri" panose="020F0502020204030204" pitchFamily="34" charset="0"/>
            </a:endParaRPr>
          </a:p>
        </p:txBody>
      </p:sp>
      <p:sp>
        <p:nvSpPr>
          <p:cNvPr id="3" name="Content Placeholder 2"/>
          <p:cNvSpPr>
            <a:spLocks noGrp="1"/>
          </p:cNvSpPr>
          <p:nvPr>
            <p:ph idx="1"/>
          </p:nvPr>
        </p:nvSpPr>
        <p:spPr>
          <a:xfrm>
            <a:off x="449501" y="2263805"/>
            <a:ext cx="11242390" cy="4030463"/>
          </a:xfrm>
        </p:spPr>
        <p:txBody>
          <a:bodyPr>
            <a:normAutofit/>
          </a:bodyPr>
          <a:lstStyle/>
          <a:p>
            <a:pPr marL="0" marR="0" indent="0" algn="just">
              <a:lnSpc>
                <a:spcPct val="115000"/>
              </a:lnSpc>
              <a:spcBef>
                <a:spcPts val="0"/>
              </a:spcBef>
              <a:spcAft>
                <a:spcPts val="0"/>
              </a:spcAft>
              <a:buNone/>
            </a:pPr>
            <a:endParaRPr lang="en-US" sz="1800" dirty="0">
              <a:effectLst/>
              <a:latin typeface="Calibri" panose="020F0502020204030204" pitchFamily="34" charset="0"/>
              <a:ea typeface="Calibri" panose="020F0502020204030204" pitchFamily="34" charset="0"/>
            </a:endParaRPr>
          </a:p>
          <a:p>
            <a:pPr marL="0" algn="just">
              <a:spcBef>
                <a:spcPts val="0"/>
              </a:spcBef>
            </a:pPr>
            <a:r>
              <a:rPr lang="en-US" sz="2700" dirty="0">
                <a:solidFill>
                  <a:schemeClr val="tx1">
                    <a:lumMod val="95000"/>
                    <a:lumOff val="5000"/>
                  </a:schemeClr>
                </a:solidFill>
                <a:latin typeface="Times New Roman" panose="02020603050405020304" pitchFamily="18" charset="0"/>
                <a:cs typeface="Times New Roman" panose="02020603050405020304" pitchFamily="18" charset="0"/>
              </a:rPr>
              <a:t>XGBoost is an </a:t>
            </a:r>
            <a:r>
              <a:rPr lang="en-US" sz="2700" dirty="0">
                <a:solidFill>
                  <a:schemeClr val="tx1">
                    <a:lumMod val="95000"/>
                    <a:lumOff val="5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ensemble learning </a:t>
            </a:r>
            <a:r>
              <a:rPr lang="en-US" sz="2700" dirty="0">
                <a:solidFill>
                  <a:schemeClr val="tx1">
                    <a:lumMod val="95000"/>
                    <a:lumOff val="5000"/>
                  </a:schemeClr>
                </a:solidFill>
                <a:latin typeface="Times New Roman" panose="02020603050405020304" pitchFamily="18" charset="0"/>
                <a:cs typeface="Times New Roman" panose="02020603050405020304" pitchFamily="18" charset="0"/>
              </a:rPr>
              <a:t>method. XGBoost is an implementation of gradient boosted decision trees designed for speed and performance. </a:t>
            </a:r>
          </a:p>
          <a:p>
            <a:pPr marL="0" algn="just">
              <a:spcBef>
                <a:spcPts val="0"/>
              </a:spcBef>
            </a:pPr>
            <a:endParaRPr lang="en-US" sz="27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algn="just">
              <a:spcBef>
                <a:spcPts val="0"/>
              </a:spcBef>
            </a:pPr>
            <a:r>
              <a:rPr lang="en-US" sz="27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beauty of this powerful algorithm lies in its scalability, which drives fast learning through parallel and distributed computing and offers efficient memory usage.</a:t>
            </a:r>
            <a:endParaRPr lang="en-US" sz="27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endParaRPr lang="en-US" sz="27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0"/>
              </a:spcAft>
              <a:buNone/>
            </a:pP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666767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5293" y="920402"/>
            <a:ext cx="8761413" cy="706964"/>
          </a:xfrm>
        </p:spPr>
        <p:txBody>
          <a:bodyPr/>
          <a:lstStyle/>
          <a:p>
            <a:pPr marL="0" marR="0" algn="ctr">
              <a:lnSpc>
                <a:spcPct val="115000"/>
              </a:lnSpc>
              <a:spcBef>
                <a:spcPts val="0"/>
              </a:spcBef>
              <a:spcAft>
                <a:spcPts val="0"/>
              </a:spcAft>
            </a:pPr>
            <a:r>
              <a:rPr lang="en-US" sz="4400" dirty="0">
                <a:effectLst/>
                <a:latin typeface="Times-Bold"/>
                <a:ea typeface="Calibri" panose="020F0502020204030204" pitchFamily="34" charset="0"/>
                <a:cs typeface="Times-Bold"/>
              </a:rPr>
              <a:t>ADABOOST</a:t>
            </a:r>
            <a:endParaRPr lang="en-US" sz="4400" dirty="0">
              <a:effectLst/>
              <a:latin typeface="Calibri" panose="020F0502020204030204" pitchFamily="34" charset="0"/>
              <a:ea typeface="Calibri" panose="020F0502020204030204" pitchFamily="34" charset="0"/>
            </a:endParaRPr>
          </a:p>
        </p:txBody>
      </p:sp>
      <p:sp>
        <p:nvSpPr>
          <p:cNvPr id="5" name="Content Placeholder 4">
            <a:extLst>
              <a:ext uri="{FF2B5EF4-FFF2-40B4-BE49-F238E27FC236}">
                <a16:creationId xmlns:a16="http://schemas.microsoft.com/office/drawing/2014/main" id="{56553769-0741-4CBD-9F6D-5453C2283D1C}"/>
              </a:ext>
            </a:extLst>
          </p:cNvPr>
          <p:cNvSpPr>
            <a:spLocks noGrp="1"/>
          </p:cNvSpPr>
          <p:nvPr>
            <p:ph idx="1"/>
          </p:nvPr>
        </p:nvSpPr>
        <p:spPr>
          <a:xfrm>
            <a:off x="444741" y="2337170"/>
            <a:ext cx="11264906" cy="4072508"/>
          </a:xfrm>
        </p:spPr>
        <p:txBody>
          <a:bodyPr>
            <a:normAutofit/>
          </a:bodyPr>
          <a:lstStyle/>
          <a:p>
            <a:pPr marL="0" marR="0" indent="0" algn="just">
              <a:lnSpc>
                <a:spcPct val="115000"/>
              </a:lnSpc>
              <a:spcBef>
                <a:spcPts val="0"/>
              </a:spcBef>
              <a:spcAft>
                <a:spcPts val="0"/>
              </a:spcAft>
              <a:buNone/>
            </a:pPr>
            <a:endParaRPr lang="en-US" sz="1800" dirty="0">
              <a:effectLst/>
              <a:latin typeface="Calibri" panose="020F0502020204030204" pitchFamily="34" charset="0"/>
              <a:ea typeface="Calibri" panose="020F0502020204030204" pitchFamily="34" charset="0"/>
            </a:endParaRPr>
          </a:p>
          <a:p>
            <a:r>
              <a:rPr lang="en-US" sz="2700" b="0" i="0" dirty="0">
                <a:solidFill>
                  <a:schemeClr val="tx1">
                    <a:lumMod val="95000"/>
                    <a:lumOff val="5000"/>
                  </a:schemeClr>
                </a:solidFill>
                <a:effectLst/>
                <a:latin typeface="Times New Roman" panose="02020603050405020304" pitchFamily="18" charset="0"/>
                <a:cs typeface="Times New Roman" panose="02020603050405020304" pitchFamily="18" charset="0"/>
              </a:rPr>
              <a:t>AdaBoost also called Adaptive Boosting is a technique in Machine Learning used as an Ensemble Method. </a:t>
            </a:r>
          </a:p>
          <a:p>
            <a:r>
              <a:rPr lang="en-US" sz="2700" b="0" i="0" dirty="0">
                <a:solidFill>
                  <a:schemeClr val="tx1">
                    <a:lumMod val="95000"/>
                    <a:lumOff val="5000"/>
                  </a:schemeClr>
                </a:solidFill>
                <a:effectLst/>
                <a:latin typeface="Times New Roman" panose="02020603050405020304" pitchFamily="18" charset="0"/>
                <a:cs typeface="Times New Roman" panose="02020603050405020304" pitchFamily="18" charset="0"/>
              </a:rPr>
              <a:t>AdaBoost can be used to boost the performance of any machine learning algorithm. Adaboost helps you combine multiple ‘weak classifiers’ into a single ‘strong classifier’.</a:t>
            </a:r>
            <a:endParaRPr lang="en-US" sz="27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27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most common algorithm used with AdaBoost is decision trees with one level that means with Decision trees with only 1 split.</a:t>
            </a:r>
            <a:endParaRPr lang="en-US" sz="27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4837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665825"/>
            <a:ext cx="10353761" cy="580008"/>
          </a:xfrm>
        </p:spPr>
        <p:txBody>
          <a:bodyPr>
            <a:noAutofit/>
          </a:bodyPr>
          <a:lstStyle/>
          <a:p>
            <a:pPr algn="ctr"/>
            <a:r>
              <a:rPr lang="en-US" sz="4400" dirty="0">
                <a:latin typeface="Times New Roman" panose="02020603050405020304" pitchFamily="18" charset="0"/>
                <a:cs typeface="Times New Roman" panose="02020603050405020304" pitchFamily="18" charset="0"/>
              </a:rPr>
              <a:t>Overall Model Performance</a:t>
            </a:r>
            <a:endParaRPr lang="en-US" sz="4400" dirty="0"/>
          </a:p>
        </p:txBody>
      </p:sp>
      <p:pic>
        <p:nvPicPr>
          <p:cNvPr id="4" name="Picture 3">
            <a:extLst>
              <a:ext uri="{FF2B5EF4-FFF2-40B4-BE49-F238E27FC236}">
                <a16:creationId xmlns:a16="http://schemas.microsoft.com/office/drawing/2014/main" id="{5B08F73C-C7CD-49A6-9374-77439D9303EC}"/>
              </a:ext>
            </a:extLst>
          </p:cNvPr>
          <p:cNvPicPr>
            <a:picLocks noChangeAspect="1"/>
          </p:cNvPicPr>
          <p:nvPr/>
        </p:nvPicPr>
        <p:blipFill>
          <a:blip r:embed="rId2"/>
          <a:stretch>
            <a:fillRect/>
          </a:stretch>
        </p:blipFill>
        <p:spPr>
          <a:xfrm>
            <a:off x="474307" y="1399592"/>
            <a:ext cx="11243388" cy="5225143"/>
          </a:xfrm>
          <a:prstGeom prst="rect">
            <a:avLst/>
          </a:prstGeom>
        </p:spPr>
      </p:pic>
      <p:cxnSp>
        <p:nvCxnSpPr>
          <p:cNvPr id="9" name="Straight Connector 8">
            <a:extLst>
              <a:ext uri="{FF2B5EF4-FFF2-40B4-BE49-F238E27FC236}">
                <a16:creationId xmlns:a16="http://schemas.microsoft.com/office/drawing/2014/main" id="{97DC9CFA-7708-4DA4-84D4-4321DDF5ECD8}"/>
              </a:ext>
            </a:extLst>
          </p:cNvPr>
          <p:cNvCxnSpPr>
            <a:cxnSpLocks/>
          </p:cNvCxnSpPr>
          <p:nvPr/>
        </p:nvCxnSpPr>
        <p:spPr>
          <a:xfrm>
            <a:off x="474306" y="1399592"/>
            <a:ext cx="1124338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598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608" y="520824"/>
            <a:ext cx="10353761" cy="1263588"/>
          </a:xfrm>
        </p:spPr>
        <p:txBody>
          <a:bodyPr>
            <a:normAutofit/>
          </a:bodyPr>
          <a:lstStyle/>
          <a:p>
            <a:pPr algn="ctr"/>
            <a:r>
              <a:rPr lang="en-US" b="1" dirty="0">
                <a:latin typeface="Times New Roman" panose="02020603050405020304" pitchFamily="18" charset="0"/>
                <a:cs typeface="Times New Roman" panose="02020603050405020304" pitchFamily="18" charset="0"/>
              </a:rPr>
              <a:t>DATA VISUALIZATION</a:t>
            </a:r>
            <a:endParaRPr lang="en-US" dirty="0"/>
          </a:p>
        </p:txBody>
      </p:sp>
      <p:pic>
        <p:nvPicPr>
          <p:cNvPr id="7" name="Content Placeholder 6">
            <a:extLst>
              <a:ext uri="{FF2B5EF4-FFF2-40B4-BE49-F238E27FC236}">
                <a16:creationId xmlns:a16="http://schemas.microsoft.com/office/drawing/2014/main" id="{EA270885-3F0E-4CF4-9E8C-C6449BFA5B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394" y="1784412"/>
            <a:ext cx="11239130" cy="5073588"/>
          </a:xfrm>
        </p:spPr>
      </p:pic>
    </p:spTree>
    <p:extLst>
      <p:ext uri="{BB962C8B-B14F-4D97-AF65-F5344CB8AC3E}">
        <p14:creationId xmlns:p14="http://schemas.microsoft.com/office/powerpoint/2010/main" val="3924781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946" y="461639"/>
            <a:ext cx="10353761" cy="1162973"/>
          </a:xfrm>
        </p:spPr>
        <p:txBody>
          <a:bodyPr/>
          <a:lstStyle/>
          <a:p>
            <a:pPr algn="ctr"/>
            <a:r>
              <a:rPr lang="en-US" b="1" dirty="0">
                <a:latin typeface="Times New Roman" panose="02020603050405020304" pitchFamily="18" charset="0"/>
                <a:cs typeface="Times New Roman" panose="02020603050405020304" pitchFamily="18" charset="0"/>
              </a:rPr>
              <a:t>DATA VISUALIZATION</a:t>
            </a:r>
          </a:p>
        </p:txBody>
      </p:sp>
      <p:pic>
        <p:nvPicPr>
          <p:cNvPr id="6" name="Picture 5">
            <a:extLst>
              <a:ext uri="{FF2B5EF4-FFF2-40B4-BE49-F238E27FC236}">
                <a16:creationId xmlns:a16="http://schemas.microsoft.com/office/drawing/2014/main" id="{CB18D927-477F-4535-844D-C90FDB8702FE}"/>
              </a:ext>
            </a:extLst>
          </p:cNvPr>
          <p:cNvPicPr>
            <a:picLocks noChangeAspect="1"/>
          </p:cNvPicPr>
          <p:nvPr/>
        </p:nvPicPr>
        <p:blipFill>
          <a:blip r:embed="rId2"/>
          <a:stretch>
            <a:fillRect/>
          </a:stretch>
        </p:blipFill>
        <p:spPr>
          <a:xfrm>
            <a:off x="471317" y="1509205"/>
            <a:ext cx="11249366" cy="4797724"/>
          </a:xfrm>
          <a:prstGeom prst="rect">
            <a:avLst/>
          </a:prstGeom>
        </p:spPr>
      </p:pic>
    </p:spTree>
    <p:extLst>
      <p:ext uri="{BB962C8B-B14F-4D97-AF65-F5344CB8AC3E}">
        <p14:creationId xmlns:p14="http://schemas.microsoft.com/office/powerpoint/2010/main" val="2560681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506918"/>
            <a:ext cx="10353761" cy="952870"/>
          </a:xfrm>
        </p:spPr>
        <p:txBody>
          <a:bodyPr/>
          <a:lstStyle/>
          <a:p>
            <a:pPr algn="ctr"/>
            <a:r>
              <a:rPr lang="en-US" b="1" dirty="0">
                <a:latin typeface="Times New Roman" panose="02020603050405020304" pitchFamily="18" charset="0"/>
                <a:cs typeface="Times New Roman" panose="02020603050405020304" pitchFamily="18" charset="0"/>
              </a:rPr>
              <a:t>DATA VISUALIZATION</a:t>
            </a:r>
            <a:endParaRPr lang="en-US" dirty="0"/>
          </a:p>
        </p:txBody>
      </p:sp>
      <p:pic>
        <p:nvPicPr>
          <p:cNvPr id="5" name="Content Placeholder 4">
            <a:extLst>
              <a:ext uri="{FF2B5EF4-FFF2-40B4-BE49-F238E27FC236}">
                <a16:creationId xmlns:a16="http://schemas.microsoft.com/office/drawing/2014/main" id="{5B10D73A-26BB-4A0B-887E-80106F3D1D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751" y="1748900"/>
            <a:ext cx="11214896" cy="5109099"/>
          </a:xfrm>
        </p:spPr>
      </p:pic>
    </p:spTree>
    <p:extLst>
      <p:ext uri="{BB962C8B-B14F-4D97-AF65-F5344CB8AC3E}">
        <p14:creationId xmlns:p14="http://schemas.microsoft.com/office/powerpoint/2010/main" val="4116789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506918"/>
            <a:ext cx="10353761" cy="952870"/>
          </a:xfrm>
        </p:spPr>
        <p:txBody>
          <a:bodyPr/>
          <a:lstStyle/>
          <a:p>
            <a:pPr algn="ctr"/>
            <a:r>
              <a:rPr lang="en-US" b="1" dirty="0">
                <a:latin typeface="Times New Roman" panose="02020603050405020304" pitchFamily="18" charset="0"/>
                <a:cs typeface="Times New Roman" panose="02020603050405020304" pitchFamily="18" charset="0"/>
              </a:rPr>
              <a:t>DATA VISUALIZATION</a:t>
            </a:r>
            <a:endParaRPr lang="en-US" dirty="0"/>
          </a:p>
        </p:txBody>
      </p:sp>
      <p:sp>
        <p:nvSpPr>
          <p:cNvPr id="4" name="Content Placeholder 3">
            <a:extLst>
              <a:ext uri="{FF2B5EF4-FFF2-40B4-BE49-F238E27FC236}">
                <a16:creationId xmlns:a16="http://schemas.microsoft.com/office/drawing/2014/main" id="{951F46BE-066A-426E-9D95-21795448A76C}"/>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40F3C5B2-7751-47C3-8EF1-E2FD9D642E25}"/>
              </a:ext>
            </a:extLst>
          </p:cNvPr>
          <p:cNvPicPr>
            <a:picLocks noChangeAspect="1"/>
          </p:cNvPicPr>
          <p:nvPr/>
        </p:nvPicPr>
        <p:blipFill>
          <a:blip r:embed="rId2"/>
          <a:stretch>
            <a:fillRect/>
          </a:stretch>
        </p:blipFill>
        <p:spPr>
          <a:xfrm>
            <a:off x="479394" y="1624614"/>
            <a:ext cx="11221375" cy="5233386"/>
          </a:xfrm>
          <a:prstGeom prst="rect">
            <a:avLst/>
          </a:prstGeom>
        </p:spPr>
      </p:pic>
    </p:spTree>
    <p:extLst>
      <p:ext uri="{BB962C8B-B14F-4D97-AF65-F5344CB8AC3E}">
        <p14:creationId xmlns:p14="http://schemas.microsoft.com/office/powerpoint/2010/main" val="129861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188" y="852370"/>
            <a:ext cx="8761413" cy="706964"/>
          </a:xfrm>
        </p:spPr>
        <p:txBody>
          <a:bodyPr/>
          <a:lstStyle/>
          <a:p>
            <a:pPr algn="ctr"/>
            <a:r>
              <a:rPr lang="en-US" sz="44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393107" y="2246639"/>
            <a:ext cx="10797577" cy="4499713"/>
          </a:xfrm>
        </p:spPr>
        <p:txBody>
          <a:bodyPr>
            <a:normAutofit fontScale="85000" lnSpcReduction="20000"/>
          </a:bodyPr>
          <a:lstStyle/>
          <a:p>
            <a:pPr algn="just">
              <a:lnSpc>
                <a:spcPct val="120000"/>
              </a:lnSpc>
            </a:pPr>
            <a:r>
              <a:rPr lang="en-US" sz="2600" dirty="0">
                <a:latin typeface="Times New Roman" panose="02020603050405020304" pitchFamily="18" charset="0"/>
                <a:cs typeface="Times New Roman" panose="02020603050405020304" pitchFamily="18" charset="0"/>
              </a:rPr>
              <a:t>Considering what is and what is not accounted for in the models built in this study, their predicting results are fairly accurate. </a:t>
            </a:r>
          </a:p>
          <a:p>
            <a:pPr algn="just">
              <a:lnSpc>
                <a:spcPct val="120000"/>
              </a:lnSpc>
            </a:pPr>
            <a:r>
              <a:rPr lang="en-IN" sz="2600" dirty="0">
                <a:latin typeface="Times New Roman" panose="02020603050405020304" pitchFamily="18" charset="0"/>
                <a:cs typeface="Times New Roman" panose="02020603050405020304" pitchFamily="18" charset="0"/>
              </a:rPr>
              <a:t>We used the spark to prepare the data and train different models and compare them in ML and choose the best.  We showed how you can use predictive analytics to develop sophisticated models that very accurately detect employees that are at risk of turnover. </a:t>
            </a:r>
          </a:p>
          <a:p>
            <a:pPr algn="just">
              <a:lnSpc>
                <a:spcPct val="120000"/>
              </a:lnSpc>
            </a:pPr>
            <a:r>
              <a:rPr lang="en-IN" sz="2600" dirty="0">
                <a:latin typeface="Times New Roman" panose="02020603050405020304" pitchFamily="18" charset="0"/>
                <a:cs typeface="Times New Roman" panose="02020603050405020304" pitchFamily="18" charset="0"/>
              </a:rPr>
              <a:t>The Random Forest Regressor ML algorithm worked well for Regression with accuracy around 0.8185 on data. With the model predictions, we created graphs in PowerBI that would help to predict the car price. Overall, this is a really useful example where we can see how machine learning and data science can do for your business. </a:t>
            </a:r>
            <a:r>
              <a:rPr lang="en-US" sz="2600" dirty="0">
                <a:latin typeface="Times New Roman" panose="02020603050405020304" pitchFamily="18" charset="0"/>
                <a:cs typeface="Times New Roman" panose="02020603050405020304" pitchFamily="18" charset="0"/>
              </a:rPr>
              <a:t> </a:t>
            </a:r>
          </a:p>
          <a:p>
            <a:pPr algn="just">
              <a:lnSpc>
                <a:spcPct val="120000"/>
              </a:lnSpc>
            </a:pPr>
            <a:r>
              <a:rPr lang="en-IN" sz="2600" dirty="0">
                <a:latin typeface="Times New Roman" panose="02020603050405020304" pitchFamily="18" charset="0"/>
                <a:cs typeface="Times New Roman" panose="02020603050405020304" pitchFamily="18" charset="0"/>
              </a:rPr>
              <a:t>For the future studies, researchers can implement other exciting machine learning methods and compare the results. </a:t>
            </a:r>
            <a:endParaRPr lang="en-US" sz="2600" dirty="0">
              <a:latin typeface="Times New Roman" panose="02020603050405020304" pitchFamily="18" charset="0"/>
              <a:cs typeface="Times New Roman" panose="02020603050405020304" pitchFamily="18" charset="0"/>
            </a:endParaRPr>
          </a:p>
          <a:p>
            <a:pPr marL="0" indent="0" algn="just">
              <a:lnSpc>
                <a:spcPct val="120000"/>
              </a:lnSpc>
              <a:buNone/>
            </a:pPr>
            <a:endParaRPr lang="en-US" sz="2600" dirty="0">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2914949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lgn="ctr">
              <a:buNone/>
            </a:pPr>
            <a:r>
              <a:rPr lang="en-US" sz="6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95377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494191"/>
            <a:ext cx="10353761" cy="1077158"/>
          </a:xfrm>
        </p:spPr>
        <p:txBody>
          <a:bodyPr/>
          <a:lstStyle/>
          <a:p>
            <a:pPr algn="ctr"/>
            <a:r>
              <a:rPr lang="en-US" sz="44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07803" y="2397559"/>
            <a:ext cx="10823702" cy="4367225"/>
          </a:xfrm>
        </p:spPr>
        <p:txBody>
          <a:bodyPr>
            <a:normAutofit fontScale="32500" lnSpcReduction="20000"/>
          </a:bodyPr>
          <a:lstStyle/>
          <a:p>
            <a:pPr algn="just">
              <a:lnSpc>
                <a:spcPct val="200000"/>
              </a:lnSpc>
            </a:pPr>
            <a:r>
              <a:rPr lang="en-US" sz="5500" dirty="0">
                <a:latin typeface="Times New Roman" panose="02020603050405020304" pitchFamily="18" charset="0"/>
                <a:cs typeface="Times New Roman" panose="02020603050405020304" pitchFamily="18" charset="0"/>
              </a:rPr>
              <a:t>Determining whether the listed price of a used car is a challenging task, due to the many factors that drive a used vehicle’s price on the market. The focus of this project is developing machine learning models that can accurately predict the price of a used car based on its features. </a:t>
            </a:r>
          </a:p>
          <a:p>
            <a:pPr algn="just">
              <a:lnSpc>
                <a:spcPct val="200000"/>
              </a:lnSpc>
            </a:pPr>
            <a:r>
              <a:rPr lang="en-US" sz="5500" dirty="0">
                <a:latin typeface="Times New Roman" panose="02020603050405020304" pitchFamily="18" charset="0"/>
                <a:cs typeface="Times New Roman" panose="02020603050405020304" pitchFamily="18" charset="0"/>
              </a:rPr>
              <a:t>The dataset consists of 3 lakh records and 16 features. so we are using spark for ETL operations and for storing data we are using mongodb as NoSQL dB for performing prediction we are using regression ml algorithms and to show better visualization we are using Power bi.</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1019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467558"/>
            <a:ext cx="10353761" cy="1130424"/>
          </a:xfrm>
        </p:spPr>
        <p:txBody>
          <a:bodyPr>
            <a:normAutofit/>
          </a:bodyPr>
          <a:lstStyle/>
          <a:p>
            <a:pPr algn="ctr"/>
            <a:r>
              <a:rPr lang="en-US" sz="4400" b="1"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742465" y="3001053"/>
            <a:ext cx="10902079" cy="2485347"/>
          </a:xfrm>
        </p:spPr>
        <p:txBody>
          <a:bodyPr>
            <a:normAutofit/>
          </a:bodyPr>
          <a:lstStyle/>
          <a:p>
            <a:r>
              <a:rPr lang="en-US" sz="2200" dirty="0">
                <a:latin typeface="Times New Roman" panose="02020603050405020304" pitchFamily="18" charset="0"/>
                <a:cs typeface="Times New Roman" panose="02020603050405020304" pitchFamily="18" charset="0"/>
              </a:rPr>
              <a:t>To develop a efficient and effective model which predicts the price of a used car according to cars features. </a:t>
            </a:r>
          </a:p>
          <a:p>
            <a:r>
              <a:rPr lang="en-US" sz="2200" dirty="0">
                <a:latin typeface="Times New Roman" panose="02020603050405020304" pitchFamily="18" charset="0"/>
                <a:cs typeface="Times New Roman" panose="02020603050405020304" pitchFamily="18" charset="0"/>
              </a:rPr>
              <a:t>Implement basic model using different regression algorithms. </a:t>
            </a:r>
          </a:p>
          <a:p>
            <a:r>
              <a:rPr lang="en-US" sz="2200" dirty="0">
                <a:latin typeface="Times New Roman" panose="02020603050405020304" pitchFamily="18" charset="0"/>
                <a:cs typeface="Times New Roman" panose="02020603050405020304" pitchFamily="18" charset="0"/>
              </a:rPr>
              <a:t>Compare the different accuracies of different algorithms .</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311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5293" y="461640"/>
            <a:ext cx="8761413" cy="1029810"/>
          </a:xfrm>
        </p:spPr>
        <p:txBody>
          <a:bodyPr/>
          <a:lstStyle/>
          <a:p>
            <a:pPr algn="ctr"/>
            <a:r>
              <a:rPr lang="en-US" sz="4400" b="1" dirty="0">
                <a:latin typeface="Times New Roman" panose="02020603050405020304" pitchFamily="18" charset="0"/>
                <a:cs typeface="Times New Roman" panose="02020603050405020304" pitchFamily="18" charset="0"/>
              </a:rPr>
              <a:t>MODULES</a:t>
            </a:r>
          </a:p>
        </p:txBody>
      </p:sp>
      <p:sp>
        <p:nvSpPr>
          <p:cNvPr id="3" name="Content Placeholder 2"/>
          <p:cNvSpPr>
            <a:spLocks noGrp="1"/>
          </p:cNvSpPr>
          <p:nvPr>
            <p:ph idx="1"/>
          </p:nvPr>
        </p:nvSpPr>
        <p:spPr>
          <a:xfrm>
            <a:off x="1154954" y="2390436"/>
            <a:ext cx="8825659" cy="3416300"/>
          </a:xfrm>
        </p:spPr>
        <p:txBody>
          <a:bodyPr/>
          <a:lstStyle/>
          <a:p>
            <a:r>
              <a:rPr lang="en-US" sz="2400" dirty="0">
                <a:latin typeface="Times New Roman" panose="02020603050405020304" pitchFamily="18" charset="0"/>
                <a:cs typeface="Times New Roman" panose="02020603050405020304" pitchFamily="18" charset="0"/>
              </a:rPr>
              <a:t>Python</a:t>
            </a:r>
          </a:p>
          <a:p>
            <a:r>
              <a:rPr lang="en-US" sz="2400" dirty="0">
                <a:latin typeface="Times New Roman" panose="02020603050405020304" pitchFamily="18" charset="0"/>
                <a:cs typeface="Times New Roman" panose="02020603050405020304" pitchFamily="18" charset="0"/>
              </a:rPr>
              <a:t>Apache-Spark</a:t>
            </a:r>
          </a:p>
          <a:p>
            <a:r>
              <a:rPr lang="en-US" sz="2400" dirty="0">
                <a:latin typeface="Times New Roman" panose="02020603050405020304" pitchFamily="18" charset="0"/>
                <a:cs typeface="Times New Roman" panose="02020603050405020304" pitchFamily="18" charset="0"/>
              </a:rPr>
              <a:t>MongoDB</a:t>
            </a:r>
          </a:p>
          <a:p>
            <a:r>
              <a:rPr lang="en-US" sz="2400" dirty="0">
                <a:latin typeface="Times New Roman" panose="02020603050405020304" pitchFamily="18" charset="0"/>
                <a:cs typeface="Times New Roman" panose="02020603050405020304" pitchFamily="18" charset="0"/>
              </a:rPr>
              <a:t>Machine Learning</a:t>
            </a:r>
          </a:p>
          <a:p>
            <a:r>
              <a:rPr lang="en-US" sz="2400" dirty="0">
                <a:latin typeface="Times New Roman" panose="02020603050405020304" pitchFamily="18" charset="0"/>
                <a:cs typeface="Times New Roman" panose="02020603050405020304" pitchFamily="18" charset="0"/>
              </a:rPr>
              <a:t>Power BI</a:t>
            </a:r>
          </a:p>
          <a:p>
            <a:pPr marL="0" indent="0">
              <a:buNone/>
            </a:pPr>
            <a:endParaRPr lang="en-US" dirty="0"/>
          </a:p>
        </p:txBody>
      </p:sp>
    </p:spTree>
    <p:extLst>
      <p:ext uri="{BB962C8B-B14F-4D97-AF65-F5344CB8AC3E}">
        <p14:creationId xmlns:p14="http://schemas.microsoft.com/office/powerpoint/2010/main" val="1526832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5293" y="479877"/>
            <a:ext cx="8761413" cy="1049835"/>
          </a:xfrm>
        </p:spPr>
        <p:txBody>
          <a:bodyPr/>
          <a:lstStyle/>
          <a:p>
            <a:pPr algn="ctr"/>
            <a:r>
              <a:rPr lang="en-US" sz="4400" b="1" dirty="0">
                <a:latin typeface="Times New Roman" panose="02020603050405020304" pitchFamily="18" charset="0"/>
                <a:cs typeface="Times New Roman" panose="02020603050405020304" pitchFamily="18" charset="0"/>
              </a:rPr>
              <a:t>METHODOLOGY</a:t>
            </a:r>
          </a:p>
        </p:txBody>
      </p:sp>
      <mc:AlternateContent xmlns:mc="http://schemas.openxmlformats.org/markup-compatibility/2006" xmlns:p14="http://schemas.microsoft.com/office/powerpoint/2010/main">
        <mc:Choice Requires="p14">
          <p:contentPart p14:bwMode="auto" r:id="rId2">
            <p14:nvContentPartPr>
              <p14:cNvPr id="84" name="Ink 83">
                <a:extLst>
                  <a:ext uri="{FF2B5EF4-FFF2-40B4-BE49-F238E27FC236}">
                    <a16:creationId xmlns:a16="http://schemas.microsoft.com/office/drawing/2014/main" id="{0B20A1CD-6FB8-4D05-B498-AA29919EE006}"/>
                  </a:ext>
                </a:extLst>
              </p14:cNvPr>
              <p14:cNvContentPartPr/>
              <p14:nvPr/>
            </p14:nvContentPartPr>
            <p14:xfrm>
              <a:off x="2032473" y="2272233"/>
              <a:ext cx="360" cy="9360"/>
            </p14:xfrm>
          </p:contentPart>
        </mc:Choice>
        <mc:Fallback xmlns="">
          <p:pic>
            <p:nvPicPr>
              <p:cNvPr id="84" name="Ink 83">
                <a:extLst>
                  <a:ext uri="{FF2B5EF4-FFF2-40B4-BE49-F238E27FC236}">
                    <a16:creationId xmlns:a16="http://schemas.microsoft.com/office/drawing/2014/main" id="{0B20A1CD-6FB8-4D05-B498-AA29919EE006}"/>
                  </a:ext>
                </a:extLst>
              </p:cNvPr>
              <p:cNvPicPr/>
              <p:nvPr/>
            </p:nvPicPr>
            <p:blipFill>
              <a:blip r:embed="rId3"/>
              <a:stretch>
                <a:fillRect/>
              </a:stretch>
            </p:blipFill>
            <p:spPr>
              <a:xfrm>
                <a:off x="2023473" y="2263566"/>
                <a:ext cx="18000" cy="26347"/>
              </a:xfrm>
              <a:prstGeom prst="rect">
                <a:avLst/>
              </a:prstGeom>
            </p:spPr>
          </p:pic>
        </mc:Fallback>
      </mc:AlternateContent>
      <p:pic>
        <p:nvPicPr>
          <p:cNvPr id="106" name="image1.jpeg">
            <a:extLst>
              <a:ext uri="{FF2B5EF4-FFF2-40B4-BE49-F238E27FC236}">
                <a16:creationId xmlns:a16="http://schemas.microsoft.com/office/drawing/2014/main" id="{1D0117E6-CE26-49FF-90DF-8509FF011A2D}"/>
              </a:ext>
            </a:extLst>
          </p:cNvPr>
          <p:cNvPicPr>
            <a:picLocks noChangeAspect="1"/>
          </p:cNvPicPr>
          <p:nvPr/>
        </p:nvPicPr>
        <p:blipFill>
          <a:blip r:embed="rId4" cstate="print"/>
          <a:stretch>
            <a:fillRect/>
          </a:stretch>
        </p:blipFill>
        <p:spPr>
          <a:xfrm>
            <a:off x="2219419" y="2272233"/>
            <a:ext cx="7404491" cy="3906625"/>
          </a:xfrm>
          <a:prstGeom prst="rect">
            <a:avLst/>
          </a:prstGeom>
        </p:spPr>
      </p:pic>
      <p:sp>
        <p:nvSpPr>
          <p:cNvPr id="3" name="TextBox 2">
            <a:extLst>
              <a:ext uri="{FF2B5EF4-FFF2-40B4-BE49-F238E27FC236}">
                <a16:creationId xmlns:a16="http://schemas.microsoft.com/office/drawing/2014/main" id="{AE63A6A1-6734-4328-8F7D-08C519AE7A4E}"/>
              </a:ext>
            </a:extLst>
          </p:cNvPr>
          <p:cNvSpPr txBox="1"/>
          <p:nvPr/>
        </p:nvSpPr>
        <p:spPr>
          <a:xfrm>
            <a:off x="1647489" y="6178858"/>
            <a:ext cx="821892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System Architecture of Used Car Price Prediction.</a:t>
            </a:r>
          </a:p>
        </p:txBody>
      </p:sp>
    </p:spTree>
    <p:extLst>
      <p:ext uri="{BB962C8B-B14F-4D97-AF65-F5344CB8AC3E}">
        <p14:creationId xmlns:p14="http://schemas.microsoft.com/office/powerpoint/2010/main" val="1123776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507507"/>
            <a:ext cx="10353761" cy="992819"/>
          </a:xfrm>
        </p:spPr>
        <p:txBody>
          <a:bodyPr/>
          <a:lstStyle/>
          <a:p>
            <a:pPr algn="ctr"/>
            <a:r>
              <a:rPr lang="en-US" sz="4400" b="1" dirty="0">
                <a:latin typeface="Times New Roman" panose="02020603050405020304" pitchFamily="18" charset="0"/>
                <a:cs typeface="Times New Roman" panose="02020603050405020304" pitchFamily="18" charset="0"/>
              </a:rPr>
              <a:t>ALGORITHM</a:t>
            </a:r>
          </a:p>
        </p:txBody>
      </p:sp>
      <p:sp>
        <p:nvSpPr>
          <p:cNvPr id="3" name="Content Placeholder 2"/>
          <p:cNvSpPr>
            <a:spLocks noGrp="1"/>
          </p:cNvSpPr>
          <p:nvPr>
            <p:ph idx="1"/>
          </p:nvPr>
        </p:nvSpPr>
        <p:spPr>
          <a:xfrm>
            <a:off x="691853" y="1695635"/>
            <a:ext cx="10353762" cy="4654858"/>
          </a:xfrm>
        </p:spPr>
        <p:txBody>
          <a:bodyPr>
            <a:normAutofit/>
          </a:bodyPr>
          <a:lstStyle/>
          <a:p>
            <a:pPr marL="228600" lvl="1" indent="0" algn="just">
              <a:lnSpc>
                <a:spcPct val="200000"/>
              </a:lnSpc>
              <a:spcBef>
                <a:spcPts val="0"/>
              </a:spcBef>
              <a:buNone/>
            </a:pPr>
            <a:endParaRPr lang="en-US" sz="2200" dirty="0">
              <a:effectLst/>
              <a:latin typeface="Times New Roman" panose="02020603050405020304" pitchFamily="18" charset="0"/>
              <a:cs typeface="Times New Roman" panose="02020603050405020304" pitchFamily="18" charset="0"/>
            </a:endParaRPr>
          </a:p>
          <a:p>
            <a:pPr marL="457200" lvl="1" algn="just">
              <a:lnSpc>
                <a:spcPct val="200000"/>
              </a:lnSpc>
              <a:spcBef>
                <a:spcPts val="0"/>
              </a:spcBef>
            </a:pPr>
            <a:r>
              <a:rPr lang="en-US" sz="2200" dirty="0">
                <a:solidFill>
                  <a:schemeClr val="tx1">
                    <a:lumMod val="95000"/>
                    <a:lumOff val="5000"/>
                  </a:schemeClr>
                </a:solidFill>
                <a:effectLst/>
                <a:latin typeface="Times New Roman" panose="02020603050405020304" pitchFamily="18" charset="0"/>
                <a:cs typeface="Times New Roman" panose="02020603050405020304" pitchFamily="18" charset="0"/>
              </a:rPr>
              <a:t>Linear Regression  (0.6191)</a:t>
            </a:r>
          </a:p>
          <a:p>
            <a:pPr marL="457200" lvl="1" algn="just">
              <a:lnSpc>
                <a:spcPct val="200000"/>
              </a:lnSpc>
              <a:spcBef>
                <a:spcPts val="0"/>
              </a:spcBef>
            </a:pPr>
            <a:r>
              <a:rPr lang="en-US" sz="2200" dirty="0">
                <a:solidFill>
                  <a:schemeClr val="tx1">
                    <a:lumMod val="95000"/>
                    <a:lumOff val="5000"/>
                  </a:schemeClr>
                </a:solidFill>
                <a:effectLst/>
                <a:latin typeface="Times New Roman" panose="02020603050405020304" pitchFamily="18" charset="0"/>
                <a:cs typeface="Times New Roman" panose="02020603050405020304" pitchFamily="18" charset="0"/>
              </a:rPr>
              <a:t>Ridge Regression  (0.6192)</a:t>
            </a:r>
          </a:p>
          <a:p>
            <a:pPr marL="457200" lvl="1" algn="just">
              <a:lnSpc>
                <a:spcPct val="200000"/>
              </a:lnSpc>
              <a:spcBef>
                <a:spcPts val="0"/>
              </a:spcBef>
            </a:pPr>
            <a:r>
              <a:rPr lang="en-US" sz="2200" dirty="0">
                <a:solidFill>
                  <a:schemeClr val="tx1">
                    <a:lumMod val="95000"/>
                    <a:lumOff val="5000"/>
                  </a:schemeClr>
                </a:solidFill>
                <a:effectLst/>
                <a:latin typeface="Times New Roman" panose="02020603050405020304" pitchFamily="18" charset="0"/>
                <a:cs typeface="Times New Roman" panose="02020603050405020304" pitchFamily="18" charset="0"/>
              </a:rPr>
              <a:t>Random Forest Regressor (0.8184)</a:t>
            </a:r>
          </a:p>
          <a:p>
            <a:pPr marL="457200" lvl="1" algn="just">
              <a:lnSpc>
                <a:spcPct val="200000"/>
              </a:lnSpc>
              <a:spcBef>
                <a:spcPts val="0"/>
              </a:spcBef>
            </a:pPr>
            <a:r>
              <a:rPr lang="en-US" sz="2200" dirty="0">
                <a:solidFill>
                  <a:schemeClr val="tx1">
                    <a:lumMod val="95000"/>
                    <a:lumOff val="5000"/>
                  </a:schemeClr>
                </a:solidFill>
                <a:effectLst/>
                <a:latin typeface="Times New Roman" panose="02020603050405020304" pitchFamily="18" charset="0"/>
                <a:cs typeface="Times New Roman" panose="02020603050405020304" pitchFamily="18" charset="0"/>
              </a:rPr>
              <a:t>XGBoost Regressor  (0.8079)</a:t>
            </a:r>
          </a:p>
          <a:p>
            <a:pPr marL="457200" lvl="1" algn="just">
              <a:lnSpc>
                <a:spcPct val="200000"/>
              </a:lnSpc>
              <a:spcBef>
                <a:spcPts val="0"/>
              </a:spcBef>
            </a:pPr>
            <a:r>
              <a:rPr lang="en-US" sz="2200" dirty="0">
                <a:solidFill>
                  <a:schemeClr val="tx1">
                    <a:lumMod val="95000"/>
                    <a:lumOff val="5000"/>
                  </a:schemeClr>
                </a:solidFill>
                <a:effectLst/>
                <a:latin typeface="Times New Roman" panose="02020603050405020304" pitchFamily="18" charset="0"/>
                <a:cs typeface="Times New Roman" panose="02020603050405020304" pitchFamily="18" charset="0"/>
              </a:rPr>
              <a:t>AdaBoost Regressor (0.7992)</a:t>
            </a:r>
          </a:p>
        </p:txBody>
      </p:sp>
    </p:spTree>
    <p:extLst>
      <p:ext uri="{BB962C8B-B14F-4D97-AF65-F5344CB8AC3E}">
        <p14:creationId xmlns:p14="http://schemas.microsoft.com/office/powerpoint/2010/main" val="608372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7134" y="479394"/>
            <a:ext cx="8761413" cy="988173"/>
          </a:xfrm>
        </p:spPr>
        <p:txBody>
          <a:bodyPr/>
          <a:lstStyle/>
          <a:p>
            <a:pPr algn="ctr"/>
            <a:r>
              <a:rPr lang="en-US" sz="4400" dirty="0">
                <a:latin typeface="Times New Roman" panose="02020603050405020304" pitchFamily="18" charset="0"/>
                <a:cs typeface="Times New Roman" panose="02020603050405020304" pitchFamily="18" charset="0"/>
              </a:rPr>
              <a:t>LINEAR REGRESSION</a:t>
            </a:r>
          </a:p>
        </p:txBody>
      </p:sp>
      <p:sp>
        <p:nvSpPr>
          <p:cNvPr id="3" name="Content Placeholder 2"/>
          <p:cNvSpPr>
            <a:spLocks noGrp="1"/>
          </p:cNvSpPr>
          <p:nvPr>
            <p:ph idx="1"/>
          </p:nvPr>
        </p:nvSpPr>
        <p:spPr>
          <a:xfrm>
            <a:off x="413990" y="2064647"/>
            <a:ext cx="11286779" cy="4793353"/>
          </a:xfrm>
        </p:spPr>
        <p:txBody>
          <a:bodyPr>
            <a:normAutofit/>
          </a:bodyPr>
          <a:lstStyle/>
          <a:p>
            <a:pPr marL="0" indent="0">
              <a:lnSpc>
                <a:spcPct val="100000"/>
              </a:lnSpc>
              <a:spcBef>
                <a:spcPts val="10"/>
              </a:spcBef>
              <a:buNone/>
            </a:pPr>
            <a:endParaRPr lang="en-US" sz="3200" dirty="0">
              <a:latin typeface="Times New Roman" panose="02020603050405020304" pitchFamily="18" charset="0"/>
              <a:cs typeface="Times New Roman" panose="02020603050405020304" pitchFamily="18" charset="0"/>
            </a:endParaRPr>
          </a:p>
          <a:p>
            <a:pPr marL="354964">
              <a:tabLst>
                <a:tab pos="240665" algn="l"/>
              </a:tabLst>
            </a:pPr>
            <a:r>
              <a:rPr lang="en-US" sz="2700" spc="-80" dirty="0">
                <a:solidFill>
                  <a:schemeClr val="tx1">
                    <a:lumMod val="95000"/>
                    <a:lumOff val="5000"/>
                  </a:schemeClr>
                </a:solidFill>
                <a:latin typeface="Times New Roman" panose="02020603050405020304" pitchFamily="18" charset="0"/>
                <a:cs typeface="Times New Roman" panose="02020603050405020304" pitchFamily="18" charset="0"/>
              </a:rPr>
              <a:t>Linear</a:t>
            </a:r>
            <a:r>
              <a:rPr lang="en-US" sz="2700" spc="-22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90" dirty="0">
                <a:solidFill>
                  <a:schemeClr val="tx1">
                    <a:lumMod val="95000"/>
                    <a:lumOff val="5000"/>
                  </a:schemeClr>
                </a:solidFill>
                <a:latin typeface="Times New Roman" panose="02020603050405020304" pitchFamily="18" charset="0"/>
                <a:cs typeface="Times New Roman" panose="02020603050405020304" pitchFamily="18" charset="0"/>
              </a:rPr>
              <a:t>Regression</a:t>
            </a:r>
            <a:r>
              <a:rPr lang="en-US" sz="2700" spc="-265"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45" dirty="0">
                <a:solidFill>
                  <a:schemeClr val="tx1">
                    <a:lumMod val="95000"/>
                    <a:lumOff val="5000"/>
                  </a:schemeClr>
                </a:solidFill>
                <a:latin typeface="Times New Roman" panose="02020603050405020304" pitchFamily="18" charset="0"/>
                <a:cs typeface="Times New Roman" panose="02020603050405020304" pitchFamily="18" charset="0"/>
              </a:rPr>
              <a:t>is</a:t>
            </a:r>
            <a:r>
              <a:rPr lang="en-US" sz="2700" spc="-215"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135" dirty="0">
                <a:solidFill>
                  <a:schemeClr val="tx1">
                    <a:lumMod val="95000"/>
                    <a:lumOff val="5000"/>
                  </a:schemeClr>
                </a:solidFill>
                <a:latin typeface="Times New Roman" panose="02020603050405020304" pitchFamily="18" charset="0"/>
                <a:cs typeface="Times New Roman" panose="02020603050405020304" pitchFamily="18" charset="0"/>
              </a:rPr>
              <a:t>a</a:t>
            </a:r>
            <a:r>
              <a:rPr lang="en-US" sz="2700" spc="-22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105" dirty="0">
                <a:solidFill>
                  <a:schemeClr val="tx1">
                    <a:lumMod val="95000"/>
                    <a:lumOff val="5000"/>
                  </a:schemeClr>
                </a:solidFill>
                <a:latin typeface="Times New Roman" panose="02020603050405020304" pitchFamily="18" charset="0"/>
                <a:cs typeface="Times New Roman" panose="02020603050405020304" pitchFamily="18" charset="0"/>
              </a:rPr>
              <a:t>machine</a:t>
            </a:r>
            <a:r>
              <a:rPr lang="en-US" sz="2700" spc="-225"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105" dirty="0">
                <a:solidFill>
                  <a:schemeClr val="tx1">
                    <a:lumMod val="95000"/>
                    <a:lumOff val="5000"/>
                  </a:schemeClr>
                </a:solidFill>
                <a:latin typeface="Times New Roman" panose="02020603050405020304" pitchFamily="18" charset="0"/>
                <a:cs typeface="Times New Roman" panose="02020603050405020304" pitchFamily="18" charset="0"/>
              </a:rPr>
              <a:t>learning</a:t>
            </a:r>
            <a:r>
              <a:rPr lang="en-US" sz="2700" spc="-24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105" dirty="0">
                <a:solidFill>
                  <a:schemeClr val="tx1">
                    <a:lumMod val="95000"/>
                    <a:lumOff val="5000"/>
                  </a:schemeClr>
                </a:solidFill>
                <a:latin typeface="Times New Roman" panose="02020603050405020304" pitchFamily="18" charset="0"/>
                <a:cs typeface="Times New Roman" panose="02020603050405020304" pitchFamily="18" charset="0"/>
              </a:rPr>
              <a:t>algorithm</a:t>
            </a:r>
            <a:r>
              <a:rPr lang="en-US" sz="2700" spc="-24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105" dirty="0">
                <a:solidFill>
                  <a:schemeClr val="tx1">
                    <a:lumMod val="95000"/>
                    <a:lumOff val="5000"/>
                  </a:schemeClr>
                </a:solidFill>
                <a:latin typeface="Times New Roman" panose="02020603050405020304" pitchFamily="18" charset="0"/>
                <a:cs typeface="Times New Roman" panose="02020603050405020304" pitchFamily="18" charset="0"/>
              </a:rPr>
              <a:t>based</a:t>
            </a:r>
            <a:r>
              <a:rPr lang="en-US" sz="2700" spc="-22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114" dirty="0">
                <a:solidFill>
                  <a:schemeClr val="tx1">
                    <a:lumMod val="95000"/>
                    <a:lumOff val="5000"/>
                  </a:schemeClr>
                </a:solidFill>
                <a:latin typeface="Times New Roman" panose="02020603050405020304" pitchFamily="18" charset="0"/>
                <a:cs typeface="Times New Roman" panose="02020603050405020304" pitchFamily="18" charset="0"/>
              </a:rPr>
              <a:t>on</a:t>
            </a:r>
            <a:r>
              <a:rPr lang="en-US" sz="2700" spc="-229"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95" dirty="0">
                <a:solidFill>
                  <a:schemeClr val="tx1">
                    <a:lumMod val="95000"/>
                    <a:lumOff val="5000"/>
                  </a:schemeClr>
                </a:solidFill>
                <a:latin typeface="Times New Roman" panose="02020603050405020304" pitchFamily="18" charset="0"/>
                <a:cs typeface="Times New Roman" panose="02020603050405020304" pitchFamily="18" charset="0"/>
              </a:rPr>
              <a:t>supervised</a:t>
            </a:r>
            <a:r>
              <a:rPr lang="en-US" sz="2700" spc="-254"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105" dirty="0">
                <a:solidFill>
                  <a:schemeClr val="tx1">
                    <a:lumMod val="95000"/>
                    <a:lumOff val="5000"/>
                  </a:schemeClr>
                </a:solidFill>
                <a:latin typeface="Times New Roman" panose="02020603050405020304" pitchFamily="18" charset="0"/>
                <a:cs typeface="Times New Roman" panose="02020603050405020304" pitchFamily="18" charset="0"/>
              </a:rPr>
              <a:t>learning.</a:t>
            </a:r>
            <a:endParaRPr lang="en-US" sz="27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54965" marR="5080">
              <a:lnSpc>
                <a:spcPct val="120000"/>
              </a:lnSpc>
              <a:tabLst>
                <a:tab pos="240665" algn="l"/>
              </a:tabLst>
            </a:pPr>
            <a:r>
              <a:rPr lang="en-US" sz="2700" b="0" i="0" dirty="0">
                <a:solidFill>
                  <a:schemeClr val="tx1">
                    <a:lumMod val="95000"/>
                    <a:lumOff val="5000"/>
                  </a:schemeClr>
                </a:solidFill>
                <a:effectLst/>
                <a:latin typeface="Times New Roman" panose="02020603050405020304" pitchFamily="18" charset="0"/>
                <a:cs typeface="Times New Roman" panose="02020603050405020304" pitchFamily="18" charset="0"/>
              </a:rPr>
              <a:t>Linear Regression algorithm shows a linear relationship between a dependent (y) and one or more independent (x) variables </a:t>
            </a:r>
          </a:p>
          <a:p>
            <a:pPr marL="354965" marR="5080">
              <a:lnSpc>
                <a:spcPct val="120000"/>
              </a:lnSpc>
              <a:tabLst>
                <a:tab pos="240665" algn="l"/>
              </a:tabLst>
            </a:pPr>
            <a:r>
              <a:rPr lang="en-US" sz="2700" spc="-90" dirty="0">
                <a:solidFill>
                  <a:schemeClr val="tx1">
                    <a:lumMod val="95000"/>
                    <a:lumOff val="5000"/>
                  </a:schemeClr>
                </a:solidFill>
                <a:latin typeface="Times New Roman" panose="02020603050405020304" pitchFamily="18" charset="0"/>
                <a:cs typeface="Times New Roman" panose="02020603050405020304" pitchFamily="18" charset="0"/>
              </a:rPr>
              <a:t>Regression</a:t>
            </a:r>
            <a:r>
              <a:rPr lang="en-US" sz="2700" spc="-265"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110" dirty="0">
                <a:solidFill>
                  <a:schemeClr val="tx1">
                    <a:lumMod val="95000"/>
                    <a:lumOff val="5000"/>
                  </a:schemeClr>
                </a:solidFill>
                <a:latin typeface="Times New Roman" panose="02020603050405020304" pitchFamily="18" charset="0"/>
                <a:cs typeface="Times New Roman" panose="02020603050405020304" pitchFamily="18" charset="0"/>
              </a:rPr>
              <a:t>models</a:t>
            </a:r>
            <a:r>
              <a:rPr lang="en-US" sz="2700" spc="-229"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135" dirty="0">
                <a:solidFill>
                  <a:schemeClr val="tx1">
                    <a:lumMod val="95000"/>
                    <a:lumOff val="5000"/>
                  </a:schemeClr>
                </a:solidFill>
                <a:latin typeface="Times New Roman" panose="02020603050405020304" pitchFamily="18" charset="0"/>
                <a:cs typeface="Times New Roman" panose="02020603050405020304" pitchFamily="18" charset="0"/>
              </a:rPr>
              <a:t>a</a:t>
            </a:r>
            <a:r>
              <a:rPr lang="en-US" sz="2700" spc="-22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90" dirty="0">
                <a:solidFill>
                  <a:schemeClr val="tx1">
                    <a:lumMod val="95000"/>
                    <a:lumOff val="5000"/>
                  </a:schemeClr>
                </a:solidFill>
                <a:latin typeface="Times New Roman" panose="02020603050405020304" pitchFamily="18" charset="0"/>
                <a:cs typeface="Times New Roman" panose="02020603050405020304" pitchFamily="18" charset="0"/>
              </a:rPr>
              <a:t>target</a:t>
            </a:r>
            <a:r>
              <a:rPr lang="en-US" sz="2700" spc="-245"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75" dirty="0">
                <a:solidFill>
                  <a:schemeClr val="tx1">
                    <a:lumMod val="95000"/>
                    <a:lumOff val="5000"/>
                  </a:schemeClr>
                </a:solidFill>
                <a:latin typeface="Times New Roman" panose="02020603050405020304" pitchFamily="18" charset="0"/>
                <a:cs typeface="Times New Roman" panose="02020603050405020304" pitchFamily="18" charset="0"/>
              </a:rPr>
              <a:t>prediction</a:t>
            </a:r>
            <a:r>
              <a:rPr lang="en-US" sz="2700" spc="-229"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125" dirty="0">
                <a:solidFill>
                  <a:schemeClr val="tx1">
                    <a:lumMod val="95000"/>
                    <a:lumOff val="5000"/>
                  </a:schemeClr>
                </a:solidFill>
                <a:latin typeface="Times New Roman" panose="02020603050405020304" pitchFamily="18" charset="0"/>
                <a:cs typeface="Times New Roman" panose="02020603050405020304" pitchFamily="18" charset="0"/>
              </a:rPr>
              <a:t>value</a:t>
            </a:r>
            <a:r>
              <a:rPr lang="en-US" sz="2700" spc="-22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105" dirty="0">
                <a:solidFill>
                  <a:schemeClr val="tx1">
                    <a:lumMod val="95000"/>
                    <a:lumOff val="5000"/>
                  </a:schemeClr>
                </a:solidFill>
                <a:latin typeface="Times New Roman" panose="02020603050405020304" pitchFamily="18" charset="0"/>
                <a:cs typeface="Times New Roman" panose="02020603050405020304" pitchFamily="18" charset="0"/>
              </a:rPr>
              <a:t>based</a:t>
            </a:r>
            <a:r>
              <a:rPr lang="en-US" sz="2700" spc="-22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114" dirty="0">
                <a:solidFill>
                  <a:schemeClr val="tx1">
                    <a:lumMod val="95000"/>
                    <a:lumOff val="5000"/>
                  </a:schemeClr>
                </a:solidFill>
                <a:latin typeface="Times New Roman" panose="02020603050405020304" pitchFamily="18" charset="0"/>
                <a:cs typeface="Times New Roman" panose="02020603050405020304" pitchFamily="18" charset="0"/>
              </a:rPr>
              <a:t>on</a:t>
            </a:r>
            <a:r>
              <a:rPr lang="en-US" sz="2700" spc="-229"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100" dirty="0">
                <a:solidFill>
                  <a:schemeClr val="tx1">
                    <a:lumMod val="95000"/>
                    <a:lumOff val="5000"/>
                  </a:schemeClr>
                </a:solidFill>
                <a:latin typeface="Times New Roman" panose="02020603050405020304" pitchFamily="18" charset="0"/>
                <a:cs typeface="Times New Roman" panose="02020603050405020304" pitchFamily="18" charset="0"/>
              </a:rPr>
              <a:t>independent</a:t>
            </a:r>
            <a:r>
              <a:rPr lang="en-US" sz="2700" spc="-254"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700" spc="-105" dirty="0">
                <a:solidFill>
                  <a:schemeClr val="tx1">
                    <a:lumMod val="95000"/>
                    <a:lumOff val="5000"/>
                  </a:schemeClr>
                </a:solidFill>
                <a:latin typeface="Times New Roman" panose="02020603050405020304" pitchFamily="18" charset="0"/>
                <a:cs typeface="Times New Roman" panose="02020603050405020304" pitchFamily="18" charset="0"/>
              </a:rPr>
              <a:t>variables.</a:t>
            </a:r>
            <a:endParaRPr lang="en-US" sz="27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224269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837" y="463688"/>
            <a:ext cx="10353761" cy="1116538"/>
          </a:xfrm>
        </p:spPr>
        <p:txBody>
          <a:bodyPr>
            <a:normAutofit/>
          </a:bodyPr>
          <a:lstStyle/>
          <a:p>
            <a:pPr marL="0" marR="0" algn="ctr">
              <a:lnSpc>
                <a:spcPct val="115000"/>
              </a:lnSpc>
              <a:spcBef>
                <a:spcPts val="0"/>
              </a:spcBef>
              <a:spcAft>
                <a:spcPts val="0"/>
              </a:spcAft>
            </a:pPr>
            <a:r>
              <a:rPr lang="en-US" sz="4400" dirty="0">
                <a:effectLst/>
                <a:latin typeface="Times-Bold"/>
                <a:ea typeface="Calibri" panose="020F0502020204030204" pitchFamily="34" charset="0"/>
                <a:cs typeface="Times-Bold"/>
              </a:rPr>
              <a:t>RIDGE REGRESSION</a:t>
            </a:r>
            <a:endParaRPr lang="en-US" sz="4400" dirty="0">
              <a:effectLst/>
              <a:latin typeface="Calibri" panose="020F0502020204030204" pitchFamily="34" charset="0"/>
              <a:ea typeface="Calibri" panose="020F0502020204030204" pitchFamily="34" charset="0"/>
            </a:endParaRPr>
          </a:p>
        </p:txBody>
      </p:sp>
      <p:sp>
        <p:nvSpPr>
          <p:cNvPr id="3" name="Content Placeholder 2"/>
          <p:cNvSpPr>
            <a:spLocks noGrp="1"/>
          </p:cNvSpPr>
          <p:nvPr>
            <p:ph idx="1"/>
          </p:nvPr>
        </p:nvSpPr>
        <p:spPr>
          <a:xfrm>
            <a:off x="514332" y="1790008"/>
            <a:ext cx="11163336" cy="4666776"/>
          </a:xfrm>
        </p:spPr>
        <p:txBody>
          <a:bodyPr>
            <a:normAutofit/>
          </a:bodyPr>
          <a:lstStyle/>
          <a:p>
            <a:pPr marL="457200" lvl="1" indent="0" algn="just">
              <a:lnSpc>
                <a:spcPct val="115000"/>
              </a:lnSpc>
              <a:spcBef>
                <a:spcPts val="0"/>
              </a:spcBef>
              <a:buNone/>
            </a:pPr>
            <a:r>
              <a:rPr lang="en-US" sz="1600" b="1" dirty="0">
                <a:effectLst/>
                <a:latin typeface="Times-Bold"/>
                <a:ea typeface="Calibri" panose="020F0502020204030204" pitchFamily="34" charset="0"/>
                <a:cs typeface="Times-Bold"/>
              </a:rPr>
              <a:t> </a:t>
            </a:r>
            <a:endParaRPr lang="en-US" sz="1600" dirty="0">
              <a:effectLst/>
              <a:latin typeface="Calibri" panose="020F0502020204030204" pitchFamily="34" charset="0"/>
              <a:ea typeface="Calibri" panose="020F0502020204030204" pitchFamily="34" charset="0"/>
            </a:endParaRPr>
          </a:p>
          <a:p>
            <a:pPr marL="228600" lvl="1" indent="0" algn="just">
              <a:lnSpc>
                <a:spcPct val="115000"/>
              </a:lnSpc>
              <a:spcBef>
                <a:spcPts val="0"/>
              </a:spcBef>
              <a:buNone/>
            </a:pPr>
            <a:endParaRPr lang="en-IN" sz="1600" spc="2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algn="just">
              <a:lnSpc>
                <a:spcPct val="150000"/>
              </a:lnSpc>
              <a:spcBef>
                <a:spcPts val="0"/>
              </a:spcBef>
            </a:pPr>
            <a:r>
              <a:rPr lang="en-US" sz="2700" b="0" i="0" dirty="0">
                <a:solidFill>
                  <a:schemeClr val="tx1">
                    <a:lumMod val="95000"/>
                    <a:lumOff val="5000"/>
                  </a:schemeClr>
                </a:solidFill>
                <a:effectLst/>
                <a:latin typeface="Times New Roman" panose="02020603050405020304" pitchFamily="18" charset="0"/>
                <a:cs typeface="Times New Roman" panose="02020603050405020304" pitchFamily="18" charset="0"/>
              </a:rPr>
              <a:t>Ridge regression is a regularization technique, which is used to reduce the complexity of the model. It is also called as </a:t>
            </a:r>
            <a:r>
              <a:rPr lang="en-US" sz="2700" b="1" i="0" dirty="0">
                <a:solidFill>
                  <a:schemeClr val="tx1">
                    <a:lumMod val="95000"/>
                    <a:lumOff val="5000"/>
                  </a:schemeClr>
                </a:solidFill>
                <a:effectLst/>
                <a:latin typeface="Times New Roman" panose="02020603050405020304" pitchFamily="18" charset="0"/>
                <a:cs typeface="Times New Roman" panose="02020603050405020304" pitchFamily="18" charset="0"/>
              </a:rPr>
              <a:t>L2 regularization</a:t>
            </a:r>
            <a:r>
              <a:rPr lang="en-US" sz="2700"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marL="457200" lvl="1" algn="just">
              <a:lnSpc>
                <a:spcPct val="150000"/>
              </a:lnSpc>
              <a:spcBef>
                <a:spcPts val="0"/>
              </a:spcBef>
            </a:pPr>
            <a:r>
              <a:rPr lang="en-IN" sz="2700" spc="2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When the issue of multicollinearity occurs, least-squares are unbiased, and variances are large, this results in predicted values being far away from the actual values. </a:t>
            </a:r>
            <a:r>
              <a:rPr lang="en-US" sz="27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p>
          <a:p>
            <a:pPr marL="457200" lvl="1" algn="just">
              <a:lnSpc>
                <a:spcPct val="120000"/>
              </a:lnSpc>
              <a:spcBef>
                <a:spcPts val="0"/>
              </a:spcBef>
            </a:pPr>
            <a:endParaRPr lang="en-US" sz="29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530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716" y="479395"/>
            <a:ext cx="10353761" cy="1136342"/>
          </a:xfrm>
        </p:spPr>
        <p:txBody>
          <a:bodyPr/>
          <a:lstStyle/>
          <a:p>
            <a:pPr algn="ctr"/>
            <a:r>
              <a:rPr lang="en-US" sz="4400" spc="-160" dirty="0">
                <a:solidFill>
                  <a:srgbClr val="FFFFFF"/>
                </a:solidFill>
                <a:latin typeface="Times New Roman" panose="02020603050405020304" pitchFamily="18" charset="0"/>
                <a:cs typeface="Times New Roman" panose="02020603050405020304" pitchFamily="18" charset="0"/>
              </a:rPr>
              <a:t>RANDOM</a:t>
            </a:r>
            <a:r>
              <a:rPr lang="en-US" sz="4400" spc="-350" dirty="0">
                <a:solidFill>
                  <a:srgbClr val="FFFFFF"/>
                </a:solidFill>
                <a:latin typeface="Times New Roman" panose="02020603050405020304" pitchFamily="18" charset="0"/>
                <a:cs typeface="Times New Roman" panose="02020603050405020304" pitchFamily="18" charset="0"/>
              </a:rPr>
              <a:t> </a:t>
            </a:r>
            <a:r>
              <a:rPr lang="en-US" sz="4400" spc="-85" dirty="0">
                <a:solidFill>
                  <a:srgbClr val="FFFFFF"/>
                </a:solidFill>
                <a:latin typeface="Times New Roman" panose="02020603050405020304" pitchFamily="18" charset="0"/>
                <a:cs typeface="Times New Roman" panose="02020603050405020304" pitchFamily="18" charset="0"/>
              </a:rPr>
              <a:t>FOREST REGRESSOR</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1210" y="2325950"/>
            <a:ext cx="11249559" cy="4270158"/>
          </a:xfrm>
        </p:spPr>
        <p:txBody>
          <a:bodyPr>
            <a:normAutofit/>
          </a:bodyPr>
          <a:lstStyle/>
          <a:p>
            <a:pPr marL="457200" lvl="1" algn="just">
              <a:spcBef>
                <a:spcPts val="0"/>
              </a:spcBef>
              <a:tabLst>
                <a:tab pos="240665" algn="l"/>
              </a:tabLst>
            </a:pPr>
            <a:r>
              <a:rPr lang="en-US" sz="2700" i="0" dirty="0">
                <a:solidFill>
                  <a:schemeClr val="tx1">
                    <a:lumMod val="95000"/>
                    <a:lumOff val="5000"/>
                  </a:schemeClr>
                </a:solidFill>
                <a:effectLst/>
                <a:latin typeface="Times New Roman" panose="02020603050405020304" pitchFamily="18" charset="0"/>
                <a:cs typeface="Times New Roman" panose="02020603050405020304" pitchFamily="18" charset="0"/>
              </a:rPr>
              <a:t>Random forest is a Supervised Machine Learning Algorithm that is used widely in Classification and Regression problems</a:t>
            </a:r>
          </a:p>
          <a:p>
            <a:pPr marL="457200" lvl="1" algn="just">
              <a:spcBef>
                <a:spcPts val="0"/>
              </a:spcBef>
              <a:tabLst>
                <a:tab pos="240665" algn="l"/>
              </a:tabLst>
            </a:pPr>
            <a:r>
              <a:rPr lang="en-US" sz="3200" b="0" i="0" dirty="0">
                <a:solidFill>
                  <a:srgbClr val="BDC1C6"/>
                </a:solidFill>
                <a:effectLst/>
                <a:latin typeface="arial" panose="020B0604020202020204" pitchFamily="34" charset="0"/>
              </a:rPr>
              <a:t> </a:t>
            </a:r>
            <a:r>
              <a:rPr lang="en-US" sz="2700" b="0" i="0" dirty="0">
                <a:solidFill>
                  <a:schemeClr val="tx1">
                    <a:lumMod val="95000"/>
                    <a:lumOff val="5000"/>
                  </a:schemeClr>
                </a:solidFill>
                <a:effectLst/>
                <a:latin typeface="Times New Roman" panose="02020603050405020304" pitchFamily="18" charset="0"/>
                <a:cs typeface="Times New Roman" panose="02020603050405020304" pitchFamily="18" charset="0"/>
              </a:rPr>
              <a:t>It builds decision trees on different samples and takes their majority vote for classification and average in case of regression</a:t>
            </a:r>
            <a:r>
              <a:rPr lang="en-US" sz="3200" b="0" i="0" dirty="0">
                <a:solidFill>
                  <a:srgbClr val="BDC1C6"/>
                </a:solidFill>
                <a:effectLst/>
                <a:latin typeface="arial" panose="020B0604020202020204" pitchFamily="34" charset="0"/>
              </a:rPr>
              <a:t>.</a:t>
            </a:r>
          </a:p>
          <a:p>
            <a:pPr marL="457200" lvl="1" algn="just">
              <a:lnSpc>
                <a:spcPct val="150000"/>
              </a:lnSpc>
              <a:spcBef>
                <a:spcPts val="0"/>
              </a:spcBef>
              <a:tabLst>
                <a:tab pos="240665" algn="l"/>
              </a:tabLst>
            </a:pPr>
            <a:r>
              <a:rPr lang="en-US" sz="2700" dirty="0">
                <a:solidFill>
                  <a:schemeClr val="tx1">
                    <a:lumMod val="95000"/>
                    <a:lumOff val="5000"/>
                  </a:schemeClr>
                </a:solidFill>
                <a:effectLst/>
                <a:latin typeface="Times New Roman" panose="02020603050405020304" pitchFamily="18" charset="0"/>
                <a:cs typeface="Times New Roman" panose="02020603050405020304" pitchFamily="18" charset="0"/>
              </a:rPr>
              <a:t>Random Forests does not overfit.</a:t>
            </a:r>
          </a:p>
          <a:p>
            <a:pPr marL="457200" lvl="1" algn="just">
              <a:lnSpc>
                <a:spcPct val="150000"/>
              </a:lnSpc>
              <a:spcBef>
                <a:spcPts val="0"/>
              </a:spcBef>
              <a:tabLst>
                <a:tab pos="240665" algn="l"/>
              </a:tabLst>
            </a:pPr>
            <a:r>
              <a:rPr lang="en-US" sz="2700" dirty="0">
                <a:solidFill>
                  <a:schemeClr val="tx1">
                    <a:lumMod val="95000"/>
                    <a:lumOff val="5000"/>
                  </a:schemeClr>
                </a:solidFill>
                <a:effectLst/>
                <a:latin typeface="Times New Roman" panose="02020603050405020304" pitchFamily="18" charset="0"/>
                <a:cs typeface="Times New Roman" panose="02020603050405020304" pitchFamily="18" charset="0"/>
              </a:rPr>
              <a:t>The testing performance of Random Forests does not decrease (due to overfitting) as the number of trees increases.</a:t>
            </a:r>
          </a:p>
          <a:p>
            <a:pPr marL="0" indent="0">
              <a:lnSpc>
                <a:spcPct val="100000"/>
              </a:lnSpc>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7222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2089</TotalTime>
  <Words>679</Words>
  <Application>Microsoft Office PowerPoint</Application>
  <PresentationFormat>Widescreen</PresentationFormat>
  <Paragraphs>68</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vt:lpstr>
      <vt:lpstr>Calibri</vt:lpstr>
      <vt:lpstr>Century Gothic</vt:lpstr>
      <vt:lpstr>Times New Roman</vt:lpstr>
      <vt:lpstr>Times-Bold</vt:lpstr>
      <vt:lpstr>Wingdings 3</vt:lpstr>
      <vt:lpstr>Ion Boardroom</vt:lpstr>
      <vt:lpstr>PowerPoint Presentation</vt:lpstr>
      <vt:lpstr>INTRODUCTION</vt:lpstr>
      <vt:lpstr>OBJECTIVE</vt:lpstr>
      <vt:lpstr>MODULES</vt:lpstr>
      <vt:lpstr>METHODOLOGY</vt:lpstr>
      <vt:lpstr>ALGORITHM</vt:lpstr>
      <vt:lpstr>LINEAR REGRESSION</vt:lpstr>
      <vt:lpstr>RIDGE REGRESSION</vt:lpstr>
      <vt:lpstr>RANDOM FOREST REGRESSOR</vt:lpstr>
      <vt:lpstr>XG BOOST REGRESSOR</vt:lpstr>
      <vt:lpstr>ADABOOST</vt:lpstr>
      <vt:lpstr>Overall Model Performance</vt:lpstr>
      <vt:lpstr>DATA VISUALIZATION</vt:lpstr>
      <vt:lpstr>DATA VISUALIZATION</vt:lpstr>
      <vt:lpstr>DATA VISUALIZATION</vt:lpstr>
      <vt:lpstr>DATA VISUALIZATION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PREDICTION</dc:title>
  <dc:creator>Dell</dc:creator>
  <cp:lastModifiedBy>Shubham Katkar</cp:lastModifiedBy>
  <cp:revision>19</cp:revision>
  <dcterms:created xsi:type="dcterms:W3CDTF">2022-04-10T11:58:45Z</dcterms:created>
  <dcterms:modified xsi:type="dcterms:W3CDTF">2022-04-13T12:21:10Z</dcterms:modified>
</cp:coreProperties>
</file>