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2.svg" ContentType="image/svg+xml"/>
  <Override PartName="/ppt/media/image4.svg" ContentType="image/svg+xml"/>
  <Override PartName="/ppt/media/image6.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77" r:id="rId12"/>
    <p:sldId id="265" r:id="rId13"/>
    <p:sldId id="266" r:id="rId14"/>
    <p:sldId id="267" r:id="rId15"/>
    <p:sldId id="268" r:id="rId16"/>
    <p:sldId id="269" r:id="rId17"/>
    <p:sldId id="270" r:id="rId18"/>
    <p:sldId id="271" r:id="rId19"/>
    <p:sldId id="272" r:id="rId20"/>
    <p:sldId id="273" r:id="rId21"/>
    <p:sldId id="274" r:id="rId22"/>
  </p:sldIdLst>
  <p:sldSz cx="18288000" cy="10287000"/>
  <p:notesSz cx="6858000" cy="9144000"/>
  <p:embeddedFontLst>
    <p:embeddedFont>
      <p:font typeface="Lato Bold" panose="020F0502020204030203"/>
      <p:bold r:id="rId26"/>
    </p:embeddedFont>
    <p:embeddedFont>
      <p:font typeface="Calibri (MS)" panose="020F0502020204030204"/>
      <p:regular r:id="rId27"/>
    </p:embeddedFont>
    <p:embeddedFont>
      <p:font typeface="Maven Pro Bold" panose="00000800000000000000"/>
      <p:bold r:id="rId28"/>
    </p:embeddedFont>
    <p:embeddedFont>
      <p:font typeface="Calibri (MS) Bold" panose="020F0702030404030204"/>
      <p:bold r:id="rId29"/>
    </p:embeddedFont>
    <p:embeddedFont>
      <p:font typeface="Calibri (MS) Bold" panose="020F0702030404030204" charset="0"/>
      <p:bold r:id="rId30"/>
    </p:embeddedFont>
    <p:embeddedFont>
      <p:font typeface="Calibri (MS) Italics" panose="020F05020202040A0204"/>
      <p:italic r:id="rId31"/>
    </p:embeddedFont>
    <p:embeddedFont>
      <p:font typeface="Maven Pro" panose="00000500000000000000"/>
      <p:regular r:id="rId32"/>
    </p:embeddedFont>
    <p:embeddedFont>
      <p:font typeface="Calibri" panose="020F0502020204030204" charset="0"/>
      <p:regular r:id="rId33"/>
      <p:bold r:id="rId34"/>
      <p:italic r:id="rId35"/>
      <p:boldItalic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font" Target="fonts/font11.fntdata"/><Relationship Id="rId35" Type="http://schemas.openxmlformats.org/officeDocument/2006/relationships/font" Target="fonts/font10.fntdata"/><Relationship Id="rId34" Type="http://schemas.openxmlformats.org/officeDocument/2006/relationships/font" Target="fonts/font9.fntdata"/><Relationship Id="rId33" Type="http://schemas.openxmlformats.org/officeDocument/2006/relationships/font" Target="fonts/font8.fntdata"/><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6.sv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6.sv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6.sv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6.sv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hyperlink" Target="https://www.researchgate.net/publication/376329868_Exploding_AI-Generated_Deepfakes_and_Misinformation_A_Threat_to_Global_Concern_in_the_21st_Century" TargetMode="Externa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flipV="1">
            <a:off x="14173200" y="6320667"/>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0" y="8039083"/>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7657548" y="293921"/>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flipV="1">
            <a:off x="14542983" y="-104775"/>
            <a:ext cx="2716317" cy="1358159"/>
          </a:xfrm>
          <a:custGeom>
            <a:avLst/>
            <a:gdLst/>
            <a:ahLst/>
            <a:cxnLst/>
            <a:rect l="l" t="t" r="r" b="b"/>
            <a:pathLst>
              <a:path w="2716317" h="1358159">
                <a:moveTo>
                  <a:pt x="0" y="1358159"/>
                </a:moveTo>
                <a:lnTo>
                  <a:pt x="2716317" y="1358159"/>
                </a:lnTo>
                <a:lnTo>
                  <a:pt x="2716317" y="0"/>
                </a:lnTo>
                <a:lnTo>
                  <a:pt x="0" y="0"/>
                </a:lnTo>
                <a:lnTo>
                  <a:pt x="0" y="1358159"/>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p:cNvSpPr txBox="1"/>
          <p:nvPr/>
        </p:nvSpPr>
        <p:spPr>
          <a:xfrm>
            <a:off x="1545788" y="1120034"/>
            <a:ext cx="16742212" cy="2228823"/>
          </a:xfrm>
          <a:prstGeom prst="rect">
            <a:avLst/>
          </a:prstGeom>
        </p:spPr>
        <p:txBody>
          <a:bodyPr lIns="0" tIns="0" rIns="0" bIns="0" rtlCol="0" anchor="t">
            <a:spAutoFit/>
          </a:bodyPr>
          <a:lstStyle/>
          <a:p>
            <a:pPr algn="ctr">
              <a:lnSpc>
                <a:spcPts val="8935"/>
              </a:lnSpc>
              <a:spcBef>
                <a:spcPct val="0"/>
              </a:spcBef>
            </a:pPr>
            <a:r>
              <a:rPr lang="en-US" sz="6380" b="1">
                <a:solidFill>
                  <a:srgbClr val="252930"/>
                </a:solidFill>
                <a:latin typeface="Lato Bold" panose="020F0502020204030203"/>
                <a:ea typeface="Lato Bold" panose="020F0502020204030203"/>
                <a:cs typeface="Lato Bold" panose="020F0502020204030203"/>
                <a:sym typeface="Lato Bold" panose="020F0502020204030203"/>
              </a:rPr>
              <a:t>AI Powered Deepfake Detection for Preventing Misinformation </a:t>
            </a:r>
            <a:endParaRPr lang="en-US" sz="6380" b="1">
              <a:solidFill>
                <a:srgbClr val="252930"/>
              </a:solidFill>
              <a:latin typeface="Lato Bold" panose="020F0502020204030203"/>
              <a:ea typeface="Lato Bold" panose="020F0502020204030203"/>
              <a:cs typeface="Lato Bold" panose="020F0502020204030203"/>
              <a:sym typeface="Lato Bold" panose="020F0502020204030203"/>
            </a:endParaRPr>
          </a:p>
        </p:txBody>
      </p:sp>
      <p:sp>
        <p:nvSpPr>
          <p:cNvPr id="9" name="TextBox 9"/>
          <p:cNvSpPr txBox="1"/>
          <p:nvPr/>
        </p:nvSpPr>
        <p:spPr>
          <a:xfrm>
            <a:off x="7914204" y="6181725"/>
            <a:ext cx="8415814" cy="4903157"/>
          </a:xfrm>
          <a:prstGeom prst="rect">
            <a:avLst/>
          </a:prstGeom>
        </p:spPr>
        <p:txBody>
          <a:bodyPr lIns="0" tIns="0" rIns="0" bIns="0" rtlCol="0" anchor="t">
            <a:spAutoFit/>
          </a:bodyPr>
          <a:lstStyle/>
          <a:p>
            <a:pPr algn="ctr">
              <a:lnSpc>
                <a:spcPts val="8275"/>
              </a:lnSpc>
            </a:pPr>
            <a:r>
              <a:rPr lang="en-US" sz="5910" b="1">
                <a:solidFill>
                  <a:srgbClr val="252930"/>
                </a:solidFill>
                <a:latin typeface="Lato Bold" panose="020F0502020204030203"/>
                <a:ea typeface="Lato Bold" panose="020F0502020204030203"/>
                <a:cs typeface="Lato Bold" panose="020F0502020204030203"/>
                <a:sym typeface="Lato Bold" panose="020F0502020204030203"/>
              </a:rPr>
              <a:t>Project by:</a:t>
            </a:r>
            <a:endParaRPr lang="en-US" sz="5910" b="1">
              <a:solidFill>
                <a:srgbClr val="252930"/>
              </a:solidFill>
              <a:latin typeface="Lato Bold" panose="020F0502020204030203"/>
              <a:ea typeface="Lato Bold" panose="020F0502020204030203"/>
              <a:cs typeface="Lato Bold" panose="020F0502020204030203"/>
              <a:sym typeface="Lato Bold" panose="020F0502020204030203"/>
            </a:endParaRPr>
          </a:p>
          <a:p>
            <a:pPr algn="ctr">
              <a:lnSpc>
                <a:spcPts val="7715"/>
              </a:lnSpc>
            </a:pPr>
            <a:r>
              <a:rPr lang="en-US" sz="5510" b="1">
                <a:solidFill>
                  <a:srgbClr val="252930"/>
                </a:solidFill>
                <a:latin typeface="Lato Bold" panose="020F0502020204030203"/>
                <a:ea typeface="Lato Bold" panose="020F0502020204030203"/>
                <a:cs typeface="Lato Bold" panose="020F0502020204030203"/>
                <a:sym typeface="Lato Bold" panose="020F0502020204030203"/>
              </a:rPr>
              <a:t>                        SUSMITHA P </a:t>
            </a:r>
            <a:endParaRPr lang="en-US" sz="5510" b="1">
              <a:solidFill>
                <a:srgbClr val="252930"/>
              </a:solidFill>
              <a:latin typeface="Lato Bold" panose="020F0502020204030203"/>
              <a:ea typeface="Lato Bold" panose="020F0502020204030203"/>
              <a:cs typeface="Lato Bold" panose="020F0502020204030203"/>
              <a:sym typeface="Lato Bold" panose="020F0502020204030203"/>
            </a:endParaRPr>
          </a:p>
          <a:p>
            <a:pPr algn="ctr">
              <a:lnSpc>
                <a:spcPts val="7715"/>
              </a:lnSpc>
            </a:pPr>
            <a:r>
              <a:rPr lang="en-US" sz="5510" b="1">
                <a:solidFill>
                  <a:srgbClr val="252930"/>
                </a:solidFill>
                <a:latin typeface="Lato Bold" panose="020F0502020204030203"/>
                <a:ea typeface="Lato Bold" panose="020F0502020204030203"/>
                <a:cs typeface="Lato Bold" panose="020F0502020204030203"/>
                <a:sym typeface="Lato Bold" panose="020F0502020204030203"/>
              </a:rPr>
              <a:t>                    GAYATRI R </a:t>
            </a:r>
            <a:endParaRPr lang="en-US" sz="5510" b="1">
              <a:solidFill>
                <a:srgbClr val="252930"/>
              </a:solidFill>
              <a:latin typeface="Lato Bold" panose="020F0502020204030203"/>
              <a:ea typeface="Lato Bold" panose="020F0502020204030203"/>
              <a:cs typeface="Lato Bold" panose="020F0502020204030203"/>
              <a:sym typeface="Lato Bold" panose="020F0502020204030203"/>
            </a:endParaRPr>
          </a:p>
          <a:p>
            <a:pPr algn="ctr">
              <a:lnSpc>
                <a:spcPts val="7715"/>
              </a:lnSpc>
            </a:pPr>
            <a:endParaRPr lang="en-US" sz="5510" b="1">
              <a:solidFill>
                <a:srgbClr val="252930"/>
              </a:solidFill>
              <a:latin typeface="Lato Bold" panose="020F0502020204030203"/>
              <a:ea typeface="Lato Bold" panose="020F0502020204030203"/>
              <a:cs typeface="Lato Bold" panose="020F0502020204030203"/>
              <a:sym typeface="Lato Bold" panose="020F0502020204030203"/>
            </a:endParaRPr>
          </a:p>
          <a:p>
            <a:pPr algn="ctr">
              <a:lnSpc>
                <a:spcPts val="7715"/>
              </a:lnSpc>
            </a:pPr>
            <a:endParaRPr lang="en-US" sz="5510" b="1">
              <a:solidFill>
                <a:srgbClr val="252930"/>
              </a:solidFill>
              <a:latin typeface="Lato Bold" panose="020F0502020204030203"/>
              <a:ea typeface="Lato Bold" panose="020F0502020204030203"/>
              <a:cs typeface="Lato Bold" panose="020F0502020204030203"/>
              <a:sym typeface="Lato Bold" panose="020F0502020204030203"/>
            </a:endParaRPr>
          </a:p>
        </p:txBody>
      </p:sp>
      <p:sp>
        <p:nvSpPr>
          <p:cNvPr id="10" name="TextBox 10"/>
          <p:cNvSpPr txBox="1"/>
          <p:nvPr/>
        </p:nvSpPr>
        <p:spPr>
          <a:xfrm>
            <a:off x="6139183" y="4289171"/>
            <a:ext cx="6164478" cy="1000380"/>
          </a:xfrm>
          <a:prstGeom prst="rect">
            <a:avLst/>
          </a:prstGeom>
        </p:spPr>
        <p:txBody>
          <a:bodyPr lIns="0" tIns="0" rIns="0" bIns="0" rtlCol="0" anchor="t">
            <a:spAutoFit/>
          </a:bodyPr>
          <a:lstStyle/>
          <a:p>
            <a:pPr algn="ctr">
              <a:lnSpc>
                <a:spcPts val="7335"/>
              </a:lnSpc>
              <a:spcBef>
                <a:spcPct val="0"/>
              </a:spcBef>
            </a:pPr>
            <a:r>
              <a:rPr lang="en-US" sz="5240">
                <a:solidFill>
                  <a:srgbClr val="FF2D40"/>
                </a:solidFill>
                <a:latin typeface="Calibri (MS)" panose="020F0502020204030204"/>
                <a:ea typeface="Calibri (MS)" panose="020F0502020204030204"/>
                <a:cs typeface="Calibri (MS)" panose="020F0502020204030204"/>
                <a:sym typeface="Calibri (MS)" panose="020F0502020204030204"/>
              </a:rPr>
              <a:t>TEAM ID : IN25-196</a:t>
            </a:r>
            <a:endParaRPr lang="en-US" sz="5240">
              <a:solidFill>
                <a:srgbClr val="FF2D4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3"/>
          <p:cNvSpPr txBox="1"/>
          <p:nvPr/>
        </p:nvSpPr>
        <p:spPr>
          <a:xfrm>
            <a:off x="3124200" y="495300"/>
            <a:ext cx="4343400" cy="958850"/>
          </a:xfrm>
          <a:prstGeom prst="rect">
            <a:avLst/>
          </a:prstGeom>
          <a:noFill/>
        </p:spPr>
        <p:txBody>
          <a:bodyPr wrap="square" rtlCol="0">
            <a:spAutoFit/>
          </a:bodyPr>
          <a:lstStyle/>
          <a:p>
            <a:r>
              <a:rPr lang="en-IN" sz="5640" dirty="0">
                <a:latin typeface="Calibri (MS) Bold" panose="020F0702030404030204" charset="0"/>
                <a:cs typeface="Calibri (MS) Bold" panose="020F0702030404030204" charset="0"/>
              </a:rPr>
              <a:t>PROTOTYPE:</a:t>
            </a:r>
            <a:endParaRPr lang="en-IN" sz="5640" dirty="0">
              <a:latin typeface="Calibri (MS) Bold" panose="020F0702030404030204" charset="0"/>
              <a:cs typeface="Calibri (MS) Bold" panose="020F0702030404030204" charset="0"/>
            </a:endParaRPr>
          </a:p>
        </p:txBody>
      </p:sp>
      <p:pic>
        <p:nvPicPr>
          <p:cNvPr id="5" name="Picture 4"/>
          <p:cNvPicPr>
            <a:picLocks noChangeAspect="1"/>
          </p:cNvPicPr>
          <p:nvPr/>
        </p:nvPicPr>
        <p:blipFill>
          <a:blip r:embed="rId5"/>
          <a:stretch>
            <a:fillRect/>
          </a:stretch>
        </p:blipFill>
        <p:spPr>
          <a:xfrm>
            <a:off x="1965960" y="1958340"/>
            <a:ext cx="14159230" cy="7256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400000">
            <a:off x="159724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5754930" y="225527"/>
            <a:ext cx="8121709" cy="987680"/>
          </a:xfrm>
          <a:prstGeom prst="rect">
            <a:avLst/>
          </a:prstGeom>
        </p:spPr>
        <p:txBody>
          <a:bodyPr lIns="0" tIns="0" rIns="0" bIns="0" rtlCol="0" anchor="t">
            <a:spAutoFit/>
          </a:bodyPr>
          <a:lstStyle/>
          <a:p>
            <a:pPr algn="ctr">
              <a:lnSpc>
                <a:spcPts val="8035"/>
              </a:lnSpc>
              <a:spcBef>
                <a:spcPct val="0"/>
              </a:spcBef>
            </a:pPr>
            <a:r>
              <a:rPr lang="en-US" sz="5740" b="1">
                <a:solidFill>
                  <a:srgbClr val="000000"/>
                </a:solidFill>
                <a:latin typeface="Maven Pro Bold" panose="00000800000000000000"/>
                <a:ea typeface="Maven Pro Bold" panose="00000800000000000000"/>
                <a:cs typeface="Maven Pro Bold" panose="00000800000000000000"/>
                <a:sym typeface="Maven Pro Bold" panose="00000800000000000000"/>
              </a:rPr>
              <a:t>TECHNOLOGY STACK</a:t>
            </a:r>
            <a:endParaRPr lang="en-US" sz="5740" b="1">
              <a:solidFill>
                <a:srgbClr val="000000"/>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6" name="TextBox 6"/>
          <p:cNvSpPr txBox="1"/>
          <p:nvPr/>
        </p:nvSpPr>
        <p:spPr>
          <a:xfrm>
            <a:off x="0" y="2173711"/>
            <a:ext cx="18031760" cy="4596384"/>
          </a:xfrm>
          <a:prstGeom prst="rect">
            <a:avLst/>
          </a:prstGeom>
        </p:spPr>
        <p:txBody>
          <a:bodyPr lIns="0" tIns="0" rIns="0" bIns="0" rtlCol="0" anchor="t">
            <a:spAutoFit/>
          </a:bodyPr>
          <a:lstStyle/>
          <a:p>
            <a:pPr algn="ctr">
              <a:lnSpc>
                <a:spcPts val="6075"/>
              </a:lnSpc>
            </a:pPr>
            <a:r>
              <a:rPr lang="en-US" sz="4340" b="1">
                <a:solidFill>
                  <a:srgbClr val="000000"/>
                </a:solidFill>
                <a:latin typeface="Calibri (MS) Bold" panose="020F0702030404030204"/>
                <a:ea typeface="Calibri (MS) Bold" panose="020F0702030404030204"/>
                <a:cs typeface="Calibri (MS) Bold" panose="020F0702030404030204"/>
                <a:sym typeface="Calibri (MS) Bold" panose="020F0702030404030204"/>
              </a:rPr>
              <a:t>1. AI &amp; Machine Learning</a:t>
            </a:r>
            <a:endParaRPr lang="en-US" sz="4340"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algn="ctr">
              <a:lnSpc>
                <a:spcPts val="5935"/>
              </a:lnSpc>
            </a:pPr>
            <a:endParaRPr lang="en-US" sz="4340"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marL="915670" lvl="1" indent="-457835" algn="l">
              <a:lnSpc>
                <a:spcPts val="5935"/>
              </a:lnSpc>
              <a:buFont typeface="Arial" panose="020B0604020202020204"/>
              <a:buChar char="•"/>
            </a:pPr>
            <a:r>
              <a:rPr lang="en-US" sz="4240">
                <a:solidFill>
                  <a:srgbClr val="000000"/>
                </a:solidFill>
                <a:latin typeface="Calibri (MS)" panose="020F0502020204030204"/>
                <a:ea typeface="Calibri (MS)" panose="020F0502020204030204"/>
                <a:cs typeface="Calibri (MS)" panose="020F0502020204030204"/>
                <a:sym typeface="Calibri (MS)" panose="020F0502020204030204"/>
              </a:rPr>
              <a:t>  </a:t>
            </a:r>
            <a:r>
              <a:rPr lang="en-US" sz="4240">
                <a:solidFill>
                  <a:srgbClr val="FF914D"/>
                </a:solidFill>
                <a:latin typeface="Calibri (MS)" panose="020F0502020204030204"/>
                <a:ea typeface="Calibri (MS)" panose="020F0502020204030204"/>
                <a:cs typeface="Calibri (MS)" panose="020F0502020204030204"/>
                <a:sym typeface="Calibri (MS)" panose="020F0502020204030204"/>
              </a:rPr>
              <a:t> </a:t>
            </a:r>
            <a:r>
              <a:rPr lang="en-US" sz="4240">
                <a:solidFill>
                  <a:srgbClr val="A06E4C"/>
                </a:solidFill>
                <a:latin typeface="Calibri (MS)" panose="020F0502020204030204"/>
                <a:ea typeface="Calibri (MS)" panose="020F0502020204030204"/>
                <a:cs typeface="Calibri (MS)" panose="020F0502020204030204"/>
                <a:sym typeface="Calibri (MS)" panose="020F0502020204030204"/>
              </a:rPr>
              <a:t>Programming Language:</a:t>
            </a:r>
            <a:r>
              <a:rPr lang="en-US" sz="4240">
                <a:solidFill>
                  <a:srgbClr val="FF914D"/>
                </a:solidFill>
                <a:latin typeface="Calibri (MS)" panose="020F0502020204030204"/>
                <a:ea typeface="Calibri (MS)" panose="020F0502020204030204"/>
                <a:cs typeface="Calibri (MS)" panose="020F0502020204030204"/>
                <a:sym typeface="Calibri (MS)" panose="020F0502020204030204"/>
              </a:rPr>
              <a:t> </a:t>
            </a:r>
            <a:r>
              <a:rPr lang="en-US" sz="4240">
                <a:solidFill>
                  <a:srgbClr val="000000"/>
                </a:solidFill>
                <a:latin typeface="Calibri (MS)" panose="020F0502020204030204"/>
                <a:ea typeface="Calibri (MS)" panose="020F0502020204030204"/>
                <a:cs typeface="Calibri (MS)" panose="020F0502020204030204"/>
                <a:sym typeface="Calibri (MS)" panose="020F0502020204030204"/>
              </a:rPr>
              <a:t>Python</a:t>
            </a:r>
            <a:endParaRPr lang="en-US" sz="4240">
              <a:solidFill>
                <a:srgbClr val="000000"/>
              </a:solidFill>
              <a:latin typeface="Calibri (MS)" panose="020F0502020204030204"/>
              <a:ea typeface="Calibri (MS)" panose="020F0502020204030204"/>
              <a:cs typeface="Calibri (MS)" panose="020F0502020204030204"/>
              <a:sym typeface="Calibri (MS)" panose="020F0502020204030204"/>
            </a:endParaRPr>
          </a:p>
          <a:p>
            <a:pPr marL="915670" lvl="1" indent="-457835" algn="l">
              <a:lnSpc>
                <a:spcPts val="5935"/>
              </a:lnSpc>
              <a:buFont typeface="Arial" panose="020B0604020202020204"/>
              <a:buChar char="•"/>
            </a:pPr>
            <a:r>
              <a:rPr lang="en-US" sz="4240">
                <a:solidFill>
                  <a:srgbClr val="000000"/>
                </a:solidFill>
                <a:latin typeface="Calibri (MS)" panose="020F0502020204030204"/>
                <a:ea typeface="Calibri (MS)" panose="020F0502020204030204"/>
                <a:cs typeface="Calibri (MS)" panose="020F0502020204030204"/>
                <a:sym typeface="Calibri (MS)" panose="020F0502020204030204"/>
              </a:rPr>
              <a:t> </a:t>
            </a:r>
            <a:r>
              <a:rPr lang="en-US" sz="4240" i="1">
                <a:solidFill>
                  <a:srgbClr val="5E17EB"/>
                </a:solidFill>
                <a:latin typeface="Calibri (MS) Italics" panose="020F05020202040A0204"/>
                <a:ea typeface="Calibri (MS) Italics" panose="020F05020202040A0204"/>
                <a:cs typeface="Calibri (MS) Italics" panose="020F05020202040A0204"/>
                <a:sym typeface="Calibri (MS) Italics" panose="020F05020202040A0204"/>
              </a:rPr>
              <a:t> </a:t>
            </a:r>
            <a:r>
              <a:rPr lang="en-US" sz="4240" i="1">
                <a:solidFill>
                  <a:srgbClr val="AC6241"/>
                </a:solidFill>
                <a:latin typeface="Calibri (MS) Italics" panose="020F05020202040A0204"/>
                <a:ea typeface="Calibri (MS) Italics" panose="020F05020202040A0204"/>
                <a:cs typeface="Calibri (MS) Italics" panose="020F05020202040A0204"/>
                <a:sym typeface="Calibri (MS) Italics" panose="020F05020202040A0204"/>
              </a:rPr>
              <a:t> Frameworks &amp; Libraries:</a:t>
            </a:r>
            <a:r>
              <a:rPr lang="en-US" sz="4240" i="1">
                <a:solidFill>
                  <a:srgbClr val="5CE1E6"/>
                </a:solidFill>
                <a:latin typeface="Calibri (MS) Italics" panose="020F05020202040A0204"/>
                <a:ea typeface="Calibri (MS) Italics" panose="020F05020202040A0204"/>
                <a:cs typeface="Calibri (MS) Italics" panose="020F05020202040A0204"/>
                <a:sym typeface="Calibri (MS) Italics" panose="020F05020202040A0204"/>
              </a:rPr>
              <a:t> </a:t>
            </a:r>
            <a:r>
              <a:rPr lang="en-US" sz="4240">
                <a:solidFill>
                  <a:srgbClr val="000000"/>
                </a:solidFill>
                <a:latin typeface="Calibri (MS)" panose="020F0502020204030204"/>
                <a:ea typeface="Calibri (MS)" panose="020F0502020204030204"/>
                <a:cs typeface="Calibri (MS)" panose="020F0502020204030204"/>
                <a:sym typeface="Calibri (MS)" panose="020F0502020204030204"/>
              </a:rPr>
              <a:t> TensorFlow, PyTorch, OpenCV, dlib, DeepFace</a:t>
            </a:r>
            <a:endParaRPr lang="en-US" sz="4240">
              <a:solidFill>
                <a:srgbClr val="000000"/>
              </a:solidFill>
              <a:latin typeface="Calibri (MS)" panose="020F0502020204030204"/>
              <a:ea typeface="Calibri (MS)" panose="020F0502020204030204"/>
              <a:cs typeface="Calibri (MS)" panose="020F0502020204030204"/>
              <a:sym typeface="Calibri (MS)" panose="020F0502020204030204"/>
            </a:endParaRPr>
          </a:p>
          <a:p>
            <a:pPr marL="915670" lvl="1" indent="-457835" algn="l">
              <a:lnSpc>
                <a:spcPts val="5935"/>
              </a:lnSpc>
              <a:buFont typeface="Arial" panose="020B0604020202020204"/>
              <a:buChar char="•"/>
            </a:pPr>
            <a:r>
              <a:rPr lang="en-US" sz="4240">
                <a:solidFill>
                  <a:srgbClr val="000000"/>
                </a:solidFill>
                <a:latin typeface="Calibri (MS)" panose="020F0502020204030204"/>
                <a:ea typeface="Calibri (MS)" panose="020F0502020204030204"/>
                <a:cs typeface="Calibri (MS)" panose="020F0502020204030204"/>
                <a:sym typeface="Calibri (MS)" panose="020F0502020204030204"/>
              </a:rPr>
              <a:t>  </a:t>
            </a:r>
            <a:r>
              <a:rPr lang="en-US" sz="4240">
                <a:solidFill>
                  <a:srgbClr val="A06E4C"/>
                </a:solidFill>
                <a:latin typeface="Calibri (MS)" panose="020F0502020204030204"/>
                <a:ea typeface="Calibri (MS)" panose="020F0502020204030204"/>
                <a:cs typeface="Calibri (MS)" panose="020F0502020204030204"/>
                <a:sym typeface="Calibri (MS)" panose="020F0502020204030204"/>
              </a:rPr>
              <a:t> Pretrained Model</a:t>
            </a:r>
            <a:r>
              <a:rPr lang="en-US" sz="4240">
                <a:solidFill>
                  <a:srgbClr val="000000"/>
                </a:solidFill>
                <a:latin typeface="Calibri (MS)" panose="020F0502020204030204"/>
                <a:ea typeface="Calibri (MS)" panose="020F0502020204030204"/>
                <a:cs typeface="Calibri (MS)" panose="020F0502020204030204"/>
                <a:sym typeface="Calibri (MS)" panose="020F0502020204030204"/>
              </a:rPr>
              <a:t>s: FaceForensics++, XceptionNet, DeepSpeech</a:t>
            </a:r>
            <a:endParaRPr lang="en-US" sz="4240">
              <a:solidFill>
                <a:srgbClr val="000000"/>
              </a:solidFill>
              <a:latin typeface="Calibri (MS)" panose="020F0502020204030204"/>
              <a:ea typeface="Calibri (MS)" panose="020F0502020204030204"/>
              <a:cs typeface="Calibri (MS)" panose="020F0502020204030204"/>
              <a:sym typeface="Calibri (MS)" panose="020F0502020204030204"/>
            </a:endParaRPr>
          </a:p>
          <a:p>
            <a:pPr algn="ctr">
              <a:lnSpc>
                <a:spcPts val="5935"/>
              </a:lnSpc>
              <a:spcBef>
                <a:spcPct val="0"/>
              </a:spcBef>
            </a:pPr>
            <a:endParaRPr lang="en-US" sz="424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7" name="TextBox 7"/>
          <p:cNvSpPr txBox="1"/>
          <p:nvPr/>
        </p:nvSpPr>
        <p:spPr>
          <a:xfrm>
            <a:off x="0" y="6410685"/>
            <a:ext cx="18031760" cy="3843909"/>
          </a:xfrm>
          <a:prstGeom prst="rect">
            <a:avLst/>
          </a:prstGeom>
        </p:spPr>
        <p:txBody>
          <a:bodyPr lIns="0" tIns="0" rIns="0" bIns="0" rtlCol="0" anchor="t">
            <a:spAutoFit/>
          </a:bodyPr>
          <a:lstStyle/>
          <a:p>
            <a:pPr algn="ctr">
              <a:lnSpc>
                <a:spcPts val="6075"/>
              </a:lnSpc>
              <a:spcBef>
                <a:spcPct val="0"/>
              </a:spcBef>
            </a:pPr>
            <a:r>
              <a:rPr lang="en-US" sz="4340" b="1">
                <a:solidFill>
                  <a:srgbClr val="000000"/>
                </a:solidFill>
                <a:latin typeface="Calibri (MS) Bold" panose="020F0702030404030204"/>
                <a:ea typeface="Calibri (MS) Bold" panose="020F0702030404030204"/>
                <a:cs typeface="Calibri (MS) Bold" panose="020F0702030404030204"/>
                <a:sym typeface="Calibri (MS) Bold" panose="020F0702030404030204"/>
              </a:rPr>
              <a:t>2. Forensic Analysis </a:t>
            </a:r>
            <a:endParaRPr lang="en-US" sz="4340"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algn="ctr">
              <a:lnSpc>
                <a:spcPts val="5935"/>
              </a:lnSpc>
              <a:spcBef>
                <a:spcPct val="0"/>
              </a:spcBef>
            </a:pPr>
            <a:endParaRPr lang="en-US" sz="4340"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marL="915670" lvl="1" indent="-457835" algn="l">
              <a:lnSpc>
                <a:spcPts val="5935"/>
              </a:lnSpc>
              <a:spcBef>
                <a:spcPct val="0"/>
              </a:spcBef>
              <a:buFont typeface="Arial" panose="020B0604020202020204"/>
              <a:buChar char="•"/>
            </a:pPr>
            <a:r>
              <a:rPr lang="en-US" sz="4240">
                <a:solidFill>
                  <a:srgbClr val="000000"/>
                </a:solidFill>
                <a:latin typeface="Calibri (MS)" panose="020F0502020204030204"/>
                <a:ea typeface="Calibri (MS)" panose="020F0502020204030204"/>
                <a:cs typeface="Calibri (MS)" panose="020F0502020204030204"/>
                <a:sym typeface="Calibri (MS)" panose="020F0502020204030204"/>
              </a:rPr>
              <a:t>  </a:t>
            </a:r>
            <a:r>
              <a:rPr lang="en-US" sz="4240">
                <a:solidFill>
                  <a:srgbClr val="A06E4C"/>
                </a:solidFill>
                <a:latin typeface="Calibri (MS)" panose="020F0502020204030204"/>
                <a:ea typeface="Calibri (MS)" panose="020F0502020204030204"/>
                <a:cs typeface="Calibri (MS)" panose="020F0502020204030204"/>
                <a:sym typeface="Calibri (MS)" panose="020F0502020204030204"/>
              </a:rPr>
              <a:t>Tools:</a:t>
            </a:r>
            <a:r>
              <a:rPr lang="en-US" sz="4240">
                <a:solidFill>
                  <a:srgbClr val="000000"/>
                </a:solidFill>
                <a:latin typeface="Calibri (MS)" panose="020F0502020204030204"/>
                <a:ea typeface="Calibri (MS)" panose="020F0502020204030204"/>
                <a:cs typeface="Calibri (MS)" panose="020F0502020204030204"/>
                <a:sym typeface="Calibri (MS)" panose="020F0502020204030204"/>
              </a:rPr>
              <a:t>  FFmpeg, Error Level Analysis (ELA), Spatio-Temporal Analysis</a:t>
            </a:r>
            <a:endParaRPr lang="en-US" sz="4240">
              <a:solidFill>
                <a:srgbClr val="000000"/>
              </a:solidFill>
              <a:latin typeface="Calibri (MS)" panose="020F0502020204030204"/>
              <a:ea typeface="Calibri (MS)" panose="020F0502020204030204"/>
              <a:cs typeface="Calibri (MS)" panose="020F0502020204030204"/>
              <a:sym typeface="Calibri (MS)" panose="020F0502020204030204"/>
            </a:endParaRPr>
          </a:p>
          <a:p>
            <a:pPr marL="915670" lvl="1" indent="-457835" algn="l">
              <a:lnSpc>
                <a:spcPts val="5935"/>
              </a:lnSpc>
              <a:spcBef>
                <a:spcPct val="0"/>
              </a:spcBef>
              <a:buFont typeface="Arial" panose="020B0604020202020204"/>
              <a:buChar char="•"/>
            </a:pPr>
            <a:r>
              <a:rPr lang="en-US" sz="4240">
                <a:solidFill>
                  <a:srgbClr val="000000"/>
                </a:solidFill>
                <a:latin typeface="Calibri (MS)" panose="020F0502020204030204"/>
                <a:ea typeface="Calibri (MS)" panose="020F0502020204030204"/>
                <a:cs typeface="Calibri (MS)" panose="020F0502020204030204"/>
                <a:sym typeface="Calibri (MS)" panose="020F0502020204030204"/>
              </a:rPr>
              <a:t>  </a:t>
            </a:r>
            <a:r>
              <a:rPr lang="en-US" sz="4240">
                <a:solidFill>
                  <a:srgbClr val="A06E4C"/>
                </a:solidFill>
                <a:latin typeface="Calibri (MS)" panose="020F0502020204030204"/>
                <a:ea typeface="Calibri (MS)" panose="020F0502020204030204"/>
                <a:cs typeface="Calibri (MS)" panose="020F0502020204030204"/>
                <a:sym typeface="Calibri (MS)" panose="020F0502020204030204"/>
              </a:rPr>
              <a:t>Libraries: </a:t>
            </a:r>
            <a:r>
              <a:rPr lang="en-US" sz="4240">
                <a:solidFill>
                  <a:srgbClr val="000000"/>
                </a:solidFill>
                <a:latin typeface="Calibri (MS)" panose="020F0502020204030204"/>
                <a:ea typeface="Calibri (MS)" panose="020F0502020204030204"/>
                <a:cs typeface="Calibri (MS)" panose="020F0502020204030204"/>
                <a:sym typeface="Calibri (MS)" panose="020F0502020204030204"/>
              </a:rPr>
              <a:t> Wavelet Transform, Image Forensics</a:t>
            </a:r>
            <a:endParaRPr lang="en-US" sz="4240">
              <a:solidFill>
                <a:srgbClr val="000000"/>
              </a:solidFill>
              <a:latin typeface="Calibri (MS)" panose="020F0502020204030204"/>
              <a:ea typeface="Calibri (MS)" panose="020F0502020204030204"/>
              <a:cs typeface="Calibri (MS)" panose="020F0502020204030204"/>
              <a:sym typeface="Calibri (MS)" panose="020F0502020204030204"/>
            </a:endParaRPr>
          </a:p>
          <a:p>
            <a:pPr algn="ctr">
              <a:lnSpc>
                <a:spcPts val="5935"/>
              </a:lnSpc>
              <a:spcBef>
                <a:spcPct val="0"/>
              </a:spcBef>
            </a:pPr>
            <a:endParaRPr lang="en-US" sz="4240">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400000">
            <a:off x="159724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0" y="1559105"/>
            <a:ext cx="18031760" cy="3862959"/>
          </a:xfrm>
          <a:prstGeom prst="rect">
            <a:avLst/>
          </a:prstGeom>
        </p:spPr>
        <p:txBody>
          <a:bodyPr lIns="0" tIns="0" rIns="0" bIns="0" rtlCol="0" anchor="t">
            <a:spAutoFit/>
          </a:bodyPr>
          <a:lstStyle/>
          <a:p>
            <a:pPr algn="ctr">
              <a:lnSpc>
                <a:spcPts val="6075"/>
              </a:lnSpc>
            </a:pPr>
            <a:r>
              <a:rPr lang="en-US" sz="4340" b="1">
                <a:solidFill>
                  <a:srgbClr val="000000"/>
                </a:solidFill>
                <a:latin typeface="Calibri (MS) Bold" panose="020F0702030404030204"/>
                <a:ea typeface="Calibri (MS) Bold" panose="020F0702030404030204"/>
                <a:cs typeface="Calibri (MS) Bold" panose="020F0702030404030204"/>
                <a:sym typeface="Calibri (MS) Bold" panose="020F0702030404030204"/>
              </a:rPr>
              <a:t>3. Blockchain for Verification</a:t>
            </a:r>
            <a:endParaRPr lang="en-US" sz="4340"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algn="ctr">
              <a:lnSpc>
                <a:spcPts val="6075"/>
              </a:lnSpc>
            </a:pPr>
            <a:endParaRPr lang="en-US" sz="4340"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marL="915670" lvl="1" indent="-457835" algn="l">
              <a:lnSpc>
                <a:spcPts val="5935"/>
              </a:lnSpc>
              <a:buFont typeface="Arial" panose="020B0604020202020204"/>
              <a:buChar char="•"/>
            </a:pPr>
            <a:r>
              <a:rPr lang="en-US" sz="4240">
                <a:solidFill>
                  <a:srgbClr val="000000"/>
                </a:solidFill>
                <a:latin typeface="Calibri (MS)" panose="020F0502020204030204"/>
                <a:ea typeface="Calibri (MS)" panose="020F0502020204030204"/>
                <a:cs typeface="Calibri (MS)" panose="020F0502020204030204"/>
                <a:sym typeface="Calibri (MS)" panose="020F0502020204030204"/>
              </a:rPr>
              <a:t>  </a:t>
            </a:r>
            <a:r>
              <a:rPr lang="en-US" sz="4240">
                <a:solidFill>
                  <a:srgbClr val="A06E4C"/>
                </a:solidFill>
                <a:latin typeface="Calibri (MS)" panose="020F0502020204030204"/>
                <a:ea typeface="Calibri (MS)" panose="020F0502020204030204"/>
                <a:cs typeface="Calibri (MS)" panose="020F0502020204030204"/>
                <a:sym typeface="Calibri (MS)" panose="020F0502020204030204"/>
              </a:rPr>
              <a:t>Blockchain Platforms:</a:t>
            </a:r>
            <a:r>
              <a:rPr lang="en-US" sz="4240">
                <a:solidFill>
                  <a:srgbClr val="000000"/>
                </a:solidFill>
                <a:latin typeface="Calibri (MS)" panose="020F0502020204030204"/>
                <a:ea typeface="Calibri (MS)" panose="020F0502020204030204"/>
                <a:cs typeface="Calibri (MS)" panose="020F0502020204030204"/>
                <a:sym typeface="Calibri (MS)" panose="020F0502020204030204"/>
              </a:rPr>
              <a:t> Ethereum (Solidity), Hyperledger Fabric</a:t>
            </a:r>
            <a:endParaRPr lang="en-US" sz="4240">
              <a:solidFill>
                <a:srgbClr val="000000"/>
              </a:solidFill>
              <a:latin typeface="Calibri (MS)" panose="020F0502020204030204"/>
              <a:ea typeface="Calibri (MS)" panose="020F0502020204030204"/>
              <a:cs typeface="Calibri (MS)" panose="020F0502020204030204"/>
              <a:sym typeface="Calibri (MS)" panose="020F0502020204030204"/>
            </a:endParaRPr>
          </a:p>
          <a:p>
            <a:pPr marL="915670" lvl="1" indent="-457835" algn="l">
              <a:lnSpc>
                <a:spcPts val="5935"/>
              </a:lnSpc>
              <a:buFont typeface="Arial" panose="020B0604020202020204"/>
              <a:buChar char="•"/>
            </a:pPr>
            <a:r>
              <a:rPr lang="en-US" sz="4240">
                <a:solidFill>
                  <a:srgbClr val="000000"/>
                </a:solidFill>
                <a:latin typeface="Calibri (MS)" panose="020F0502020204030204"/>
                <a:ea typeface="Calibri (MS)" panose="020F0502020204030204"/>
                <a:cs typeface="Calibri (MS)" panose="020F0502020204030204"/>
                <a:sym typeface="Calibri (MS)" panose="020F0502020204030204"/>
              </a:rPr>
              <a:t> </a:t>
            </a:r>
            <a:r>
              <a:rPr lang="en-US" sz="4240">
                <a:solidFill>
                  <a:srgbClr val="A06E4C"/>
                </a:solidFill>
                <a:latin typeface="Calibri (MS)" panose="020F0502020204030204"/>
                <a:ea typeface="Calibri (MS)" panose="020F0502020204030204"/>
                <a:cs typeface="Calibri (MS)" panose="020F0502020204030204"/>
                <a:sym typeface="Calibri (MS)" panose="020F0502020204030204"/>
              </a:rPr>
              <a:t> Decentralized Storage:</a:t>
            </a:r>
            <a:r>
              <a:rPr lang="en-US" sz="4240">
                <a:solidFill>
                  <a:srgbClr val="000000"/>
                </a:solidFill>
                <a:latin typeface="Calibri (MS)" panose="020F0502020204030204"/>
                <a:ea typeface="Calibri (MS)" panose="020F0502020204030204"/>
                <a:cs typeface="Calibri (MS)" panose="020F0502020204030204"/>
                <a:sym typeface="Calibri (MS)" panose="020F0502020204030204"/>
              </a:rPr>
              <a:t> IPFS</a:t>
            </a:r>
            <a:endParaRPr lang="en-US" sz="4240">
              <a:solidFill>
                <a:srgbClr val="000000"/>
              </a:solidFill>
              <a:latin typeface="Calibri (MS)" panose="020F0502020204030204"/>
              <a:ea typeface="Calibri (MS)" panose="020F0502020204030204"/>
              <a:cs typeface="Calibri (MS)" panose="020F0502020204030204"/>
              <a:sym typeface="Calibri (MS)" panose="020F0502020204030204"/>
            </a:endParaRPr>
          </a:p>
          <a:p>
            <a:pPr algn="ctr">
              <a:lnSpc>
                <a:spcPts val="5935"/>
              </a:lnSpc>
              <a:spcBef>
                <a:spcPct val="0"/>
              </a:spcBef>
            </a:pPr>
            <a:endParaRPr lang="en-US" sz="424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6" name="TextBox 6"/>
          <p:cNvSpPr txBox="1"/>
          <p:nvPr/>
        </p:nvSpPr>
        <p:spPr>
          <a:xfrm>
            <a:off x="0" y="5250614"/>
            <a:ext cx="18031760" cy="4615434"/>
          </a:xfrm>
          <a:prstGeom prst="rect">
            <a:avLst/>
          </a:prstGeom>
        </p:spPr>
        <p:txBody>
          <a:bodyPr lIns="0" tIns="0" rIns="0" bIns="0" rtlCol="0" anchor="t">
            <a:spAutoFit/>
          </a:bodyPr>
          <a:lstStyle/>
          <a:p>
            <a:pPr algn="ctr">
              <a:lnSpc>
                <a:spcPts val="6075"/>
              </a:lnSpc>
              <a:spcBef>
                <a:spcPct val="0"/>
              </a:spcBef>
            </a:pPr>
            <a:r>
              <a:rPr lang="en-US" sz="4340" b="1">
                <a:solidFill>
                  <a:srgbClr val="000000"/>
                </a:solidFill>
                <a:latin typeface="Calibri (MS) Bold" panose="020F0702030404030204"/>
                <a:ea typeface="Calibri (MS) Bold" panose="020F0702030404030204"/>
                <a:cs typeface="Calibri (MS) Bold" panose="020F0702030404030204"/>
                <a:sym typeface="Calibri (MS) Bold" panose="020F0702030404030204"/>
              </a:rPr>
              <a:t>           4. Real-Time Detection &amp; Integration</a:t>
            </a:r>
            <a:endParaRPr lang="en-US" sz="4340"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algn="ctr">
              <a:lnSpc>
                <a:spcPts val="6075"/>
              </a:lnSpc>
              <a:spcBef>
                <a:spcPct val="0"/>
              </a:spcBef>
            </a:pPr>
            <a:endParaRPr lang="en-US" sz="4340"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marL="915670" lvl="1" indent="-457835" algn="l">
              <a:lnSpc>
                <a:spcPts val="5935"/>
              </a:lnSpc>
              <a:spcBef>
                <a:spcPct val="0"/>
              </a:spcBef>
              <a:buFont typeface="Arial" panose="020B0604020202020204"/>
              <a:buChar char="•"/>
            </a:pPr>
            <a:r>
              <a:rPr lang="en-US" sz="4240">
                <a:solidFill>
                  <a:srgbClr val="000000"/>
                </a:solidFill>
                <a:latin typeface="Calibri (MS)" panose="020F0502020204030204"/>
                <a:ea typeface="Calibri (MS)" panose="020F0502020204030204"/>
                <a:cs typeface="Calibri (MS)" panose="020F0502020204030204"/>
                <a:sym typeface="Calibri (MS)" panose="020F0502020204030204"/>
              </a:rPr>
              <a:t> </a:t>
            </a:r>
            <a:r>
              <a:rPr lang="en-US" sz="4240">
                <a:solidFill>
                  <a:srgbClr val="A06E4C"/>
                </a:solidFill>
                <a:latin typeface="Calibri (MS)" panose="020F0502020204030204"/>
                <a:ea typeface="Calibri (MS)" panose="020F0502020204030204"/>
                <a:cs typeface="Calibri (MS)" panose="020F0502020204030204"/>
                <a:sym typeface="Calibri (MS)" panose="020F0502020204030204"/>
              </a:rPr>
              <a:t> Backend Development:</a:t>
            </a:r>
            <a:r>
              <a:rPr lang="en-US" sz="4240">
                <a:solidFill>
                  <a:srgbClr val="000000"/>
                </a:solidFill>
                <a:latin typeface="Calibri (MS)" panose="020F0502020204030204"/>
                <a:ea typeface="Calibri (MS)" panose="020F0502020204030204"/>
                <a:cs typeface="Calibri (MS)" panose="020F0502020204030204"/>
                <a:sym typeface="Calibri (MS)" panose="020F0502020204030204"/>
              </a:rPr>
              <a:t> Flask, FastAPI, Node.js</a:t>
            </a:r>
            <a:endParaRPr lang="en-US" sz="4240">
              <a:solidFill>
                <a:srgbClr val="000000"/>
              </a:solidFill>
              <a:latin typeface="Calibri (MS)" panose="020F0502020204030204"/>
              <a:ea typeface="Calibri (MS)" panose="020F0502020204030204"/>
              <a:cs typeface="Calibri (MS)" panose="020F0502020204030204"/>
              <a:sym typeface="Calibri (MS)" panose="020F0502020204030204"/>
            </a:endParaRPr>
          </a:p>
          <a:p>
            <a:pPr marL="915670" lvl="1" indent="-457835" algn="l">
              <a:lnSpc>
                <a:spcPts val="5935"/>
              </a:lnSpc>
              <a:spcBef>
                <a:spcPct val="0"/>
              </a:spcBef>
              <a:buFont typeface="Arial" panose="020B0604020202020204"/>
              <a:buChar char="•"/>
            </a:pPr>
            <a:r>
              <a:rPr lang="en-US" sz="4240">
                <a:solidFill>
                  <a:srgbClr val="000000"/>
                </a:solidFill>
                <a:latin typeface="Calibri (MS)" panose="020F0502020204030204"/>
                <a:ea typeface="Calibri (MS)" panose="020F0502020204030204"/>
                <a:cs typeface="Calibri (MS)" panose="020F0502020204030204"/>
                <a:sym typeface="Calibri (MS)" panose="020F0502020204030204"/>
              </a:rPr>
              <a:t>  </a:t>
            </a:r>
            <a:r>
              <a:rPr lang="en-US" sz="4240">
                <a:solidFill>
                  <a:srgbClr val="A06E4C"/>
                </a:solidFill>
                <a:latin typeface="Calibri (MS)" panose="020F0502020204030204"/>
                <a:ea typeface="Calibri (MS)" panose="020F0502020204030204"/>
                <a:cs typeface="Calibri (MS)" panose="020F0502020204030204"/>
                <a:sym typeface="Calibri (MS)" panose="020F0502020204030204"/>
              </a:rPr>
              <a:t>Frontend :</a:t>
            </a:r>
            <a:r>
              <a:rPr lang="en-US" sz="4240">
                <a:solidFill>
                  <a:srgbClr val="000000"/>
                </a:solidFill>
                <a:latin typeface="Calibri (MS)" panose="020F0502020204030204"/>
                <a:ea typeface="Calibri (MS)" panose="020F0502020204030204"/>
                <a:cs typeface="Calibri (MS)" panose="020F0502020204030204"/>
                <a:sym typeface="Calibri (MS)" panose="020F0502020204030204"/>
              </a:rPr>
              <a:t> React.js, D3.js</a:t>
            </a:r>
            <a:endParaRPr lang="en-US" sz="4240">
              <a:solidFill>
                <a:srgbClr val="000000"/>
              </a:solidFill>
              <a:latin typeface="Calibri (MS)" panose="020F0502020204030204"/>
              <a:ea typeface="Calibri (MS)" panose="020F0502020204030204"/>
              <a:cs typeface="Calibri (MS)" panose="020F0502020204030204"/>
              <a:sym typeface="Calibri (MS)" panose="020F0502020204030204"/>
            </a:endParaRPr>
          </a:p>
          <a:p>
            <a:pPr marL="915670" lvl="1" indent="-457835" algn="l">
              <a:lnSpc>
                <a:spcPts val="5935"/>
              </a:lnSpc>
              <a:spcBef>
                <a:spcPct val="0"/>
              </a:spcBef>
              <a:buFont typeface="Arial" panose="020B0604020202020204"/>
              <a:buChar char="•"/>
            </a:pPr>
            <a:r>
              <a:rPr lang="en-US" sz="4240">
                <a:solidFill>
                  <a:srgbClr val="000000"/>
                </a:solidFill>
                <a:latin typeface="Calibri (MS)" panose="020F0502020204030204"/>
                <a:ea typeface="Calibri (MS)" panose="020F0502020204030204"/>
                <a:cs typeface="Calibri (MS)" panose="020F0502020204030204"/>
                <a:sym typeface="Calibri (MS)" panose="020F0502020204030204"/>
              </a:rPr>
              <a:t>  </a:t>
            </a:r>
            <a:r>
              <a:rPr lang="en-US" sz="4240">
                <a:solidFill>
                  <a:srgbClr val="A06E4C"/>
                </a:solidFill>
                <a:latin typeface="Calibri (MS)" panose="020F0502020204030204"/>
                <a:ea typeface="Calibri (MS)" panose="020F0502020204030204"/>
                <a:cs typeface="Calibri (MS)" panose="020F0502020204030204"/>
                <a:sym typeface="Calibri (MS)" panose="020F0502020204030204"/>
              </a:rPr>
              <a:t>Message Queuing: </a:t>
            </a:r>
            <a:r>
              <a:rPr lang="en-US" sz="4240">
                <a:solidFill>
                  <a:srgbClr val="000000"/>
                </a:solidFill>
                <a:latin typeface="Calibri (MS)" panose="020F0502020204030204"/>
                <a:ea typeface="Calibri (MS)" panose="020F0502020204030204"/>
                <a:cs typeface="Calibri (MS)" panose="020F0502020204030204"/>
                <a:sym typeface="Calibri (MS)" panose="020F0502020204030204"/>
              </a:rPr>
              <a:t>RabbitMQ, Apache Kafka</a:t>
            </a:r>
            <a:endParaRPr lang="en-US" sz="4240">
              <a:solidFill>
                <a:srgbClr val="000000"/>
              </a:solidFill>
              <a:latin typeface="Calibri (MS)" panose="020F0502020204030204"/>
              <a:ea typeface="Calibri (MS)" panose="020F0502020204030204"/>
              <a:cs typeface="Calibri (MS)" panose="020F0502020204030204"/>
              <a:sym typeface="Calibri (MS)" panose="020F0502020204030204"/>
            </a:endParaRPr>
          </a:p>
          <a:p>
            <a:pPr algn="ctr">
              <a:lnSpc>
                <a:spcPts val="5935"/>
              </a:lnSpc>
              <a:spcBef>
                <a:spcPct val="0"/>
              </a:spcBef>
            </a:pPr>
            <a:endParaRPr lang="en-US" sz="4240">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400000">
            <a:off x="159724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28120" y="370559"/>
            <a:ext cx="18031760" cy="3862959"/>
          </a:xfrm>
          <a:prstGeom prst="rect">
            <a:avLst/>
          </a:prstGeom>
        </p:spPr>
        <p:txBody>
          <a:bodyPr lIns="0" tIns="0" rIns="0" bIns="0" rtlCol="0" anchor="t">
            <a:spAutoFit/>
          </a:bodyPr>
          <a:lstStyle/>
          <a:p>
            <a:pPr algn="ctr">
              <a:lnSpc>
                <a:spcPts val="6075"/>
              </a:lnSpc>
            </a:pPr>
            <a:r>
              <a:rPr lang="en-US" sz="4340" b="1">
                <a:solidFill>
                  <a:srgbClr val="000000"/>
                </a:solidFill>
                <a:latin typeface="Calibri (MS) Bold" panose="020F0702030404030204"/>
                <a:ea typeface="Calibri (MS) Bold" panose="020F0702030404030204"/>
                <a:cs typeface="Calibri (MS) Bold" panose="020F0702030404030204"/>
                <a:sym typeface="Calibri (MS) Bold" panose="020F0702030404030204"/>
              </a:rPr>
              <a:t>5. Cloud &amp; Deployment</a:t>
            </a:r>
            <a:endParaRPr lang="en-US" sz="4340"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algn="ctr">
              <a:lnSpc>
                <a:spcPts val="6075"/>
              </a:lnSpc>
            </a:pPr>
            <a:endParaRPr lang="en-US" sz="4340"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marL="915670" lvl="1" indent="-457835" algn="l">
              <a:lnSpc>
                <a:spcPts val="5935"/>
              </a:lnSpc>
              <a:buFont typeface="Arial" panose="020B0604020202020204"/>
              <a:buChar char="•"/>
            </a:pPr>
            <a:r>
              <a:rPr lang="en-US" sz="4240">
                <a:solidFill>
                  <a:srgbClr val="000000"/>
                </a:solidFill>
                <a:latin typeface="Calibri (MS)" panose="020F0502020204030204"/>
                <a:ea typeface="Calibri (MS)" panose="020F0502020204030204"/>
                <a:cs typeface="Calibri (MS)" panose="020F0502020204030204"/>
                <a:sym typeface="Calibri (MS)" panose="020F0502020204030204"/>
              </a:rPr>
              <a:t> </a:t>
            </a:r>
            <a:r>
              <a:rPr lang="en-US" sz="4240">
                <a:solidFill>
                  <a:srgbClr val="A06E4C"/>
                </a:solidFill>
                <a:latin typeface="Calibri (MS)" panose="020F0502020204030204"/>
                <a:ea typeface="Calibri (MS)" panose="020F0502020204030204"/>
                <a:cs typeface="Calibri (MS)" panose="020F0502020204030204"/>
                <a:sym typeface="Calibri (MS)" panose="020F0502020204030204"/>
              </a:rPr>
              <a:t> Cloud Services:</a:t>
            </a:r>
            <a:r>
              <a:rPr lang="en-US" sz="4240">
                <a:solidFill>
                  <a:srgbClr val="000000"/>
                </a:solidFill>
                <a:latin typeface="Calibri (MS)" panose="020F0502020204030204"/>
                <a:ea typeface="Calibri (MS)" panose="020F0502020204030204"/>
                <a:cs typeface="Calibri (MS)" panose="020F0502020204030204"/>
                <a:sym typeface="Calibri (MS)" panose="020F0502020204030204"/>
              </a:rPr>
              <a:t> AWS, Google Cloud, Azure</a:t>
            </a:r>
            <a:endParaRPr lang="en-US" sz="4240">
              <a:solidFill>
                <a:srgbClr val="000000"/>
              </a:solidFill>
              <a:latin typeface="Calibri (MS)" panose="020F0502020204030204"/>
              <a:ea typeface="Calibri (MS)" panose="020F0502020204030204"/>
              <a:cs typeface="Calibri (MS)" panose="020F0502020204030204"/>
              <a:sym typeface="Calibri (MS)" panose="020F0502020204030204"/>
            </a:endParaRPr>
          </a:p>
          <a:p>
            <a:pPr marL="915670" lvl="1" indent="-457835" algn="l">
              <a:lnSpc>
                <a:spcPts val="5935"/>
              </a:lnSpc>
              <a:buFont typeface="Arial" panose="020B0604020202020204"/>
              <a:buChar char="•"/>
            </a:pPr>
            <a:r>
              <a:rPr lang="en-US" sz="4240">
                <a:solidFill>
                  <a:srgbClr val="000000"/>
                </a:solidFill>
                <a:latin typeface="Calibri (MS)" panose="020F0502020204030204"/>
                <a:ea typeface="Calibri (MS)" panose="020F0502020204030204"/>
                <a:cs typeface="Calibri (MS)" panose="020F0502020204030204"/>
                <a:sym typeface="Calibri (MS)" panose="020F0502020204030204"/>
              </a:rPr>
              <a:t> </a:t>
            </a:r>
            <a:r>
              <a:rPr lang="en-US" sz="4240">
                <a:solidFill>
                  <a:srgbClr val="A06E4C"/>
                </a:solidFill>
                <a:latin typeface="Calibri (MS)" panose="020F0502020204030204"/>
                <a:ea typeface="Calibri (MS)" panose="020F0502020204030204"/>
                <a:cs typeface="Calibri (MS)" panose="020F0502020204030204"/>
                <a:sym typeface="Calibri (MS)" panose="020F0502020204030204"/>
              </a:rPr>
              <a:t> Containerization &amp; Orchestration:</a:t>
            </a:r>
            <a:r>
              <a:rPr lang="en-US" sz="4240">
                <a:solidFill>
                  <a:srgbClr val="000000"/>
                </a:solidFill>
                <a:latin typeface="Calibri (MS)" panose="020F0502020204030204"/>
                <a:ea typeface="Calibri (MS)" panose="020F0502020204030204"/>
                <a:cs typeface="Calibri (MS)" panose="020F0502020204030204"/>
                <a:sym typeface="Calibri (MS)" panose="020F0502020204030204"/>
              </a:rPr>
              <a:t> Docker, Kubernetes</a:t>
            </a:r>
            <a:endParaRPr lang="en-US" sz="4240">
              <a:solidFill>
                <a:srgbClr val="000000"/>
              </a:solidFill>
              <a:latin typeface="Calibri (MS)" panose="020F0502020204030204"/>
              <a:ea typeface="Calibri (MS)" panose="020F0502020204030204"/>
              <a:cs typeface="Calibri (MS)" panose="020F0502020204030204"/>
              <a:sym typeface="Calibri (MS)" panose="020F0502020204030204"/>
            </a:endParaRPr>
          </a:p>
          <a:p>
            <a:pPr algn="ctr">
              <a:lnSpc>
                <a:spcPts val="5935"/>
              </a:lnSpc>
              <a:spcBef>
                <a:spcPct val="0"/>
              </a:spcBef>
            </a:pPr>
            <a:endParaRPr lang="en-US" sz="424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6" name="TextBox 6"/>
          <p:cNvSpPr txBox="1"/>
          <p:nvPr/>
        </p:nvSpPr>
        <p:spPr>
          <a:xfrm>
            <a:off x="128120" y="4062068"/>
            <a:ext cx="18031760" cy="3862959"/>
          </a:xfrm>
          <a:prstGeom prst="rect">
            <a:avLst/>
          </a:prstGeom>
        </p:spPr>
        <p:txBody>
          <a:bodyPr lIns="0" tIns="0" rIns="0" bIns="0" rtlCol="0" anchor="t">
            <a:spAutoFit/>
          </a:bodyPr>
          <a:lstStyle/>
          <a:p>
            <a:pPr algn="ctr">
              <a:lnSpc>
                <a:spcPts val="6075"/>
              </a:lnSpc>
              <a:spcBef>
                <a:spcPct val="0"/>
              </a:spcBef>
            </a:pPr>
            <a:r>
              <a:rPr lang="en-US" sz="4340" b="1">
                <a:solidFill>
                  <a:srgbClr val="000000"/>
                </a:solidFill>
                <a:latin typeface="Calibri (MS) Bold" panose="020F0702030404030204"/>
                <a:ea typeface="Calibri (MS) Bold" panose="020F0702030404030204"/>
                <a:cs typeface="Calibri (MS) Bold" panose="020F0702030404030204"/>
                <a:sym typeface="Calibri (MS) Bold" panose="020F0702030404030204"/>
              </a:rPr>
              <a:t>6. Social Media &amp; News Platform Integration</a:t>
            </a:r>
            <a:endParaRPr lang="en-US" sz="4340"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algn="ctr">
              <a:lnSpc>
                <a:spcPts val="6075"/>
              </a:lnSpc>
              <a:spcBef>
                <a:spcPct val="0"/>
              </a:spcBef>
            </a:pPr>
            <a:endParaRPr lang="en-US" sz="4340"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marL="915670" lvl="1" indent="-457835" algn="l">
              <a:lnSpc>
                <a:spcPts val="5935"/>
              </a:lnSpc>
              <a:spcBef>
                <a:spcPct val="0"/>
              </a:spcBef>
              <a:buFont typeface="Arial" panose="020B0604020202020204"/>
              <a:buChar char="•"/>
            </a:pPr>
            <a:r>
              <a:rPr lang="en-US" sz="4240">
                <a:solidFill>
                  <a:srgbClr val="000000"/>
                </a:solidFill>
                <a:latin typeface="Calibri (MS)" panose="020F0502020204030204"/>
                <a:ea typeface="Calibri (MS)" panose="020F0502020204030204"/>
                <a:cs typeface="Calibri (MS)" panose="020F0502020204030204"/>
                <a:sym typeface="Calibri (MS)" panose="020F0502020204030204"/>
              </a:rPr>
              <a:t> </a:t>
            </a:r>
            <a:r>
              <a:rPr lang="en-US" sz="4240">
                <a:solidFill>
                  <a:srgbClr val="A06E4C"/>
                </a:solidFill>
                <a:latin typeface="Calibri (MS)" panose="020F0502020204030204"/>
                <a:ea typeface="Calibri (MS)" panose="020F0502020204030204"/>
                <a:cs typeface="Calibri (MS)" panose="020F0502020204030204"/>
                <a:sym typeface="Calibri (MS)" panose="020F0502020204030204"/>
              </a:rPr>
              <a:t> APIs:</a:t>
            </a:r>
            <a:r>
              <a:rPr lang="en-US" sz="4240">
                <a:solidFill>
                  <a:srgbClr val="000000"/>
                </a:solidFill>
                <a:latin typeface="Calibri (MS)" panose="020F0502020204030204"/>
                <a:ea typeface="Calibri (MS)" panose="020F0502020204030204"/>
                <a:cs typeface="Calibri (MS)" panose="020F0502020204030204"/>
                <a:sym typeface="Calibri (MS)" panose="020F0502020204030204"/>
              </a:rPr>
              <a:t> Facebook Graph API, Twitter API, YouTube Data API</a:t>
            </a:r>
            <a:endParaRPr lang="en-US" sz="4240">
              <a:solidFill>
                <a:srgbClr val="000000"/>
              </a:solidFill>
              <a:latin typeface="Calibri (MS)" panose="020F0502020204030204"/>
              <a:ea typeface="Calibri (MS)" panose="020F0502020204030204"/>
              <a:cs typeface="Calibri (MS)" panose="020F0502020204030204"/>
              <a:sym typeface="Calibri (MS)" panose="020F0502020204030204"/>
            </a:endParaRPr>
          </a:p>
          <a:p>
            <a:pPr marL="915670" lvl="1" indent="-457835" algn="l">
              <a:lnSpc>
                <a:spcPts val="5935"/>
              </a:lnSpc>
              <a:spcBef>
                <a:spcPct val="0"/>
              </a:spcBef>
              <a:buFont typeface="Arial" panose="020B0604020202020204"/>
              <a:buChar char="•"/>
            </a:pPr>
            <a:r>
              <a:rPr lang="en-US" sz="4240">
                <a:solidFill>
                  <a:srgbClr val="000000"/>
                </a:solidFill>
                <a:latin typeface="Calibri (MS)" panose="020F0502020204030204"/>
                <a:ea typeface="Calibri (MS)" panose="020F0502020204030204"/>
                <a:cs typeface="Calibri (MS)" panose="020F0502020204030204"/>
                <a:sym typeface="Calibri (MS)" panose="020F0502020204030204"/>
              </a:rPr>
              <a:t>  </a:t>
            </a:r>
            <a:r>
              <a:rPr lang="en-US" sz="4240">
                <a:solidFill>
                  <a:srgbClr val="A06E4C"/>
                </a:solidFill>
                <a:latin typeface="Calibri (MS)" panose="020F0502020204030204"/>
                <a:ea typeface="Calibri (MS)" panose="020F0502020204030204"/>
                <a:cs typeface="Calibri (MS)" panose="020F0502020204030204"/>
                <a:sym typeface="Calibri (MS)" panose="020F0502020204030204"/>
              </a:rPr>
              <a:t>Web Scraping:</a:t>
            </a:r>
            <a:r>
              <a:rPr lang="en-US" sz="4240">
                <a:solidFill>
                  <a:srgbClr val="000000"/>
                </a:solidFill>
                <a:latin typeface="Calibri (MS)" panose="020F0502020204030204"/>
                <a:ea typeface="Calibri (MS)" panose="020F0502020204030204"/>
                <a:cs typeface="Calibri (MS)" panose="020F0502020204030204"/>
                <a:sym typeface="Calibri (MS)" panose="020F0502020204030204"/>
              </a:rPr>
              <a:t> Scrapy, BeautifulSoup, Selenium</a:t>
            </a:r>
            <a:endParaRPr lang="en-US" sz="4240">
              <a:solidFill>
                <a:srgbClr val="000000"/>
              </a:solidFill>
              <a:latin typeface="Calibri (MS)" panose="020F0502020204030204"/>
              <a:ea typeface="Calibri (MS)" panose="020F0502020204030204"/>
              <a:cs typeface="Calibri (MS)" panose="020F0502020204030204"/>
              <a:sym typeface="Calibri (MS)" panose="020F0502020204030204"/>
            </a:endParaRPr>
          </a:p>
          <a:p>
            <a:pPr algn="ctr">
              <a:lnSpc>
                <a:spcPts val="5935"/>
              </a:lnSpc>
              <a:spcBef>
                <a:spcPct val="0"/>
              </a:spcBef>
            </a:pPr>
            <a:endParaRPr lang="en-US" sz="424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7" name="TextBox 7"/>
          <p:cNvSpPr txBox="1"/>
          <p:nvPr/>
        </p:nvSpPr>
        <p:spPr>
          <a:xfrm>
            <a:off x="0" y="7752271"/>
            <a:ext cx="18288000" cy="3091434"/>
          </a:xfrm>
          <a:prstGeom prst="rect">
            <a:avLst/>
          </a:prstGeom>
        </p:spPr>
        <p:txBody>
          <a:bodyPr lIns="0" tIns="0" rIns="0" bIns="0" rtlCol="0" anchor="t">
            <a:spAutoFit/>
          </a:bodyPr>
          <a:lstStyle/>
          <a:p>
            <a:pPr algn="ctr">
              <a:lnSpc>
                <a:spcPts val="6075"/>
              </a:lnSpc>
              <a:spcBef>
                <a:spcPct val="0"/>
              </a:spcBef>
            </a:pPr>
            <a:r>
              <a:rPr lang="en-US" sz="4340" b="1">
                <a:solidFill>
                  <a:srgbClr val="000000"/>
                </a:solidFill>
                <a:latin typeface="Calibri (MS) Bold" panose="020F0702030404030204"/>
                <a:ea typeface="Calibri (MS) Bold" panose="020F0702030404030204"/>
                <a:cs typeface="Calibri (MS) Bold" panose="020F0702030404030204"/>
                <a:sym typeface="Calibri (MS) Bold" panose="020F0702030404030204"/>
              </a:rPr>
              <a:t>7. Testing &amp; Evaluation</a:t>
            </a:r>
            <a:endParaRPr lang="en-US" sz="4340" b="1">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a:p>
            <a:pPr marL="915670" lvl="1" indent="-457835" algn="l">
              <a:lnSpc>
                <a:spcPts val="5935"/>
              </a:lnSpc>
              <a:spcBef>
                <a:spcPct val="0"/>
              </a:spcBef>
              <a:buFont typeface="Arial" panose="020B0604020202020204"/>
              <a:buChar char="•"/>
            </a:pPr>
            <a:r>
              <a:rPr lang="en-US" sz="4240">
                <a:solidFill>
                  <a:srgbClr val="000000"/>
                </a:solidFill>
                <a:latin typeface="Calibri (MS)" panose="020F0502020204030204"/>
                <a:ea typeface="Calibri (MS)" panose="020F0502020204030204"/>
                <a:cs typeface="Calibri (MS)" panose="020F0502020204030204"/>
                <a:sym typeface="Calibri (MS)" panose="020F0502020204030204"/>
              </a:rPr>
              <a:t>  </a:t>
            </a:r>
            <a:r>
              <a:rPr lang="en-US" sz="4240">
                <a:solidFill>
                  <a:srgbClr val="A06E4C"/>
                </a:solidFill>
                <a:latin typeface="Calibri (MS)" panose="020F0502020204030204"/>
                <a:ea typeface="Calibri (MS)" panose="020F0502020204030204"/>
                <a:cs typeface="Calibri (MS)" panose="020F0502020204030204"/>
                <a:sym typeface="Calibri (MS)" panose="020F0502020204030204"/>
              </a:rPr>
              <a:t>Metrics:</a:t>
            </a:r>
            <a:r>
              <a:rPr lang="en-US" sz="4240">
                <a:solidFill>
                  <a:srgbClr val="000000"/>
                </a:solidFill>
                <a:latin typeface="Calibri (MS)" panose="020F0502020204030204"/>
                <a:ea typeface="Calibri (MS)" panose="020F0502020204030204"/>
                <a:cs typeface="Calibri (MS)" panose="020F0502020204030204"/>
                <a:sym typeface="Calibri (MS)" panose="020F0502020204030204"/>
              </a:rPr>
              <a:t> Precision, Recall, F1-score, Confusion Matrix, ROC Curve</a:t>
            </a:r>
            <a:endParaRPr lang="en-US" sz="4240">
              <a:solidFill>
                <a:srgbClr val="000000"/>
              </a:solidFill>
              <a:latin typeface="Calibri (MS)" panose="020F0502020204030204"/>
              <a:ea typeface="Calibri (MS)" panose="020F0502020204030204"/>
              <a:cs typeface="Calibri (MS)" panose="020F0502020204030204"/>
              <a:sym typeface="Calibri (MS)" panose="020F0502020204030204"/>
            </a:endParaRPr>
          </a:p>
          <a:p>
            <a:pPr algn="ctr">
              <a:lnSpc>
                <a:spcPts val="5935"/>
              </a:lnSpc>
              <a:spcBef>
                <a:spcPct val="0"/>
              </a:spcBef>
            </a:pPr>
            <a:endParaRPr lang="en-US" sz="4240">
              <a:solidFill>
                <a:srgbClr val="000000"/>
              </a:solidFill>
              <a:latin typeface="Calibri (MS)" panose="020F0502020204030204"/>
              <a:ea typeface="Calibri (MS)" panose="020F0502020204030204"/>
              <a:cs typeface="Calibri (MS)" panose="020F0502020204030204"/>
              <a:sym typeface="Calibri (MS)" panose="020F0502020204030204"/>
            </a:endParaRPr>
          </a:p>
          <a:p>
            <a:pPr algn="ctr">
              <a:lnSpc>
                <a:spcPts val="5935"/>
              </a:lnSpc>
              <a:spcBef>
                <a:spcPct val="0"/>
              </a:spcBef>
            </a:pPr>
            <a:endParaRPr lang="en-US" sz="4240">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14542983" y="8928841"/>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6478873" y="404586"/>
            <a:ext cx="5124563" cy="1007712"/>
          </a:xfrm>
          <a:prstGeom prst="rect">
            <a:avLst/>
          </a:prstGeom>
        </p:spPr>
        <p:txBody>
          <a:bodyPr lIns="0" tIns="0" rIns="0" bIns="0" rtlCol="0" anchor="t">
            <a:spAutoFit/>
          </a:bodyPr>
          <a:lstStyle/>
          <a:p>
            <a:pPr algn="ctr">
              <a:lnSpc>
                <a:spcPts val="8700"/>
              </a:lnSpc>
              <a:spcBef>
                <a:spcPct val="0"/>
              </a:spcBef>
            </a:pPr>
            <a:r>
              <a:rPr lang="en-US" sz="6215" b="1" dirty="0">
                <a:solidFill>
                  <a:srgbClr val="000000"/>
                </a:solidFill>
                <a:latin typeface="Maven Pro Bold" panose="00000800000000000000"/>
                <a:ea typeface="Maven Pro Bold" panose="00000800000000000000"/>
                <a:cs typeface="Maven Pro Bold" panose="00000800000000000000"/>
                <a:sym typeface="Maven Pro Bold" panose="00000800000000000000"/>
              </a:rPr>
              <a:t>ADVANTAGE</a:t>
            </a:r>
            <a:endParaRPr lang="en-US" sz="6215" b="1" dirty="0">
              <a:solidFill>
                <a:srgbClr val="000000"/>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6" name="TextBox 6"/>
          <p:cNvSpPr txBox="1"/>
          <p:nvPr/>
        </p:nvSpPr>
        <p:spPr>
          <a:xfrm>
            <a:off x="880764" y="2716174"/>
            <a:ext cx="17150996" cy="1470509"/>
          </a:xfrm>
          <a:prstGeom prst="rect">
            <a:avLst/>
          </a:prstGeom>
        </p:spPr>
        <p:txBody>
          <a:bodyPr lIns="0" tIns="0" rIns="0" bIns="0" rtlCol="0" anchor="t">
            <a:spAutoFit/>
          </a:bodyPr>
          <a:lstStyle/>
          <a:p>
            <a:pPr marL="859790" lvl="1" indent="-429895" algn="l">
              <a:lnSpc>
                <a:spcPts val="5575"/>
              </a:lnSpc>
              <a:buFont typeface="Arial" panose="020B0604020202020204"/>
              <a:buChar char="•"/>
            </a:pPr>
            <a:r>
              <a:rPr lang="en-US" sz="3980" b="1">
                <a:solidFill>
                  <a:srgbClr val="B65353"/>
                </a:solidFill>
                <a:latin typeface="Calibri (MS) Bold" panose="020F0702030404030204"/>
                <a:ea typeface="Calibri (MS) Bold" panose="020F0702030404030204"/>
                <a:cs typeface="Calibri (MS) Bold" panose="020F0702030404030204"/>
                <a:sym typeface="Calibri (MS) Bold" panose="020F0702030404030204"/>
              </a:rPr>
              <a:t> Enhanced Misinformation Control</a:t>
            </a:r>
            <a:r>
              <a:rPr lang="en-US" sz="3980">
                <a:solidFill>
                  <a:srgbClr val="B65353"/>
                </a:solidFill>
                <a:latin typeface="Calibri (MS)" panose="020F0502020204030204"/>
                <a:ea typeface="Calibri (MS)" panose="020F0502020204030204"/>
                <a:cs typeface="Calibri (MS)" panose="020F0502020204030204"/>
                <a:sym typeface="Calibri (MS)" panose="020F0502020204030204"/>
              </a:rPr>
              <a:t> </a:t>
            </a:r>
            <a:r>
              <a:rPr lang="en-US" sz="3980">
                <a:solidFill>
                  <a:srgbClr val="000000"/>
                </a:solidFill>
                <a:latin typeface="Calibri (MS)" panose="020F0502020204030204"/>
                <a:ea typeface="Calibri (MS)" panose="020F0502020204030204"/>
                <a:cs typeface="Calibri (MS)" panose="020F0502020204030204"/>
                <a:sym typeface="Calibri (MS)" panose="020F0502020204030204"/>
              </a:rPr>
              <a:t>– Prevents the spread of false information by identifying deepfake content in real-time.</a:t>
            </a:r>
            <a:endParaRPr lang="en-US" sz="398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7" name="TextBox 7"/>
          <p:cNvSpPr txBox="1"/>
          <p:nvPr/>
        </p:nvSpPr>
        <p:spPr>
          <a:xfrm>
            <a:off x="880764" y="4729607"/>
            <a:ext cx="17259300" cy="1478534"/>
          </a:xfrm>
          <a:prstGeom prst="rect">
            <a:avLst/>
          </a:prstGeom>
        </p:spPr>
        <p:txBody>
          <a:bodyPr lIns="0" tIns="0" rIns="0" bIns="0" rtlCol="0" anchor="t">
            <a:spAutoFit/>
          </a:bodyPr>
          <a:lstStyle/>
          <a:p>
            <a:pPr marL="872490" lvl="1" indent="-436245" algn="l">
              <a:lnSpc>
                <a:spcPts val="5655"/>
              </a:lnSpc>
              <a:buFont typeface="Arial" panose="020B0604020202020204"/>
              <a:buChar char="•"/>
            </a:pPr>
            <a:r>
              <a:rPr lang="en-US" sz="4040" b="1">
                <a:solidFill>
                  <a:srgbClr val="B65353"/>
                </a:solidFill>
                <a:latin typeface="Calibri (MS) Bold" panose="020F0702030404030204"/>
                <a:ea typeface="Calibri (MS) Bold" panose="020F0702030404030204"/>
                <a:cs typeface="Calibri (MS) Bold" panose="020F0702030404030204"/>
                <a:sym typeface="Calibri (MS) Bold" panose="020F0702030404030204"/>
              </a:rPr>
              <a:t> Improved Digital Trust</a:t>
            </a:r>
            <a:r>
              <a:rPr lang="en-US" sz="4040">
                <a:solidFill>
                  <a:srgbClr val="B65353"/>
                </a:solidFill>
                <a:latin typeface="Calibri (MS)" panose="020F0502020204030204"/>
                <a:ea typeface="Calibri (MS)" panose="020F0502020204030204"/>
                <a:cs typeface="Calibri (MS)" panose="020F0502020204030204"/>
                <a:sym typeface="Calibri (MS)" panose="020F0502020204030204"/>
              </a:rPr>
              <a:t> </a:t>
            </a:r>
            <a:r>
              <a:rPr lang="en-US" sz="4040">
                <a:solidFill>
                  <a:srgbClr val="000000"/>
                </a:solidFill>
                <a:latin typeface="Calibri (MS)" panose="020F0502020204030204"/>
                <a:ea typeface="Calibri (MS)" panose="020F0502020204030204"/>
                <a:cs typeface="Calibri (MS)" panose="020F0502020204030204"/>
                <a:sym typeface="Calibri (MS)" panose="020F0502020204030204"/>
              </a:rPr>
              <a:t>– Helps restore credibility to social media and news platforms by ensuring content authenticity.</a:t>
            </a:r>
            <a:endParaRPr lang="en-US" sz="404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8" name="TextBox 8"/>
          <p:cNvSpPr txBox="1"/>
          <p:nvPr/>
        </p:nvSpPr>
        <p:spPr>
          <a:xfrm>
            <a:off x="826612" y="6751066"/>
            <a:ext cx="17001233" cy="1478534"/>
          </a:xfrm>
          <a:prstGeom prst="rect">
            <a:avLst/>
          </a:prstGeom>
        </p:spPr>
        <p:txBody>
          <a:bodyPr lIns="0" tIns="0" rIns="0" bIns="0" rtlCol="0" anchor="t">
            <a:spAutoFit/>
          </a:bodyPr>
          <a:lstStyle/>
          <a:p>
            <a:pPr marL="872490" lvl="1" indent="-436245" algn="l">
              <a:lnSpc>
                <a:spcPts val="5655"/>
              </a:lnSpc>
              <a:buFont typeface="Arial" panose="020B0604020202020204"/>
              <a:buChar char="•"/>
            </a:pPr>
            <a:r>
              <a:rPr lang="en-US" sz="4040" b="1">
                <a:solidFill>
                  <a:srgbClr val="B65353"/>
                </a:solidFill>
                <a:latin typeface="Calibri (MS) Bold" panose="020F0702030404030204"/>
                <a:ea typeface="Calibri (MS) Bold" panose="020F0702030404030204"/>
                <a:cs typeface="Calibri (MS) Bold" panose="020F0702030404030204"/>
                <a:sym typeface="Calibri (MS) Bold" panose="020F0702030404030204"/>
              </a:rPr>
              <a:t>Automated and Scalable</a:t>
            </a:r>
            <a:r>
              <a:rPr lang="en-US" sz="4040">
                <a:solidFill>
                  <a:srgbClr val="000000"/>
                </a:solidFill>
                <a:latin typeface="Calibri (MS)" panose="020F0502020204030204"/>
                <a:ea typeface="Calibri (MS)" panose="020F0502020204030204"/>
                <a:cs typeface="Calibri (MS)" panose="020F0502020204030204"/>
                <a:sym typeface="Calibri (MS)" panose="020F0502020204030204"/>
              </a:rPr>
              <a:t> – AI-based detection can analyze vast amounts of data faster than manual verification.</a:t>
            </a:r>
            <a:endParaRPr lang="en-US" sz="4040">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14542983" y="8928841"/>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486367" y="1628157"/>
            <a:ext cx="16287283" cy="1478534"/>
          </a:xfrm>
          <a:prstGeom prst="rect">
            <a:avLst/>
          </a:prstGeom>
        </p:spPr>
        <p:txBody>
          <a:bodyPr lIns="0" tIns="0" rIns="0" bIns="0" rtlCol="0" anchor="t">
            <a:spAutoFit/>
          </a:bodyPr>
          <a:lstStyle/>
          <a:p>
            <a:pPr marL="872490" lvl="1" indent="-436245" algn="l">
              <a:lnSpc>
                <a:spcPts val="5655"/>
              </a:lnSpc>
              <a:buFont typeface="Arial" panose="020B0604020202020204"/>
              <a:buChar char="•"/>
            </a:pPr>
            <a:r>
              <a:rPr lang="en-US" sz="4040" b="1">
                <a:solidFill>
                  <a:srgbClr val="B65353"/>
                </a:solidFill>
                <a:latin typeface="Calibri (MS) Bold" panose="020F0702030404030204"/>
                <a:ea typeface="Calibri (MS) Bold" panose="020F0702030404030204"/>
                <a:cs typeface="Calibri (MS) Bold" panose="020F0702030404030204"/>
                <a:sym typeface="Calibri (MS) Bold" panose="020F0702030404030204"/>
              </a:rPr>
              <a:t>Real-Time Alerts </a:t>
            </a:r>
            <a:r>
              <a:rPr lang="en-US" sz="4040">
                <a:solidFill>
                  <a:srgbClr val="000000"/>
                </a:solidFill>
                <a:latin typeface="Calibri (MS)" panose="020F0502020204030204"/>
                <a:ea typeface="Calibri (MS)" panose="020F0502020204030204"/>
                <a:cs typeface="Calibri (MS)" panose="020F0502020204030204"/>
                <a:sym typeface="Calibri (MS)" panose="020F0502020204030204"/>
              </a:rPr>
              <a:t>– Provides immediate warnings to prevent the circulation of deepfake content.</a:t>
            </a:r>
            <a:endParaRPr lang="en-US" sz="404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6" name="TextBox 6"/>
          <p:cNvSpPr txBox="1"/>
          <p:nvPr/>
        </p:nvSpPr>
        <p:spPr>
          <a:xfrm>
            <a:off x="1486367" y="3487189"/>
            <a:ext cx="16444420" cy="1478534"/>
          </a:xfrm>
          <a:prstGeom prst="rect">
            <a:avLst/>
          </a:prstGeom>
        </p:spPr>
        <p:txBody>
          <a:bodyPr lIns="0" tIns="0" rIns="0" bIns="0" rtlCol="0" anchor="t">
            <a:spAutoFit/>
          </a:bodyPr>
          <a:lstStyle/>
          <a:p>
            <a:pPr marL="872490" lvl="1" indent="-436245" algn="l">
              <a:lnSpc>
                <a:spcPts val="5655"/>
              </a:lnSpc>
              <a:buFont typeface="Arial" panose="020B0604020202020204"/>
              <a:buChar char="•"/>
            </a:pPr>
            <a:r>
              <a:rPr lang="en-US" sz="4040" b="1">
                <a:solidFill>
                  <a:srgbClr val="B65353"/>
                </a:solidFill>
                <a:latin typeface="Calibri (MS) Bold" panose="020F0702030404030204"/>
                <a:ea typeface="Calibri (MS) Bold" panose="020F0702030404030204"/>
                <a:cs typeface="Calibri (MS) Bold" panose="020F0702030404030204"/>
                <a:sym typeface="Calibri (MS) Bold" panose="020F0702030404030204"/>
              </a:rPr>
              <a:t>Blockchain Integration </a:t>
            </a:r>
            <a:r>
              <a:rPr lang="en-US" sz="4040">
                <a:solidFill>
                  <a:srgbClr val="000000"/>
                </a:solidFill>
                <a:latin typeface="Calibri (MS)" panose="020F0502020204030204"/>
                <a:ea typeface="Calibri (MS)" panose="020F0502020204030204"/>
                <a:cs typeface="Calibri (MS)" panose="020F0502020204030204"/>
                <a:sym typeface="Calibri (MS)" panose="020F0502020204030204"/>
              </a:rPr>
              <a:t>– Ensures secure and verifiable content tracking, reducing tampering risks.</a:t>
            </a:r>
            <a:endParaRPr lang="en-US" sz="404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7" name="TextBox 7"/>
          <p:cNvSpPr txBox="1"/>
          <p:nvPr/>
        </p:nvSpPr>
        <p:spPr>
          <a:xfrm>
            <a:off x="1589210" y="5304346"/>
            <a:ext cx="16442550" cy="1478534"/>
          </a:xfrm>
          <a:prstGeom prst="rect">
            <a:avLst/>
          </a:prstGeom>
        </p:spPr>
        <p:txBody>
          <a:bodyPr lIns="0" tIns="0" rIns="0" bIns="0" rtlCol="0" anchor="t">
            <a:spAutoFit/>
          </a:bodyPr>
          <a:lstStyle/>
          <a:p>
            <a:pPr marL="872490" lvl="1" indent="-436245" algn="l">
              <a:lnSpc>
                <a:spcPts val="5655"/>
              </a:lnSpc>
              <a:buFont typeface="Arial" panose="020B0604020202020204"/>
              <a:buChar char="•"/>
            </a:pPr>
            <a:r>
              <a:rPr lang="en-US" sz="4040" b="1">
                <a:solidFill>
                  <a:srgbClr val="B65353"/>
                </a:solidFill>
                <a:latin typeface="Calibri (MS) Bold" panose="020F0702030404030204"/>
                <a:ea typeface="Calibri (MS) Bold" panose="020F0702030404030204"/>
                <a:cs typeface="Calibri (MS) Bold" panose="020F0702030404030204"/>
                <a:sym typeface="Calibri (MS) Bold" panose="020F0702030404030204"/>
              </a:rPr>
              <a:t>Comprehensive Detection </a:t>
            </a:r>
            <a:r>
              <a:rPr lang="en-US" sz="4040">
                <a:solidFill>
                  <a:srgbClr val="000000"/>
                </a:solidFill>
                <a:latin typeface="Calibri (MS)" panose="020F0502020204030204"/>
                <a:ea typeface="Calibri (MS)" panose="020F0502020204030204"/>
                <a:cs typeface="Calibri (MS)" panose="020F0502020204030204"/>
                <a:sym typeface="Calibri (MS)" panose="020F0502020204030204"/>
              </a:rPr>
              <a:t>– Uses multiple methods like facial recognition, voice analysis, and forensic analysis for higher accuracy.</a:t>
            </a:r>
            <a:endParaRPr lang="en-US" sz="404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8" name="TextBox 8"/>
          <p:cNvSpPr txBox="1"/>
          <p:nvPr/>
        </p:nvSpPr>
        <p:spPr>
          <a:xfrm>
            <a:off x="1589210" y="7040393"/>
            <a:ext cx="16442550" cy="1478534"/>
          </a:xfrm>
          <a:prstGeom prst="rect">
            <a:avLst/>
          </a:prstGeom>
        </p:spPr>
        <p:txBody>
          <a:bodyPr lIns="0" tIns="0" rIns="0" bIns="0" rtlCol="0" anchor="t">
            <a:spAutoFit/>
          </a:bodyPr>
          <a:lstStyle/>
          <a:p>
            <a:pPr marL="872490" lvl="1" indent="-436245" algn="l">
              <a:lnSpc>
                <a:spcPts val="5655"/>
              </a:lnSpc>
              <a:buFont typeface="Arial" panose="020B0604020202020204"/>
              <a:buChar char="•"/>
            </a:pPr>
            <a:r>
              <a:rPr lang="en-US" sz="4040" b="1">
                <a:solidFill>
                  <a:srgbClr val="B65353"/>
                </a:solidFill>
                <a:latin typeface="Calibri (MS) Bold" panose="020F0702030404030204"/>
                <a:ea typeface="Calibri (MS) Bold" panose="020F0702030404030204"/>
                <a:cs typeface="Calibri (MS) Bold" panose="020F0702030404030204"/>
                <a:sym typeface="Calibri (MS) Bold" panose="020F0702030404030204"/>
              </a:rPr>
              <a:t>Seamless Integration </a:t>
            </a:r>
            <a:r>
              <a:rPr lang="en-US" sz="4040" b="1">
                <a:solidFill>
                  <a:srgbClr val="000000"/>
                </a:solidFill>
                <a:latin typeface="Calibri (MS) Bold" panose="020F0702030404030204"/>
                <a:ea typeface="Calibri (MS) Bold" panose="020F0702030404030204"/>
                <a:cs typeface="Calibri (MS) Bold" panose="020F0702030404030204"/>
                <a:sym typeface="Calibri (MS) Bold" panose="020F0702030404030204"/>
              </a:rPr>
              <a:t>–</a:t>
            </a:r>
            <a:r>
              <a:rPr lang="en-US" sz="4040">
                <a:solidFill>
                  <a:srgbClr val="000000"/>
                </a:solidFill>
                <a:latin typeface="Calibri (MS)" panose="020F0502020204030204"/>
                <a:ea typeface="Calibri (MS)" panose="020F0502020204030204"/>
                <a:cs typeface="Calibri (MS)" panose="020F0502020204030204"/>
                <a:sym typeface="Calibri (MS)" panose="020F0502020204030204"/>
              </a:rPr>
              <a:t> Can be integrated into existing platforms  for automated detection and removal.</a:t>
            </a:r>
            <a:endParaRPr lang="en-US" sz="4040">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14542983" y="8928841"/>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5850480" y="404586"/>
            <a:ext cx="6381349" cy="1007712"/>
          </a:xfrm>
          <a:prstGeom prst="rect">
            <a:avLst/>
          </a:prstGeom>
        </p:spPr>
        <p:txBody>
          <a:bodyPr lIns="0" tIns="0" rIns="0" bIns="0" rtlCol="0" anchor="t">
            <a:spAutoFit/>
          </a:bodyPr>
          <a:lstStyle/>
          <a:p>
            <a:pPr algn="ctr">
              <a:lnSpc>
                <a:spcPts val="8700"/>
              </a:lnSpc>
              <a:spcBef>
                <a:spcPct val="0"/>
              </a:spcBef>
            </a:pPr>
            <a:r>
              <a:rPr lang="en-US" sz="6215" b="1" dirty="0">
                <a:solidFill>
                  <a:srgbClr val="000000"/>
                </a:solidFill>
                <a:latin typeface="Maven Pro Bold" panose="00000800000000000000"/>
                <a:ea typeface="Maven Pro Bold" panose="00000800000000000000"/>
                <a:cs typeface="Maven Pro Bold" panose="00000800000000000000"/>
                <a:sym typeface="Maven Pro Bold" panose="00000800000000000000"/>
              </a:rPr>
              <a:t>DISADVANTAGE</a:t>
            </a:r>
            <a:endParaRPr lang="en-US" sz="6215" b="1" dirty="0">
              <a:solidFill>
                <a:srgbClr val="000000"/>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6" name="TextBox 6"/>
          <p:cNvSpPr txBox="1"/>
          <p:nvPr/>
        </p:nvSpPr>
        <p:spPr>
          <a:xfrm>
            <a:off x="1489357" y="2218866"/>
            <a:ext cx="16798643" cy="2192909"/>
          </a:xfrm>
          <a:prstGeom prst="rect">
            <a:avLst/>
          </a:prstGeom>
        </p:spPr>
        <p:txBody>
          <a:bodyPr lIns="0" tIns="0" rIns="0" bIns="0" rtlCol="0" anchor="t">
            <a:spAutoFit/>
          </a:bodyPr>
          <a:lstStyle/>
          <a:p>
            <a:pPr marL="872490" lvl="1" indent="-436245" algn="l">
              <a:lnSpc>
                <a:spcPts val="5655"/>
              </a:lnSpc>
              <a:buFont typeface="Arial" panose="020B0604020202020204"/>
              <a:buChar char="•"/>
            </a:pPr>
            <a:r>
              <a:rPr lang="en-US" sz="4040" b="1">
                <a:solidFill>
                  <a:srgbClr val="B65353"/>
                </a:solidFill>
                <a:latin typeface="Calibri (MS) Bold" panose="020F0702030404030204"/>
                <a:ea typeface="Calibri (MS) Bold" panose="020F0702030404030204"/>
                <a:cs typeface="Calibri (MS) Bold" panose="020F0702030404030204"/>
                <a:sym typeface="Calibri (MS) Bold" panose="020F0702030404030204"/>
              </a:rPr>
              <a:t>False Positives &amp; Negatives </a:t>
            </a:r>
            <a:r>
              <a:rPr lang="en-US" sz="4040">
                <a:solidFill>
                  <a:srgbClr val="000000"/>
                </a:solidFill>
                <a:latin typeface="Calibri (MS)" panose="020F0502020204030204"/>
                <a:ea typeface="Calibri (MS)" panose="020F0502020204030204"/>
                <a:cs typeface="Calibri (MS)" panose="020F0502020204030204"/>
                <a:sym typeface="Calibri (MS)" panose="020F0502020204030204"/>
              </a:rPr>
              <a:t>– AI may incorrectly classify real content as deepfake (false positives) or miss detecting some deepfakes (false negatives).</a:t>
            </a:r>
            <a:endParaRPr lang="en-US" sz="404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7" name="TextBox 7"/>
          <p:cNvSpPr txBox="1"/>
          <p:nvPr/>
        </p:nvSpPr>
        <p:spPr>
          <a:xfrm>
            <a:off x="1489357" y="4991100"/>
            <a:ext cx="16444420" cy="1478534"/>
          </a:xfrm>
          <a:prstGeom prst="rect">
            <a:avLst/>
          </a:prstGeom>
        </p:spPr>
        <p:txBody>
          <a:bodyPr lIns="0" tIns="0" rIns="0" bIns="0" rtlCol="0" anchor="t">
            <a:spAutoFit/>
          </a:bodyPr>
          <a:lstStyle/>
          <a:p>
            <a:pPr marL="872490" lvl="1" indent="-436245" algn="l">
              <a:lnSpc>
                <a:spcPts val="5655"/>
              </a:lnSpc>
              <a:buFont typeface="Arial" panose="020B0604020202020204"/>
              <a:buChar char="•"/>
            </a:pPr>
            <a:r>
              <a:rPr lang="en-US" sz="4040" b="1">
                <a:solidFill>
                  <a:srgbClr val="B65353"/>
                </a:solidFill>
                <a:latin typeface="Calibri (MS) Bold" panose="020F0702030404030204"/>
                <a:ea typeface="Calibri (MS) Bold" panose="020F0702030404030204"/>
                <a:cs typeface="Calibri (MS) Bold" panose="020F0702030404030204"/>
                <a:sym typeface="Calibri (MS) Bold" panose="020F0702030404030204"/>
              </a:rPr>
              <a:t>Computationally Expensive</a:t>
            </a:r>
            <a:r>
              <a:rPr lang="en-US" sz="4040">
                <a:solidFill>
                  <a:srgbClr val="000000"/>
                </a:solidFill>
                <a:latin typeface="Calibri (MS)" panose="020F0502020204030204"/>
                <a:ea typeface="Calibri (MS)" panose="020F0502020204030204"/>
                <a:cs typeface="Calibri (MS)" panose="020F0502020204030204"/>
                <a:sym typeface="Calibri (MS)" panose="020F0502020204030204"/>
              </a:rPr>
              <a:t> – Requires high processing power, storage, and cloud resources for large-scale detection.</a:t>
            </a:r>
            <a:endParaRPr lang="en-US" sz="404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8" name="TextBox 8"/>
          <p:cNvSpPr txBox="1"/>
          <p:nvPr/>
        </p:nvSpPr>
        <p:spPr>
          <a:xfrm>
            <a:off x="1489357" y="6883771"/>
            <a:ext cx="16444420" cy="1478534"/>
          </a:xfrm>
          <a:prstGeom prst="rect">
            <a:avLst/>
          </a:prstGeom>
        </p:spPr>
        <p:txBody>
          <a:bodyPr lIns="0" tIns="0" rIns="0" bIns="0" rtlCol="0" anchor="t">
            <a:spAutoFit/>
          </a:bodyPr>
          <a:lstStyle/>
          <a:p>
            <a:pPr marL="872490" lvl="1" indent="-436245" algn="l">
              <a:lnSpc>
                <a:spcPts val="5655"/>
              </a:lnSpc>
              <a:buFont typeface="Arial" panose="020B0604020202020204"/>
              <a:buChar char="•"/>
            </a:pPr>
            <a:r>
              <a:rPr lang="en-US" sz="4040" b="1">
                <a:solidFill>
                  <a:srgbClr val="B65353"/>
                </a:solidFill>
                <a:latin typeface="Calibri (MS) Bold" panose="020F0702030404030204"/>
                <a:ea typeface="Calibri (MS) Bold" panose="020F0702030404030204"/>
                <a:cs typeface="Calibri (MS) Bold" panose="020F0702030404030204"/>
                <a:sym typeface="Calibri (MS) Bold" panose="020F0702030404030204"/>
              </a:rPr>
              <a:t>Evolving Deepfake Technology </a:t>
            </a:r>
            <a:r>
              <a:rPr lang="en-US" sz="4040" b="1">
                <a:solidFill>
                  <a:srgbClr val="000000"/>
                </a:solidFill>
                <a:latin typeface="Calibri (MS) Bold" panose="020F0702030404030204"/>
                <a:ea typeface="Calibri (MS) Bold" panose="020F0702030404030204"/>
                <a:cs typeface="Calibri (MS) Bold" panose="020F0702030404030204"/>
                <a:sym typeface="Calibri (MS) Bold" panose="020F0702030404030204"/>
              </a:rPr>
              <a:t>–</a:t>
            </a:r>
            <a:r>
              <a:rPr lang="en-US" sz="4040" b="1">
                <a:solidFill>
                  <a:srgbClr val="B65353"/>
                </a:solidFill>
                <a:latin typeface="Calibri (MS) Bold" panose="020F0702030404030204"/>
                <a:ea typeface="Calibri (MS) Bold" panose="020F0702030404030204"/>
                <a:cs typeface="Calibri (MS) Bold" panose="020F0702030404030204"/>
                <a:sym typeface="Calibri (MS) Bold" panose="020F0702030404030204"/>
              </a:rPr>
              <a:t> </a:t>
            </a:r>
            <a:r>
              <a:rPr lang="en-US" sz="4040">
                <a:solidFill>
                  <a:srgbClr val="000000"/>
                </a:solidFill>
                <a:latin typeface="Calibri (MS)" panose="020F0502020204030204"/>
                <a:ea typeface="Calibri (MS)" panose="020F0502020204030204"/>
                <a:cs typeface="Calibri (MS)" panose="020F0502020204030204"/>
                <a:sym typeface="Calibri (MS)" panose="020F0502020204030204"/>
              </a:rPr>
              <a:t>Deepfake generation methods are continuously improving, making detection more challenging.</a:t>
            </a:r>
            <a:endParaRPr lang="en-US" sz="4040">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14542983" y="8928841"/>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691947" y="1521054"/>
            <a:ext cx="16596053" cy="1478534"/>
          </a:xfrm>
          <a:prstGeom prst="rect">
            <a:avLst/>
          </a:prstGeom>
        </p:spPr>
        <p:txBody>
          <a:bodyPr lIns="0" tIns="0" rIns="0" bIns="0" rtlCol="0" anchor="t">
            <a:spAutoFit/>
          </a:bodyPr>
          <a:lstStyle/>
          <a:p>
            <a:pPr marL="872490" lvl="1" indent="-436245" algn="l">
              <a:lnSpc>
                <a:spcPts val="5655"/>
              </a:lnSpc>
              <a:buFont typeface="Arial" panose="020B0604020202020204"/>
              <a:buChar char="•"/>
            </a:pPr>
            <a:r>
              <a:rPr lang="en-US" sz="4040" b="1">
                <a:solidFill>
                  <a:srgbClr val="B65353"/>
                </a:solidFill>
                <a:latin typeface="Calibri (MS) Bold" panose="020F0702030404030204"/>
                <a:ea typeface="Calibri (MS) Bold" panose="020F0702030404030204"/>
                <a:cs typeface="Calibri (MS) Bold" panose="020F0702030404030204"/>
                <a:sym typeface="Calibri (MS) Bold" panose="020F0702030404030204"/>
              </a:rPr>
              <a:t>Privacy Concerns</a:t>
            </a:r>
            <a:r>
              <a:rPr lang="en-US" sz="4040">
                <a:solidFill>
                  <a:srgbClr val="000000"/>
                </a:solidFill>
                <a:latin typeface="Calibri (MS)" panose="020F0502020204030204"/>
                <a:ea typeface="Calibri (MS)" panose="020F0502020204030204"/>
                <a:cs typeface="Calibri (MS)" panose="020F0502020204030204"/>
                <a:sym typeface="Calibri (MS)" panose="020F0502020204030204"/>
              </a:rPr>
              <a:t> – AI-based detection requires analyzing user-generated content, which raises ethical and privacy concerns.</a:t>
            </a:r>
            <a:endParaRPr lang="en-US" sz="404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6" name="TextBox 6"/>
          <p:cNvSpPr txBox="1"/>
          <p:nvPr/>
        </p:nvSpPr>
        <p:spPr>
          <a:xfrm>
            <a:off x="1691947" y="3335908"/>
            <a:ext cx="16596053" cy="1478534"/>
          </a:xfrm>
          <a:prstGeom prst="rect">
            <a:avLst/>
          </a:prstGeom>
        </p:spPr>
        <p:txBody>
          <a:bodyPr lIns="0" tIns="0" rIns="0" bIns="0" rtlCol="0" anchor="t">
            <a:spAutoFit/>
          </a:bodyPr>
          <a:lstStyle/>
          <a:p>
            <a:pPr marL="872490" lvl="1" indent="-436245" algn="l">
              <a:lnSpc>
                <a:spcPts val="5655"/>
              </a:lnSpc>
              <a:buFont typeface="Arial" panose="020B0604020202020204"/>
              <a:buChar char="•"/>
            </a:pPr>
            <a:r>
              <a:rPr lang="en-US" sz="4040" b="1">
                <a:solidFill>
                  <a:srgbClr val="B65353"/>
                </a:solidFill>
                <a:latin typeface="Calibri (MS) Bold" panose="020F0702030404030204"/>
                <a:ea typeface="Calibri (MS) Bold" panose="020F0702030404030204"/>
                <a:cs typeface="Calibri (MS) Bold" panose="020F0702030404030204"/>
                <a:sym typeface="Calibri (MS) Bold" panose="020F0702030404030204"/>
              </a:rPr>
              <a:t>Dependence on Training Data </a:t>
            </a:r>
            <a:r>
              <a:rPr lang="en-US" sz="4040">
                <a:solidFill>
                  <a:srgbClr val="000000"/>
                </a:solidFill>
                <a:latin typeface="Calibri (MS)" panose="020F0502020204030204"/>
                <a:ea typeface="Calibri (MS)" panose="020F0502020204030204"/>
                <a:cs typeface="Calibri (MS)" panose="020F0502020204030204"/>
                <a:sym typeface="Calibri (MS)" panose="020F0502020204030204"/>
              </a:rPr>
              <a:t>– Accuracy relies on the quality and diversity of training datasets, which may not cover all deepfake variations.</a:t>
            </a:r>
            <a:endParaRPr lang="en-US" sz="404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7" name="TextBox 7"/>
          <p:cNvSpPr txBox="1"/>
          <p:nvPr/>
        </p:nvSpPr>
        <p:spPr>
          <a:xfrm>
            <a:off x="1691947" y="5087848"/>
            <a:ext cx="16596053" cy="1478534"/>
          </a:xfrm>
          <a:prstGeom prst="rect">
            <a:avLst/>
          </a:prstGeom>
        </p:spPr>
        <p:txBody>
          <a:bodyPr lIns="0" tIns="0" rIns="0" bIns="0" rtlCol="0" anchor="t">
            <a:spAutoFit/>
          </a:bodyPr>
          <a:lstStyle/>
          <a:p>
            <a:pPr marL="872490" lvl="1" indent="-436245" algn="l">
              <a:lnSpc>
                <a:spcPts val="5655"/>
              </a:lnSpc>
              <a:buFont typeface="Arial" panose="020B0604020202020204"/>
              <a:buChar char="•"/>
            </a:pPr>
            <a:r>
              <a:rPr lang="en-US" sz="4040" b="1">
                <a:solidFill>
                  <a:srgbClr val="B65353"/>
                </a:solidFill>
                <a:latin typeface="Calibri (MS) Bold" panose="020F0702030404030204"/>
                <a:ea typeface="Calibri (MS) Bold" panose="020F0702030404030204"/>
                <a:cs typeface="Calibri (MS) Bold" panose="020F0702030404030204"/>
                <a:sym typeface="Calibri (MS) Bold" panose="020F0702030404030204"/>
              </a:rPr>
              <a:t>Blockchain Overhead </a:t>
            </a:r>
            <a:r>
              <a:rPr lang="en-US" sz="4040">
                <a:solidFill>
                  <a:srgbClr val="000000"/>
                </a:solidFill>
                <a:latin typeface="Calibri (MS)" panose="020F0502020204030204"/>
                <a:ea typeface="Calibri (MS)" panose="020F0502020204030204"/>
                <a:cs typeface="Calibri (MS)" panose="020F0502020204030204"/>
                <a:sym typeface="Calibri (MS)" panose="020F0502020204030204"/>
              </a:rPr>
              <a:t>– Using blockchain for verification increases latency and costs due to transaction processing.</a:t>
            </a:r>
            <a:endParaRPr lang="en-US" sz="404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8" name="TextBox 8"/>
          <p:cNvSpPr txBox="1"/>
          <p:nvPr/>
        </p:nvSpPr>
        <p:spPr>
          <a:xfrm>
            <a:off x="1693818" y="6899757"/>
            <a:ext cx="16596053" cy="2192909"/>
          </a:xfrm>
          <a:prstGeom prst="rect">
            <a:avLst/>
          </a:prstGeom>
        </p:spPr>
        <p:txBody>
          <a:bodyPr lIns="0" tIns="0" rIns="0" bIns="0" rtlCol="0" anchor="t">
            <a:spAutoFit/>
          </a:bodyPr>
          <a:lstStyle/>
          <a:p>
            <a:pPr marL="872490" lvl="1" indent="-436245" algn="l">
              <a:lnSpc>
                <a:spcPts val="5655"/>
              </a:lnSpc>
              <a:buFont typeface="Arial" panose="020B0604020202020204"/>
              <a:buChar char="•"/>
            </a:pPr>
            <a:r>
              <a:rPr lang="en-US" sz="4040" b="1">
                <a:solidFill>
                  <a:srgbClr val="B65353"/>
                </a:solidFill>
                <a:latin typeface="Calibri (MS) Bold" panose="020F0702030404030204"/>
                <a:ea typeface="Calibri (MS) Bold" panose="020F0702030404030204"/>
                <a:cs typeface="Calibri (MS) Bold" panose="020F0702030404030204"/>
                <a:sym typeface="Calibri (MS) Bold" panose="020F0702030404030204"/>
              </a:rPr>
              <a:t>Limited Legal Frameworks </a:t>
            </a:r>
            <a:r>
              <a:rPr lang="en-US" sz="4040">
                <a:solidFill>
                  <a:srgbClr val="000000"/>
                </a:solidFill>
                <a:latin typeface="Calibri (MS)" panose="020F0502020204030204"/>
                <a:ea typeface="Calibri (MS)" panose="020F0502020204030204"/>
                <a:cs typeface="Calibri (MS)" panose="020F0502020204030204"/>
                <a:sym typeface="Calibri (MS)" panose="020F0502020204030204"/>
              </a:rPr>
              <a:t>– There are no standardized global regulations for deepfake detection and removal, leading to potential legal and ethical dilemmas.</a:t>
            </a:r>
            <a:endParaRPr lang="en-US" sz="4040">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5316058" y="715962"/>
            <a:ext cx="6918887" cy="920751"/>
          </a:xfrm>
          <a:prstGeom prst="rect">
            <a:avLst/>
          </a:prstGeom>
        </p:spPr>
        <p:txBody>
          <a:bodyPr lIns="0" tIns="0" rIns="0" bIns="0" rtlCol="0" anchor="t">
            <a:spAutoFit/>
          </a:bodyPr>
          <a:lstStyle/>
          <a:p>
            <a:pPr algn="ctr">
              <a:lnSpc>
                <a:spcPts val="6400"/>
              </a:lnSpc>
            </a:pPr>
            <a:r>
              <a:rPr lang="en-US" sz="8000" b="1">
                <a:solidFill>
                  <a:srgbClr val="252930"/>
                </a:solidFill>
                <a:latin typeface="Maven Pro Bold" panose="00000800000000000000"/>
                <a:ea typeface="Maven Pro Bold" panose="00000800000000000000"/>
                <a:cs typeface="Maven Pro Bold" panose="00000800000000000000"/>
                <a:sym typeface="Maven Pro Bold" panose="00000800000000000000"/>
              </a:rPr>
              <a:t>CONCLUSION</a:t>
            </a:r>
            <a:endParaRPr lang="en-US" sz="8000" b="1">
              <a:solidFill>
                <a:srgbClr val="252930"/>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3" name="Freeform 3"/>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697195" y="3980962"/>
            <a:ext cx="17771780" cy="3482871"/>
          </a:xfrm>
          <a:prstGeom prst="rect">
            <a:avLst/>
          </a:prstGeom>
        </p:spPr>
        <p:txBody>
          <a:bodyPr lIns="0" tIns="0" rIns="0" bIns="0" rtlCol="0" anchor="t">
            <a:spAutoFit/>
          </a:bodyPr>
          <a:lstStyle/>
          <a:p>
            <a:pPr algn="l">
              <a:lnSpc>
                <a:spcPts val="5430"/>
              </a:lnSpc>
              <a:spcBef>
                <a:spcPct val="0"/>
              </a:spcBef>
            </a:pPr>
            <a:r>
              <a:rPr lang="en-US" sz="3880" dirty="0">
                <a:latin typeface="Calibri (MS)" panose="020F0502020204030204"/>
                <a:ea typeface="Calibri (MS)" panose="020F0502020204030204"/>
                <a:cs typeface="Calibri (MS)" panose="020F0502020204030204"/>
                <a:sym typeface="Calibri (MS)" panose="020F0502020204030204"/>
              </a:rPr>
              <a:t>Deepfakes pose a growing threat to digital trust and misinformation. Our AI-driven detection system integrates machine learning, forensic analysis, and blockchain verification to identify and prevent fake content in real-time. While challenges like evolving deepfake techniques and computational costs exist, this solution strengthens content authenticity and enhances security across social media and news platforms.</a:t>
            </a:r>
            <a:endParaRPr lang="en-US" sz="3880" dirty="0">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291361" y="1906814"/>
            <a:ext cx="9705277" cy="823095"/>
          </a:xfrm>
          <a:prstGeom prst="rect">
            <a:avLst/>
          </a:prstGeom>
        </p:spPr>
        <p:txBody>
          <a:bodyPr lIns="0" tIns="0" rIns="0" bIns="0" rtlCol="0" anchor="t">
            <a:spAutoFit/>
          </a:bodyPr>
          <a:lstStyle/>
          <a:p>
            <a:pPr algn="ctr">
              <a:lnSpc>
                <a:spcPts val="5760"/>
              </a:lnSpc>
            </a:pPr>
            <a:r>
              <a:rPr lang="en-US" sz="7200" b="1">
                <a:solidFill>
                  <a:srgbClr val="252930"/>
                </a:solidFill>
                <a:latin typeface="Maven Pro Bold" panose="00000800000000000000"/>
                <a:ea typeface="Maven Pro Bold" panose="00000800000000000000"/>
                <a:cs typeface="Maven Pro Bold" panose="00000800000000000000"/>
                <a:sym typeface="Maven Pro Bold" panose="00000800000000000000"/>
              </a:rPr>
              <a:t>REFERENCE</a:t>
            </a:r>
            <a:endParaRPr lang="en-US" sz="7200" b="1">
              <a:solidFill>
                <a:srgbClr val="252930"/>
              </a:solidFill>
              <a:latin typeface="Maven Pro Bold" panose="00000800000000000000"/>
              <a:ea typeface="Maven Pro Bold" panose="00000800000000000000"/>
              <a:cs typeface="Maven Pro Bold" panose="00000800000000000000"/>
              <a:sym typeface="Maven Pro Bold" panose="00000800000000000000"/>
            </a:endParaRPr>
          </a:p>
        </p:txBody>
      </p:sp>
      <p:grpSp>
        <p:nvGrpSpPr>
          <p:cNvPr id="3" name="Group 3"/>
          <p:cNvGrpSpPr/>
          <p:nvPr/>
        </p:nvGrpSpPr>
        <p:grpSpPr>
          <a:xfrm>
            <a:off x="1028700" y="3702704"/>
            <a:ext cx="16230600" cy="4727262"/>
            <a:chOff x="0" y="0"/>
            <a:chExt cx="4274726" cy="1245040"/>
          </a:xfrm>
        </p:grpSpPr>
        <p:sp>
          <p:nvSpPr>
            <p:cNvPr id="4" name="Freeform 4"/>
            <p:cNvSpPr/>
            <p:nvPr/>
          </p:nvSpPr>
          <p:spPr>
            <a:xfrm>
              <a:off x="0" y="0"/>
              <a:ext cx="4274726" cy="1245040"/>
            </a:xfrm>
            <a:custGeom>
              <a:avLst/>
              <a:gdLst/>
              <a:ahLst/>
              <a:cxnLst/>
              <a:rect l="l" t="t" r="r" b="b"/>
              <a:pathLst>
                <a:path w="4274726" h="1245040">
                  <a:moveTo>
                    <a:pt x="24327" y="0"/>
                  </a:moveTo>
                  <a:lnTo>
                    <a:pt x="4250399" y="0"/>
                  </a:lnTo>
                  <a:cubicBezTo>
                    <a:pt x="4263834" y="0"/>
                    <a:pt x="4274726" y="10891"/>
                    <a:pt x="4274726" y="24327"/>
                  </a:cubicBezTo>
                  <a:lnTo>
                    <a:pt x="4274726" y="1220713"/>
                  </a:lnTo>
                  <a:cubicBezTo>
                    <a:pt x="4274726" y="1227165"/>
                    <a:pt x="4272163" y="1233353"/>
                    <a:pt x="4267601" y="1237915"/>
                  </a:cubicBezTo>
                  <a:cubicBezTo>
                    <a:pt x="4263039" y="1242477"/>
                    <a:pt x="4256851" y="1245040"/>
                    <a:pt x="4250399" y="1245040"/>
                  </a:cubicBezTo>
                  <a:lnTo>
                    <a:pt x="24327" y="1245040"/>
                  </a:lnTo>
                  <a:cubicBezTo>
                    <a:pt x="10891" y="1245040"/>
                    <a:pt x="0" y="1234149"/>
                    <a:pt x="0" y="1220713"/>
                  </a:cubicBezTo>
                  <a:lnTo>
                    <a:pt x="0" y="24327"/>
                  </a:lnTo>
                  <a:cubicBezTo>
                    <a:pt x="0" y="10891"/>
                    <a:pt x="10891" y="0"/>
                    <a:pt x="24327" y="0"/>
                  </a:cubicBezTo>
                  <a:close/>
                </a:path>
              </a:pathLst>
            </a:custGeom>
            <a:solidFill>
              <a:srgbClr val="C0B3A0">
                <a:alpha val="53725"/>
              </a:srgbClr>
            </a:solidFill>
          </p:spPr>
        </p:sp>
        <p:sp>
          <p:nvSpPr>
            <p:cNvPr id="5" name="TextBox 5"/>
            <p:cNvSpPr txBox="1"/>
            <p:nvPr/>
          </p:nvSpPr>
          <p:spPr>
            <a:xfrm>
              <a:off x="0" y="-38100"/>
              <a:ext cx="4274726" cy="1283140"/>
            </a:xfrm>
            <a:prstGeom prst="rect">
              <a:avLst/>
            </a:prstGeom>
          </p:spPr>
          <p:txBody>
            <a:bodyPr lIns="50800" tIns="50800" rIns="50800" bIns="50800" rtlCol="0" anchor="ctr"/>
            <a:lstStyle/>
            <a:p>
              <a:pPr algn="ctr">
                <a:lnSpc>
                  <a:spcPts val="2660"/>
                </a:lnSpc>
                <a:spcBef>
                  <a:spcPct val="0"/>
                </a:spcBef>
              </a:pPr>
            </a:p>
          </p:txBody>
        </p:sp>
      </p:grpSp>
      <p:sp>
        <p:nvSpPr>
          <p:cNvPr id="6" name="TextBox 6"/>
          <p:cNvSpPr txBox="1"/>
          <p:nvPr/>
        </p:nvSpPr>
        <p:spPr>
          <a:xfrm>
            <a:off x="3714724" y="3924184"/>
            <a:ext cx="13139766" cy="2087057"/>
          </a:xfrm>
          <a:prstGeom prst="rect">
            <a:avLst/>
          </a:prstGeom>
        </p:spPr>
        <p:txBody>
          <a:bodyPr lIns="0" tIns="0" rIns="0" bIns="0" rtlCol="0" anchor="t">
            <a:spAutoFit/>
          </a:bodyPr>
          <a:lstStyle/>
          <a:p>
            <a:pPr algn="just">
              <a:lnSpc>
                <a:spcPts val="4140"/>
              </a:lnSpc>
            </a:pPr>
          </a:p>
          <a:p>
            <a:pPr algn="just">
              <a:lnSpc>
                <a:spcPts val="4140"/>
              </a:lnSpc>
            </a:pPr>
            <a:r>
              <a:rPr lang="en-US" sz="2955" u="sng">
                <a:solidFill>
                  <a:srgbClr val="252930"/>
                </a:solidFill>
                <a:latin typeface="Maven Pro" panose="00000500000000000000"/>
                <a:ea typeface="Maven Pro" panose="00000500000000000000"/>
                <a:cs typeface="Maven Pro" panose="00000500000000000000"/>
                <a:sym typeface="Maven Pro" panose="00000500000000000000"/>
                <a:hlinkClick r:id="rId1" tooltip="https://www.researchgate.net/publication/376329868_Exploding_AI-Generated_Deepfakes_and_Misinformation_A_Threat_to_Global_Concern_in_the_21st_Century"/>
              </a:rPr>
              <a:t>﻿Link : https://www.researchgate.net/publication/376329868_Exploding_AI-Generated_Deepfakes_and_Misinformation_A_Threat_to_Global_Concern_in_the_21st_Century</a:t>
            </a:r>
            <a:endParaRPr lang="en-US" sz="2955" u="sng">
              <a:solidFill>
                <a:srgbClr val="252930"/>
              </a:solidFill>
              <a:latin typeface="Maven Pro" panose="00000500000000000000"/>
              <a:ea typeface="Maven Pro" panose="00000500000000000000"/>
              <a:cs typeface="Maven Pro" panose="00000500000000000000"/>
              <a:sym typeface="Maven Pro" panose="00000500000000000000"/>
              <a:hlinkClick r:id="rId1" tooltip="https://www.researchgate.net/publication/376329868_Exploding_AI-Generated_Deepfakes_and_Misinformation_A_Threat_to_Global_Concern_in_the_21st_Century"/>
            </a:endParaRPr>
          </a:p>
        </p:txBody>
      </p:sp>
      <p:sp>
        <p:nvSpPr>
          <p:cNvPr id="7" name="Freeform 7"/>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med" p14:dur="750">
        <p:newsflash/>
      </p:transition>
    </mc:Choice>
    <mc:Fallback>
      <p:transition spd="med">
        <p:newsfla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659587" y="295275"/>
            <a:ext cx="8968826" cy="920751"/>
          </a:xfrm>
          <a:prstGeom prst="rect">
            <a:avLst/>
          </a:prstGeom>
        </p:spPr>
        <p:txBody>
          <a:bodyPr lIns="0" tIns="0" rIns="0" bIns="0" rtlCol="0" anchor="t">
            <a:spAutoFit/>
          </a:bodyPr>
          <a:lstStyle/>
          <a:p>
            <a:pPr algn="ctr">
              <a:lnSpc>
                <a:spcPts val="6400"/>
              </a:lnSpc>
            </a:pPr>
            <a:r>
              <a:rPr lang="en-US" sz="8000" b="1">
                <a:solidFill>
                  <a:srgbClr val="252D37"/>
                </a:solidFill>
                <a:latin typeface="Maven Pro Bold" panose="00000800000000000000"/>
                <a:ea typeface="Maven Pro Bold" panose="00000800000000000000"/>
                <a:cs typeface="Maven Pro Bold" panose="00000800000000000000"/>
                <a:sym typeface="Maven Pro Bold" panose="00000800000000000000"/>
              </a:rPr>
              <a:t>ABSTRACT</a:t>
            </a:r>
            <a:endParaRPr lang="en-US" sz="8000" b="1">
              <a:solidFill>
                <a:srgbClr val="252D37"/>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3" name="Freeform 3"/>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533234" y="1409740"/>
            <a:ext cx="17266451" cy="8463915"/>
          </a:xfrm>
          <a:prstGeom prst="rect">
            <a:avLst/>
          </a:prstGeom>
        </p:spPr>
        <p:txBody>
          <a:bodyPr lIns="0" tIns="0" rIns="0" bIns="0" rtlCol="0" anchor="t">
            <a:spAutoFit/>
          </a:bodyPr>
          <a:lstStyle/>
          <a:p>
            <a:pPr algn="just">
              <a:lnSpc>
                <a:spcPts val="6000"/>
              </a:lnSpc>
              <a:spcBef>
                <a:spcPct val="0"/>
              </a:spcBef>
            </a:pPr>
            <a:r>
              <a:rPr lang="en-US" sz="4285">
                <a:solidFill>
                  <a:srgbClr val="252D37"/>
                </a:solidFill>
                <a:latin typeface="Calibri (MS)" panose="020F0502020204030204"/>
                <a:ea typeface="Calibri (MS)" panose="020F0502020204030204"/>
                <a:cs typeface="Calibri (MS)" panose="020F0502020204030204"/>
                <a:sym typeface="Calibri (MS)" panose="020F0502020204030204"/>
              </a:rPr>
              <a:t>  Deepfake technology undermines information integrity by producing highly realistic fake media. In this paper, we propose an AI-based detection mechanism leveraging in-depth learning, forensic analysis, and blockchain verification to detect and thwart the creation and spread of deepfake videos on social media and news platforms. </a:t>
            </a:r>
            <a:endParaRPr lang="en-US" sz="4285">
              <a:solidFill>
                <a:srgbClr val="252D37"/>
              </a:solidFill>
              <a:latin typeface="Calibri (MS)" panose="020F0502020204030204"/>
              <a:ea typeface="Calibri (MS)" panose="020F0502020204030204"/>
              <a:cs typeface="Calibri (MS)" panose="020F0502020204030204"/>
              <a:sym typeface="Calibri (MS)" panose="020F0502020204030204"/>
            </a:endParaRPr>
          </a:p>
          <a:p>
            <a:pPr algn="just">
              <a:lnSpc>
                <a:spcPts val="6000"/>
              </a:lnSpc>
              <a:spcBef>
                <a:spcPct val="0"/>
              </a:spcBef>
            </a:pPr>
            <a:r>
              <a:rPr lang="en-US" sz="4285">
                <a:solidFill>
                  <a:srgbClr val="252D37"/>
                </a:solidFill>
                <a:latin typeface="Calibri (MS)" panose="020F0502020204030204"/>
                <a:ea typeface="Calibri (MS)" panose="020F0502020204030204"/>
                <a:cs typeface="Calibri (MS)" panose="020F0502020204030204"/>
                <a:sym typeface="Calibri (MS)" panose="020F0502020204030204"/>
              </a:rPr>
              <a:t>     This proposed solution improves accuracy, ensures content authenticity, and alerts in real-time to reduce the false information. Through embedding AI-powered detection systems, this method enhances digital confidence, contributing an effort to fight against the dispersion of altered data and protecting accurate information flow.</a:t>
            </a:r>
            <a:endParaRPr lang="en-US" sz="4285">
              <a:solidFill>
                <a:srgbClr val="252D37"/>
              </a:solidFill>
              <a:latin typeface="Calibri (MS)" panose="020F0502020204030204"/>
              <a:ea typeface="Calibri (MS)" panose="020F0502020204030204"/>
              <a:cs typeface="Calibri (MS)" panose="020F0502020204030204"/>
              <a:sym typeface="Calibri (MS)" panose="020F0502020204030204"/>
            </a:endParaRPr>
          </a:p>
          <a:p>
            <a:pPr algn="just">
              <a:lnSpc>
                <a:spcPts val="6000"/>
              </a:lnSpc>
              <a:spcBef>
                <a:spcPct val="0"/>
              </a:spcBef>
            </a:pPr>
            <a:endParaRPr lang="en-US" sz="4285">
              <a:solidFill>
                <a:srgbClr val="252D37"/>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754150" y="3832722"/>
            <a:ext cx="12779699" cy="1791414"/>
          </a:xfrm>
          <a:prstGeom prst="rect">
            <a:avLst/>
          </a:prstGeom>
        </p:spPr>
        <p:txBody>
          <a:bodyPr lIns="0" tIns="0" rIns="0" bIns="0" rtlCol="0" anchor="t">
            <a:spAutoFit/>
          </a:bodyPr>
          <a:lstStyle/>
          <a:p>
            <a:pPr algn="ctr">
              <a:lnSpc>
                <a:spcPts val="12435"/>
              </a:lnSpc>
            </a:pPr>
            <a:r>
              <a:rPr lang="en-US" sz="15545" b="1">
                <a:solidFill>
                  <a:srgbClr val="252D37"/>
                </a:solidFill>
                <a:latin typeface="Maven Pro Bold" panose="00000800000000000000"/>
                <a:ea typeface="Maven Pro Bold" panose="00000800000000000000"/>
                <a:cs typeface="Maven Pro Bold" panose="00000800000000000000"/>
                <a:sym typeface="Maven Pro Bold" panose="00000800000000000000"/>
              </a:rPr>
              <a:t>Thank You</a:t>
            </a:r>
            <a:endParaRPr lang="en-US" sz="15545" b="1">
              <a:solidFill>
                <a:srgbClr val="252D37"/>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3" name="Freeform 3"/>
          <p:cNvSpPr/>
          <p:nvPr/>
        </p:nvSpPr>
        <p:spPr>
          <a:xfrm>
            <a:off x="0" y="6974593"/>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613969" y="8304597"/>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0800000">
            <a:off x="17582856" y="118636"/>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rot="-10800000">
            <a:off x="12517066" y="-114300"/>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5316058" y="715962"/>
            <a:ext cx="6918887" cy="920751"/>
          </a:xfrm>
          <a:prstGeom prst="rect">
            <a:avLst/>
          </a:prstGeom>
        </p:spPr>
        <p:txBody>
          <a:bodyPr lIns="0" tIns="0" rIns="0" bIns="0" rtlCol="0" anchor="t">
            <a:spAutoFit/>
          </a:bodyPr>
          <a:lstStyle/>
          <a:p>
            <a:pPr algn="ctr">
              <a:lnSpc>
                <a:spcPts val="6400"/>
              </a:lnSpc>
            </a:pPr>
            <a:r>
              <a:rPr lang="en-US" sz="8000" b="1">
                <a:solidFill>
                  <a:srgbClr val="252930"/>
                </a:solidFill>
                <a:latin typeface="Maven Pro Bold" panose="00000800000000000000"/>
                <a:ea typeface="Maven Pro Bold" panose="00000800000000000000"/>
                <a:cs typeface="Maven Pro Bold" panose="00000800000000000000"/>
                <a:sym typeface="Maven Pro Bold" panose="00000800000000000000"/>
              </a:rPr>
              <a:t>PROBLEM</a:t>
            </a:r>
            <a:endParaRPr lang="en-US" sz="8000" b="1">
              <a:solidFill>
                <a:srgbClr val="252930"/>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3" name="Freeform 3"/>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516220" y="2765420"/>
            <a:ext cx="17771780" cy="2797071"/>
          </a:xfrm>
          <a:prstGeom prst="rect">
            <a:avLst/>
          </a:prstGeom>
        </p:spPr>
        <p:txBody>
          <a:bodyPr lIns="0" tIns="0" rIns="0" bIns="0" rtlCol="0" anchor="t">
            <a:spAutoFit/>
          </a:bodyPr>
          <a:lstStyle/>
          <a:p>
            <a:pPr algn="l">
              <a:lnSpc>
                <a:spcPts val="5430"/>
              </a:lnSpc>
              <a:spcBef>
                <a:spcPct val="0"/>
              </a:spcBef>
            </a:pPr>
            <a:r>
              <a:rPr lang="en-US" sz="3880">
                <a:solidFill>
                  <a:srgbClr val="252930"/>
                </a:solidFill>
                <a:latin typeface="Calibri (MS)" panose="020F0502020204030204"/>
                <a:ea typeface="Calibri (MS)" panose="020F0502020204030204"/>
                <a:cs typeface="Calibri (MS)" panose="020F0502020204030204"/>
                <a:sym typeface="Calibri (MS)" panose="020F0502020204030204"/>
              </a:rPr>
              <a:t>Misinformation is spreading faster than ever, and hyper-realistic fake videos, images, and audio make it increasingly difficult to distinguish truth from fiction. Imagine a world where public figures are made to say things they never did, false news spreads unchecked, and identities are stolen effortlessly.</a:t>
            </a:r>
            <a:endParaRPr lang="en-US" sz="3880">
              <a:solidFill>
                <a:srgbClr val="252930"/>
              </a:solidFill>
              <a:latin typeface="Calibri (MS)" panose="020F0502020204030204"/>
              <a:ea typeface="Calibri (MS)" panose="020F0502020204030204"/>
              <a:cs typeface="Calibri (MS)" panose="020F0502020204030204"/>
              <a:sym typeface="Calibri (MS)" panose="020F0502020204030204"/>
            </a:endParaRPr>
          </a:p>
        </p:txBody>
      </p:sp>
      <p:sp>
        <p:nvSpPr>
          <p:cNvPr id="7" name="TextBox 7"/>
          <p:cNvSpPr txBox="1"/>
          <p:nvPr/>
        </p:nvSpPr>
        <p:spPr>
          <a:xfrm>
            <a:off x="598116" y="5775452"/>
            <a:ext cx="17689884" cy="3482848"/>
          </a:xfrm>
          <a:prstGeom prst="rect">
            <a:avLst/>
          </a:prstGeom>
        </p:spPr>
        <p:txBody>
          <a:bodyPr lIns="0" tIns="0" rIns="0" bIns="0" rtlCol="0" anchor="t">
            <a:spAutoFit/>
          </a:bodyPr>
          <a:lstStyle/>
          <a:p>
            <a:pPr algn="l">
              <a:lnSpc>
                <a:spcPts val="5430"/>
              </a:lnSpc>
              <a:spcBef>
                <a:spcPct val="0"/>
              </a:spcBef>
            </a:pPr>
            <a:r>
              <a:rPr lang="en-US" sz="3880">
                <a:solidFill>
                  <a:srgbClr val="252930"/>
                </a:solidFill>
                <a:latin typeface="Calibri (MS)" panose="020F0502020204030204"/>
                <a:ea typeface="Calibri (MS)" panose="020F0502020204030204"/>
                <a:cs typeface="Calibri (MS)" panose="020F0502020204030204"/>
                <a:sym typeface="Calibri (MS)" panose="020F0502020204030204"/>
              </a:rPr>
              <a:t>As this technology advances, detecting these manipulations becomes more challenging, threatening trust, security, and credibility across social media and news platforms. To combat this, we need advanced detection solutions that can identify and eliminate deceptive content, protecting individuals and ensuring the integrity of digital information.</a:t>
            </a:r>
            <a:endParaRPr lang="en-US" sz="3880">
              <a:solidFill>
                <a:srgbClr val="25293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65100" y="-70719"/>
            <a:ext cx="7738078" cy="1099335"/>
          </a:xfrm>
          <a:prstGeom prst="rect">
            <a:avLst/>
          </a:prstGeom>
        </p:spPr>
        <p:txBody>
          <a:bodyPr lIns="0" tIns="0" rIns="0" bIns="0" rtlCol="0" anchor="t">
            <a:spAutoFit/>
          </a:bodyPr>
          <a:lstStyle/>
          <a:p>
            <a:pPr algn="ctr">
              <a:lnSpc>
                <a:spcPts val="9670"/>
              </a:lnSpc>
              <a:spcBef>
                <a:spcPct val="0"/>
              </a:spcBef>
            </a:pPr>
            <a:r>
              <a:rPr lang="en-US" sz="4835" b="1">
                <a:solidFill>
                  <a:srgbClr val="252D37"/>
                </a:solidFill>
                <a:latin typeface="Maven Pro Bold" panose="00000800000000000000"/>
                <a:ea typeface="Maven Pro Bold" panose="00000800000000000000"/>
                <a:cs typeface="Maven Pro Bold" panose="00000800000000000000"/>
                <a:sym typeface="Maven Pro Bold" panose="00000800000000000000"/>
              </a:rPr>
              <a:t>PROPOSED SOLUTION</a:t>
            </a:r>
            <a:endParaRPr lang="en-US" sz="4835" b="1">
              <a:solidFill>
                <a:srgbClr val="252D37"/>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6" name="TextBox 6"/>
          <p:cNvSpPr txBox="1"/>
          <p:nvPr/>
        </p:nvSpPr>
        <p:spPr>
          <a:xfrm>
            <a:off x="583922" y="1267388"/>
            <a:ext cx="17447838" cy="2008649"/>
          </a:xfrm>
          <a:prstGeom prst="rect">
            <a:avLst/>
          </a:prstGeom>
        </p:spPr>
        <p:txBody>
          <a:bodyPr lIns="0" tIns="0" rIns="0" bIns="0" rtlCol="0" anchor="t">
            <a:spAutoFit/>
          </a:bodyPr>
          <a:lstStyle/>
          <a:p>
            <a:pPr algn="ctr">
              <a:lnSpc>
                <a:spcPts val="8085"/>
              </a:lnSpc>
              <a:spcBef>
                <a:spcPct val="0"/>
              </a:spcBef>
            </a:pPr>
            <a:r>
              <a:rPr lang="en-US" sz="4040">
                <a:solidFill>
                  <a:srgbClr val="252D37"/>
                </a:solidFill>
                <a:latin typeface="Calibri (MS)" panose="020F0502020204030204"/>
                <a:ea typeface="Calibri (MS)" panose="020F0502020204030204"/>
                <a:cs typeface="Calibri (MS)" panose="020F0502020204030204"/>
                <a:sym typeface="Calibri (MS)" panose="020F0502020204030204"/>
              </a:rPr>
              <a:t>To combat deepfake misinformation, we propose an AI-powered detection system with the following features:</a:t>
            </a:r>
            <a:endParaRPr lang="en-US" sz="4040">
              <a:solidFill>
                <a:srgbClr val="252D37"/>
              </a:solidFill>
              <a:latin typeface="Calibri (MS)" panose="020F0502020204030204"/>
              <a:ea typeface="Calibri (MS)" panose="020F0502020204030204"/>
              <a:cs typeface="Calibri (MS)" panose="020F0502020204030204"/>
              <a:sym typeface="Calibri (MS)" panose="020F0502020204030204"/>
            </a:endParaRPr>
          </a:p>
        </p:txBody>
      </p:sp>
      <p:sp>
        <p:nvSpPr>
          <p:cNvPr id="7" name="TextBox 7"/>
          <p:cNvSpPr txBox="1"/>
          <p:nvPr/>
        </p:nvSpPr>
        <p:spPr>
          <a:xfrm>
            <a:off x="1028700" y="3514162"/>
            <a:ext cx="16744950" cy="2008649"/>
          </a:xfrm>
          <a:prstGeom prst="rect">
            <a:avLst/>
          </a:prstGeom>
        </p:spPr>
        <p:txBody>
          <a:bodyPr lIns="0" tIns="0" rIns="0" bIns="0" rtlCol="0" anchor="t">
            <a:spAutoFit/>
          </a:bodyPr>
          <a:lstStyle/>
          <a:p>
            <a:pPr marL="872490" lvl="1" indent="-436245" algn="l">
              <a:lnSpc>
                <a:spcPts val="8085"/>
              </a:lnSpc>
              <a:buFont typeface="Arial" panose="020B0604020202020204"/>
              <a:buChar char="•"/>
            </a:pPr>
            <a:r>
              <a:rPr lang="en-US" sz="4040" b="1">
                <a:solidFill>
                  <a:srgbClr val="252D37"/>
                </a:solidFill>
                <a:latin typeface="Calibri (MS) Bold" panose="020F0702030404030204"/>
                <a:ea typeface="Calibri (MS) Bold" panose="020F0702030404030204"/>
                <a:cs typeface="Calibri (MS) Bold" panose="020F0702030404030204"/>
                <a:sym typeface="Calibri (MS) Bold" panose="020F0702030404030204"/>
              </a:rPr>
              <a:t>AI-Based Analysis</a:t>
            </a:r>
            <a:r>
              <a:rPr lang="en-US" sz="4040">
                <a:solidFill>
                  <a:srgbClr val="252D37"/>
                </a:solidFill>
                <a:latin typeface="Calibri (MS)" panose="020F0502020204030204"/>
                <a:ea typeface="Calibri (MS)" panose="020F0502020204030204"/>
                <a:cs typeface="Calibri (MS)" panose="020F0502020204030204"/>
                <a:sym typeface="Calibri (MS)" panose="020F0502020204030204"/>
              </a:rPr>
              <a:t> – Uses advanced algorithms to examine videos, images, and audio for signs of manipulation.</a:t>
            </a:r>
            <a:endParaRPr lang="en-US" sz="4040">
              <a:solidFill>
                <a:srgbClr val="252D37"/>
              </a:solidFill>
              <a:latin typeface="Calibri (MS)" panose="020F0502020204030204"/>
              <a:ea typeface="Calibri (MS)" panose="020F0502020204030204"/>
              <a:cs typeface="Calibri (MS)" panose="020F0502020204030204"/>
              <a:sym typeface="Calibri (MS)" panose="020F0502020204030204"/>
            </a:endParaRPr>
          </a:p>
        </p:txBody>
      </p:sp>
      <p:sp>
        <p:nvSpPr>
          <p:cNvPr id="8" name="TextBox 8"/>
          <p:cNvSpPr txBox="1"/>
          <p:nvPr/>
        </p:nvSpPr>
        <p:spPr>
          <a:xfrm>
            <a:off x="895211" y="5506936"/>
            <a:ext cx="16497578" cy="2008649"/>
          </a:xfrm>
          <a:prstGeom prst="rect">
            <a:avLst/>
          </a:prstGeom>
        </p:spPr>
        <p:txBody>
          <a:bodyPr lIns="0" tIns="0" rIns="0" bIns="0" rtlCol="0" anchor="t">
            <a:spAutoFit/>
          </a:bodyPr>
          <a:lstStyle/>
          <a:p>
            <a:pPr marL="872490" lvl="1" indent="-436245" algn="l">
              <a:lnSpc>
                <a:spcPts val="8085"/>
              </a:lnSpc>
              <a:buFont typeface="Arial" panose="020B0604020202020204"/>
              <a:buChar char="•"/>
            </a:pPr>
            <a:r>
              <a:rPr lang="en-US" sz="4040" b="1">
                <a:solidFill>
                  <a:srgbClr val="252D37"/>
                </a:solidFill>
                <a:latin typeface="Calibri (MS) Bold" panose="020F0702030404030204"/>
                <a:ea typeface="Calibri (MS) Bold" panose="020F0702030404030204"/>
                <a:cs typeface="Calibri (MS) Bold" panose="020F0702030404030204"/>
                <a:sym typeface="Calibri (MS) Bold" panose="020F0702030404030204"/>
              </a:rPr>
              <a:t>Facial and Voice Detection</a:t>
            </a:r>
            <a:r>
              <a:rPr lang="en-US" sz="4040">
                <a:solidFill>
                  <a:srgbClr val="252D37"/>
                </a:solidFill>
                <a:latin typeface="Calibri (MS)" panose="020F0502020204030204"/>
                <a:ea typeface="Calibri (MS)" panose="020F0502020204030204"/>
                <a:cs typeface="Calibri (MS)" panose="020F0502020204030204"/>
                <a:sym typeface="Calibri (MS)" panose="020F0502020204030204"/>
              </a:rPr>
              <a:t> – Identifies unnatural facial expressions, lip-sync issues, and voice distortions.</a:t>
            </a:r>
            <a:endParaRPr lang="en-US" sz="4040">
              <a:solidFill>
                <a:srgbClr val="252D37"/>
              </a:solidFill>
              <a:latin typeface="Calibri (MS)" panose="020F0502020204030204"/>
              <a:ea typeface="Calibri (MS)" panose="020F0502020204030204"/>
              <a:cs typeface="Calibri (MS)" panose="020F0502020204030204"/>
              <a:sym typeface="Calibri (MS)" panose="020F0502020204030204"/>
            </a:endParaRPr>
          </a:p>
        </p:txBody>
      </p:sp>
      <p:sp>
        <p:nvSpPr>
          <p:cNvPr id="9" name="TextBox 9"/>
          <p:cNvSpPr txBox="1"/>
          <p:nvPr/>
        </p:nvSpPr>
        <p:spPr>
          <a:xfrm>
            <a:off x="935366" y="7882484"/>
            <a:ext cx="16497578" cy="2008649"/>
          </a:xfrm>
          <a:prstGeom prst="rect">
            <a:avLst/>
          </a:prstGeom>
        </p:spPr>
        <p:txBody>
          <a:bodyPr lIns="0" tIns="0" rIns="0" bIns="0" rtlCol="0" anchor="t">
            <a:spAutoFit/>
          </a:bodyPr>
          <a:lstStyle/>
          <a:p>
            <a:pPr marL="872490" lvl="1" indent="-436245" algn="l">
              <a:lnSpc>
                <a:spcPts val="8085"/>
              </a:lnSpc>
              <a:buFont typeface="Arial" panose="020B0604020202020204"/>
              <a:buChar char="•"/>
            </a:pPr>
            <a:r>
              <a:rPr lang="en-US" sz="4040" b="1">
                <a:solidFill>
                  <a:srgbClr val="252D37"/>
                </a:solidFill>
                <a:latin typeface="Calibri (MS) Bold" panose="020F0702030404030204"/>
                <a:ea typeface="Calibri (MS) Bold" panose="020F0702030404030204"/>
                <a:cs typeface="Calibri (MS) Bold" panose="020F0702030404030204"/>
                <a:sym typeface="Calibri (MS) Bold" panose="020F0702030404030204"/>
              </a:rPr>
              <a:t>Forensic Analysis</a:t>
            </a:r>
            <a:r>
              <a:rPr lang="en-US" sz="4040">
                <a:solidFill>
                  <a:srgbClr val="252D37"/>
                </a:solidFill>
                <a:latin typeface="Calibri (MS)" panose="020F0502020204030204"/>
                <a:ea typeface="Calibri (MS)" panose="020F0502020204030204"/>
                <a:cs typeface="Calibri (MS)" panose="020F0502020204030204"/>
                <a:sym typeface="Calibri (MS)" panose="020F0502020204030204"/>
              </a:rPr>
              <a:t> – Detects inconsistencies in lighting, pixel structures, and motion patterns.</a:t>
            </a:r>
            <a:endParaRPr lang="en-US" sz="4040">
              <a:solidFill>
                <a:srgbClr val="252D37"/>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65100" y="-70719"/>
            <a:ext cx="7484078" cy="1099335"/>
          </a:xfrm>
          <a:prstGeom prst="rect">
            <a:avLst/>
          </a:prstGeom>
        </p:spPr>
        <p:txBody>
          <a:bodyPr lIns="0" tIns="0" rIns="0" bIns="0" rtlCol="0" anchor="t">
            <a:spAutoFit/>
          </a:bodyPr>
          <a:lstStyle/>
          <a:p>
            <a:pPr algn="ctr">
              <a:lnSpc>
                <a:spcPts val="9670"/>
              </a:lnSpc>
              <a:spcBef>
                <a:spcPct val="0"/>
              </a:spcBef>
            </a:pPr>
            <a:r>
              <a:rPr lang="en-US" sz="4835" b="1">
                <a:solidFill>
                  <a:srgbClr val="252D37"/>
                </a:solidFill>
                <a:latin typeface="Maven Pro Bold" panose="00000800000000000000"/>
                <a:ea typeface="Maven Pro Bold" panose="00000800000000000000"/>
                <a:cs typeface="Maven Pro Bold" panose="00000800000000000000"/>
                <a:sym typeface="Maven Pro Bold" panose="00000800000000000000"/>
              </a:rPr>
              <a:t>PROPOSED SOLUTION</a:t>
            </a:r>
            <a:endParaRPr lang="en-US" sz="4835" b="1">
              <a:solidFill>
                <a:srgbClr val="252D37"/>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6" name="TextBox 6"/>
          <p:cNvSpPr txBox="1"/>
          <p:nvPr/>
        </p:nvSpPr>
        <p:spPr>
          <a:xfrm>
            <a:off x="1182738" y="2339228"/>
            <a:ext cx="16744950" cy="2008649"/>
          </a:xfrm>
          <a:prstGeom prst="rect">
            <a:avLst/>
          </a:prstGeom>
        </p:spPr>
        <p:txBody>
          <a:bodyPr lIns="0" tIns="0" rIns="0" bIns="0" rtlCol="0" anchor="t">
            <a:spAutoFit/>
          </a:bodyPr>
          <a:lstStyle/>
          <a:p>
            <a:pPr marL="872490" lvl="1" indent="-436245" algn="l">
              <a:lnSpc>
                <a:spcPts val="8085"/>
              </a:lnSpc>
              <a:buFont typeface="Arial" panose="020B0604020202020204"/>
              <a:buChar char="•"/>
            </a:pPr>
            <a:r>
              <a:rPr lang="en-US" sz="4040" b="1">
                <a:solidFill>
                  <a:srgbClr val="252D37"/>
                </a:solidFill>
                <a:latin typeface="Calibri (MS) Bold" panose="020F0702030404030204"/>
                <a:ea typeface="Calibri (MS) Bold" panose="020F0702030404030204"/>
                <a:cs typeface="Calibri (MS) Bold" panose="020F0702030404030204"/>
                <a:sym typeface="Calibri (MS) Bold" panose="020F0702030404030204"/>
              </a:rPr>
              <a:t>Blockchain Verification</a:t>
            </a:r>
            <a:r>
              <a:rPr lang="en-US" sz="4040">
                <a:solidFill>
                  <a:srgbClr val="252D37"/>
                </a:solidFill>
                <a:latin typeface="Calibri (MS)" panose="020F0502020204030204"/>
                <a:ea typeface="Calibri (MS)" panose="020F0502020204030204"/>
                <a:cs typeface="Calibri (MS)" panose="020F0502020204030204"/>
                <a:sym typeface="Calibri (MS)" panose="020F0502020204030204"/>
              </a:rPr>
              <a:t> – Tracks and verifies content sources to ensure authenticity.</a:t>
            </a:r>
            <a:endParaRPr lang="en-US" sz="4040">
              <a:solidFill>
                <a:srgbClr val="252D37"/>
              </a:solidFill>
              <a:latin typeface="Calibri (MS)" panose="020F0502020204030204"/>
              <a:ea typeface="Calibri (MS)" panose="020F0502020204030204"/>
              <a:cs typeface="Calibri (MS)" panose="020F0502020204030204"/>
              <a:sym typeface="Calibri (MS)" panose="020F0502020204030204"/>
            </a:endParaRPr>
          </a:p>
        </p:txBody>
      </p:sp>
      <p:sp>
        <p:nvSpPr>
          <p:cNvPr id="7" name="TextBox 7"/>
          <p:cNvSpPr txBox="1"/>
          <p:nvPr/>
        </p:nvSpPr>
        <p:spPr>
          <a:xfrm>
            <a:off x="1276072" y="4577456"/>
            <a:ext cx="16497578" cy="2008649"/>
          </a:xfrm>
          <a:prstGeom prst="rect">
            <a:avLst/>
          </a:prstGeom>
        </p:spPr>
        <p:txBody>
          <a:bodyPr lIns="0" tIns="0" rIns="0" bIns="0" rtlCol="0" anchor="t">
            <a:spAutoFit/>
          </a:bodyPr>
          <a:lstStyle/>
          <a:p>
            <a:pPr marL="872490" lvl="1" indent="-436245" algn="l">
              <a:lnSpc>
                <a:spcPts val="8085"/>
              </a:lnSpc>
              <a:buFont typeface="Arial" panose="020B0604020202020204"/>
              <a:buChar char="•"/>
            </a:pPr>
            <a:r>
              <a:rPr lang="en-US" sz="4040" b="1">
                <a:solidFill>
                  <a:srgbClr val="252D37"/>
                </a:solidFill>
                <a:latin typeface="Calibri (MS) Bold" panose="020F0702030404030204"/>
                <a:ea typeface="Calibri (MS) Bold" panose="020F0702030404030204"/>
                <a:cs typeface="Calibri (MS) Bold" panose="020F0702030404030204"/>
                <a:sym typeface="Calibri (MS) Bold" panose="020F0702030404030204"/>
              </a:rPr>
              <a:t>Real-Time Monitoring</a:t>
            </a:r>
            <a:r>
              <a:rPr lang="en-US" sz="4040">
                <a:solidFill>
                  <a:srgbClr val="252D37"/>
                </a:solidFill>
                <a:latin typeface="Calibri (MS)" panose="020F0502020204030204"/>
                <a:ea typeface="Calibri (MS)" panose="020F0502020204030204"/>
                <a:cs typeface="Calibri (MS)" panose="020F0502020204030204"/>
                <a:sym typeface="Calibri (MS)" panose="020F0502020204030204"/>
              </a:rPr>
              <a:t> – Flags and alerts platforms about suspected deepfake content.</a:t>
            </a:r>
            <a:endParaRPr lang="en-US" sz="4040">
              <a:solidFill>
                <a:srgbClr val="252D37"/>
              </a:solidFill>
              <a:latin typeface="Calibri (MS)" panose="020F0502020204030204"/>
              <a:ea typeface="Calibri (MS)" panose="020F0502020204030204"/>
              <a:cs typeface="Calibri (MS)" panose="020F0502020204030204"/>
              <a:sym typeface="Calibri (MS)" panose="020F0502020204030204"/>
            </a:endParaRPr>
          </a:p>
        </p:txBody>
      </p:sp>
      <p:sp>
        <p:nvSpPr>
          <p:cNvPr id="8" name="TextBox 8"/>
          <p:cNvSpPr txBox="1"/>
          <p:nvPr/>
        </p:nvSpPr>
        <p:spPr>
          <a:xfrm>
            <a:off x="1306424" y="6815684"/>
            <a:ext cx="16497578" cy="2008649"/>
          </a:xfrm>
          <a:prstGeom prst="rect">
            <a:avLst/>
          </a:prstGeom>
        </p:spPr>
        <p:txBody>
          <a:bodyPr lIns="0" tIns="0" rIns="0" bIns="0" rtlCol="0" anchor="t">
            <a:spAutoFit/>
          </a:bodyPr>
          <a:lstStyle/>
          <a:p>
            <a:pPr marL="872490" lvl="1" indent="-436245" algn="l">
              <a:lnSpc>
                <a:spcPts val="8085"/>
              </a:lnSpc>
              <a:buFont typeface="Arial" panose="020B0604020202020204"/>
              <a:buChar char="•"/>
            </a:pPr>
            <a:r>
              <a:rPr lang="en-US" sz="4040" b="1">
                <a:solidFill>
                  <a:srgbClr val="252D37"/>
                </a:solidFill>
                <a:latin typeface="Calibri (MS) Bold" panose="020F0702030404030204"/>
                <a:ea typeface="Calibri (MS) Bold" panose="020F0702030404030204"/>
                <a:cs typeface="Calibri (MS) Bold" panose="020F0702030404030204"/>
                <a:sym typeface="Calibri (MS) Bold" panose="020F0702030404030204"/>
              </a:rPr>
              <a:t>Integration with Social Media &amp; News Platforms</a:t>
            </a:r>
            <a:r>
              <a:rPr lang="en-US" sz="4040">
                <a:solidFill>
                  <a:srgbClr val="252D37"/>
                </a:solidFill>
                <a:latin typeface="Calibri (MS)" panose="020F0502020204030204"/>
                <a:ea typeface="Calibri (MS)" panose="020F0502020204030204"/>
                <a:cs typeface="Calibri (MS)" panose="020F0502020204030204"/>
                <a:sym typeface="Calibri (MS)" panose="020F0502020204030204"/>
              </a:rPr>
              <a:t> – Helps in automatic detection and removal of fake content.</a:t>
            </a:r>
            <a:endParaRPr lang="en-US" sz="4040">
              <a:solidFill>
                <a:srgbClr val="252D37"/>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6673707" y="143572"/>
            <a:ext cx="10183101" cy="9999857"/>
          </a:xfrm>
          <a:custGeom>
            <a:avLst/>
            <a:gdLst/>
            <a:ahLst/>
            <a:cxnLst/>
            <a:rect l="l" t="t" r="r" b="b"/>
            <a:pathLst>
              <a:path w="10183101" h="9999857">
                <a:moveTo>
                  <a:pt x="0" y="0"/>
                </a:moveTo>
                <a:lnTo>
                  <a:pt x="10183102" y="0"/>
                </a:lnTo>
                <a:lnTo>
                  <a:pt x="10183102" y="9999856"/>
                </a:lnTo>
                <a:lnTo>
                  <a:pt x="0" y="9999856"/>
                </a:lnTo>
                <a:lnTo>
                  <a:pt x="0" y="0"/>
                </a:lnTo>
                <a:close/>
              </a:path>
            </a:pathLst>
          </a:custGeom>
          <a:blipFill>
            <a:blip r:embed="rId1"/>
            <a:stretch>
              <a:fillRect t="-1366" r="-884" b="-1366"/>
            </a:stretch>
          </a:blipFill>
        </p:spPr>
      </p:sp>
      <p:sp>
        <p:nvSpPr>
          <p:cNvPr id="3" name="Freeform 3"/>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388892" y="1733550"/>
            <a:ext cx="5027916" cy="1963871"/>
          </a:xfrm>
          <a:prstGeom prst="rect">
            <a:avLst/>
          </a:prstGeom>
        </p:spPr>
        <p:txBody>
          <a:bodyPr wrap="square" lIns="0" tIns="0" rIns="0" bIns="0" rtlCol="0" anchor="t">
            <a:spAutoFit/>
          </a:bodyPr>
          <a:lstStyle/>
          <a:p>
            <a:pPr algn="ctr">
              <a:lnSpc>
                <a:spcPts val="7895"/>
              </a:lnSpc>
              <a:spcBef>
                <a:spcPct val="0"/>
              </a:spcBef>
            </a:pPr>
            <a:r>
              <a:rPr lang="en-US" sz="5640" b="1" dirty="0">
                <a:solidFill>
                  <a:srgbClr val="000000"/>
                </a:solidFill>
                <a:latin typeface="Calibri (MS) Bold" panose="020F0702030404030204"/>
                <a:ea typeface="Calibri (MS) Bold" panose="020F0702030404030204"/>
                <a:cs typeface="Calibri (MS) Bold" panose="020F0702030404030204"/>
                <a:sym typeface="Calibri (MS) Bold" panose="020F0702030404030204"/>
              </a:rPr>
              <a:t>Architecture Diagram:</a:t>
            </a:r>
            <a:endParaRPr lang="en-US" sz="5640" b="1" dirty="0">
              <a:solidFill>
                <a:srgbClr val="000000"/>
              </a:solidFill>
              <a:latin typeface="Calibri (MS) Bold" panose="020F0702030404030204"/>
              <a:ea typeface="Calibri (MS) Bold" panose="020F0702030404030204"/>
              <a:cs typeface="Calibri (MS) Bold" panose="020F0702030404030204"/>
              <a:sym typeface="Calibri (MS) Bold" panose="020F0702030404030204"/>
            </a:endParaRPr>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3566313" y="255210"/>
            <a:ext cx="10441907" cy="550672"/>
          </a:xfrm>
          <a:prstGeom prst="rect">
            <a:avLst/>
          </a:prstGeom>
        </p:spPr>
        <p:txBody>
          <a:bodyPr lIns="0" tIns="0" rIns="0" bIns="0" rtlCol="0" anchor="t">
            <a:spAutoFit/>
          </a:bodyPr>
          <a:lstStyle/>
          <a:p>
            <a:pPr algn="ctr">
              <a:lnSpc>
                <a:spcPts val="3870"/>
              </a:lnSpc>
            </a:pPr>
            <a:r>
              <a:rPr lang="en-US" sz="4840" b="1">
                <a:solidFill>
                  <a:srgbClr val="252930"/>
                </a:solidFill>
                <a:latin typeface="Maven Pro Bold" panose="00000800000000000000"/>
                <a:ea typeface="Maven Pro Bold" panose="00000800000000000000"/>
                <a:cs typeface="Maven Pro Bold" panose="00000800000000000000"/>
                <a:sym typeface="Maven Pro Bold" panose="00000800000000000000"/>
              </a:rPr>
              <a:t>METHODOLOGY</a:t>
            </a:r>
            <a:endParaRPr lang="en-US" sz="4840" b="1">
              <a:solidFill>
                <a:srgbClr val="252930"/>
              </a:solidFill>
              <a:latin typeface="Maven Pro Bold" panose="00000800000000000000"/>
              <a:ea typeface="Maven Pro Bold" panose="00000800000000000000"/>
              <a:cs typeface="Maven Pro Bold" panose="00000800000000000000"/>
              <a:sym typeface="Maven Pro Bold" panose="00000800000000000000"/>
            </a:endParaRPr>
          </a:p>
        </p:txBody>
      </p:sp>
      <p:sp>
        <p:nvSpPr>
          <p:cNvPr id="3" name="Freeform 3"/>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676617" y="3532696"/>
            <a:ext cx="17611383" cy="764159"/>
          </a:xfrm>
          <a:prstGeom prst="rect">
            <a:avLst/>
          </a:prstGeom>
        </p:spPr>
        <p:txBody>
          <a:bodyPr lIns="0" tIns="0" rIns="0" bIns="0" rtlCol="0" anchor="t">
            <a:spAutoFit/>
          </a:bodyPr>
          <a:lstStyle/>
          <a:p>
            <a:pPr marL="872490" lvl="1" indent="-436245" algn="l">
              <a:lnSpc>
                <a:spcPts val="5655"/>
              </a:lnSpc>
              <a:buFont typeface="Arial" panose="020B0604020202020204"/>
              <a:buChar char="•"/>
            </a:pPr>
            <a:r>
              <a:rPr lang="en-US" sz="4040" b="1">
                <a:solidFill>
                  <a:srgbClr val="252930"/>
                </a:solidFill>
                <a:latin typeface="Calibri (MS) Bold" panose="020F0702030404030204"/>
                <a:ea typeface="Calibri (MS) Bold" panose="020F0702030404030204"/>
                <a:cs typeface="Calibri (MS) Bold" panose="020F0702030404030204"/>
                <a:sym typeface="Calibri (MS) Bold" panose="020F0702030404030204"/>
              </a:rPr>
              <a:t>Model Training </a:t>
            </a:r>
            <a:r>
              <a:rPr lang="en-US" sz="4040">
                <a:solidFill>
                  <a:srgbClr val="252930"/>
                </a:solidFill>
                <a:latin typeface="Calibri (MS)" panose="020F0502020204030204"/>
                <a:ea typeface="Calibri (MS)" panose="020F0502020204030204"/>
                <a:cs typeface="Calibri (MS)" panose="020F0502020204030204"/>
                <a:sym typeface="Calibri (MS)" panose="020F0502020204030204"/>
              </a:rPr>
              <a:t>– Use AI models (CNNs, RNNs) for deepfake detection.</a:t>
            </a:r>
            <a:endParaRPr lang="en-US" sz="4040">
              <a:solidFill>
                <a:srgbClr val="252930"/>
              </a:solidFill>
              <a:latin typeface="Calibri (MS)" panose="020F0502020204030204"/>
              <a:ea typeface="Calibri (MS)" panose="020F0502020204030204"/>
              <a:cs typeface="Calibri (MS)" panose="020F0502020204030204"/>
              <a:sym typeface="Calibri (MS)" panose="020F0502020204030204"/>
            </a:endParaRPr>
          </a:p>
        </p:txBody>
      </p:sp>
      <p:sp>
        <p:nvSpPr>
          <p:cNvPr id="7" name="TextBox 7"/>
          <p:cNvSpPr txBox="1"/>
          <p:nvPr/>
        </p:nvSpPr>
        <p:spPr>
          <a:xfrm>
            <a:off x="676617" y="4991100"/>
            <a:ext cx="17611383" cy="2166109"/>
          </a:xfrm>
          <a:prstGeom prst="rect">
            <a:avLst/>
          </a:prstGeom>
        </p:spPr>
        <p:txBody>
          <a:bodyPr lIns="0" tIns="0" rIns="0" bIns="0" rtlCol="0" anchor="t">
            <a:spAutoFit/>
          </a:bodyPr>
          <a:lstStyle/>
          <a:p>
            <a:pPr marL="872490" lvl="1" indent="-436245" algn="just">
              <a:lnSpc>
                <a:spcPts val="5655"/>
              </a:lnSpc>
              <a:buFont typeface="Arial" panose="020B0604020202020204"/>
              <a:buChar char="•"/>
            </a:pPr>
            <a:r>
              <a:rPr lang="en-US" sz="4040" b="1">
                <a:solidFill>
                  <a:srgbClr val="252930"/>
                </a:solidFill>
                <a:latin typeface="Calibri (MS) Bold" panose="020F0702030404030204"/>
                <a:ea typeface="Calibri (MS) Bold" panose="020F0702030404030204"/>
                <a:cs typeface="Calibri (MS) Bold" panose="020F0702030404030204"/>
                <a:sym typeface="Calibri (MS) Bold" panose="020F0702030404030204"/>
              </a:rPr>
              <a:t>Feature Extraction </a:t>
            </a:r>
            <a:r>
              <a:rPr lang="en-US" sz="4040">
                <a:solidFill>
                  <a:srgbClr val="252930"/>
                </a:solidFill>
                <a:latin typeface="Calibri (MS)" panose="020F0502020204030204"/>
                <a:ea typeface="Calibri (MS)" panose="020F0502020204030204"/>
                <a:cs typeface="Calibri (MS)" panose="020F0502020204030204"/>
                <a:sym typeface="Calibri (MS)" panose="020F0502020204030204"/>
              </a:rPr>
              <a:t>– Analyze facial expressions, pixel inconsistencies, and voice distortion.</a:t>
            </a:r>
            <a:endParaRPr lang="en-US" sz="4040">
              <a:solidFill>
                <a:srgbClr val="252930"/>
              </a:solidFill>
              <a:latin typeface="Calibri (MS)" panose="020F0502020204030204"/>
              <a:ea typeface="Calibri (MS)" panose="020F0502020204030204"/>
              <a:cs typeface="Calibri (MS)" panose="020F0502020204030204"/>
              <a:sym typeface="Calibri (MS)" panose="020F0502020204030204"/>
            </a:endParaRPr>
          </a:p>
          <a:p>
            <a:pPr algn="just">
              <a:lnSpc>
                <a:spcPts val="5460"/>
              </a:lnSpc>
            </a:pPr>
            <a:endParaRPr lang="en-US" sz="4040">
              <a:solidFill>
                <a:srgbClr val="252930"/>
              </a:solidFill>
              <a:latin typeface="Calibri (MS)" panose="020F0502020204030204"/>
              <a:ea typeface="Calibri (MS)" panose="020F0502020204030204"/>
              <a:cs typeface="Calibri (MS)" panose="020F0502020204030204"/>
              <a:sym typeface="Calibri (MS)" panose="020F0502020204030204"/>
            </a:endParaRPr>
          </a:p>
        </p:txBody>
      </p:sp>
      <p:sp>
        <p:nvSpPr>
          <p:cNvPr id="8" name="TextBox 8"/>
          <p:cNvSpPr txBox="1"/>
          <p:nvPr/>
        </p:nvSpPr>
        <p:spPr>
          <a:xfrm>
            <a:off x="676617" y="7034657"/>
            <a:ext cx="17316272" cy="2008886"/>
          </a:xfrm>
          <a:prstGeom prst="rect">
            <a:avLst/>
          </a:prstGeom>
        </p:spPr>
        <p:txBody>
          <a:bodyPr lIns="0" tIns="0" rIns="0" bIns="0" rtlCol="0" anchor="t">
            <a:spAutoFit/>
          </a:bodyPr>
          <a:lstStyle/>
          <a:p>
            <a:pPr marL="872490" lvl="1" indent="-436245" algn="l">
              <a:lnSpc>
                <a:spcPts val="8080"/>
              </a:lnSpc>
              <a:buFont typeface="Arial" panose="020B0604020202020204"/>
              <a:buChar char="•"/>
            </a:pPr>
            <a:r>
              <a:rPr lang="en-US" sz="4040" b="1">
                <a:solidFill>
                  <a:srgbClr val="252930"/>
                </a:solidFill>
                <a:latin typeface="Calibri (MS) Bold" panose="020F0702030404030204"/>
                <a:ea typeface="Calibri (MS) Bold" panose="020F0702030404030204"/>
                <a:cs typeface="Calibri (MS) Bold" panose="020F0702030404030204"/>
                <a:sym typeface="Calibri (MS) Bold" panose="020F0702030404030204"/>
              </a:rPr>
              <a:t>Forensic Analysis</a:t>
            </a:r>
            <a:r>
              <a:rPr lang="en-US" sz="4040">
                <a:solidFill>
                  <a:srgbClr val="252930"/>
                </a:solidFill>
                <a:latin typeface="Calibri (MS)" panose="020F0502020204030204"/>
                <a:ea typeface="Calibri (MS)" panose="020F0502020204030204"/>
                <a:cs typeface="Calibri (MS)" panose="020F0502020204030204"/>
                <a:sym typeface="Calibri (MS)" panose="020F0502020204030204"/>
              </a:rPr>
              <a:t> – Detect unnatural lighting, lip-sync issues, and metadata inconsistencies.</a:t>
            </a:r>
            <a:endParaRPr lang="en-US" sz="4040">
              <a:solidFill>
                <a:srgbClr val="252930"/>
              </a:solidFill>
              <a:latin typeface="Calibri (MS)" panose="020F0502020204030204"/>
              <a:ea typeface="Calibri (MS)" panose="020F0502020204030204"/>
              <a:cs typeface="Calibri (MS)" panose="020F0502020204030204"/>
              <a:sym typeface="Calibri (MS)" panose="020F0502020204030204"/>
            </a:endParaRPr>
          </a:p>
        </p:txBody>
      </p:sp>
      <p:sp>
        <p:nvSpPr>
          <p:cNvPr id="9" name="TextBox 9"/>
          <p:cNvSpPr txBox="1"/>
          <p:nvPr/>
        </p:nvSpPr>
        <p:spPr>
          <a:xfrm>
            <a:off x="676617" y="1501207"/>
            <a:ext cx="17259300" cy="2183889"/>
          </a:xfrm>
          <a:prstGeom prst="rect">
            <a:avLst/>
          </a:prstGeom>
        </p:spPr>
        <p:txBody>
          <a:bodyPr lIns="0" tIns="0" rIns="0" bIns="0" rtlCol="0" anchor="t">
            <a:spAutoFit/>
          </a:bodyPr>
          <a:lstStyle/>
          <a:p>
            <a:pPr marL="872490" lvl="1" indent="-436245" algn="l">
              <a:lnSpc>
                <a:spcPts val="5655"/>
              </a:lnSpc>
              <a:buFont typeface="Arial" panose="020B0604020202020204"/>
              <a:buChar char="•"/>
            </a:pPr>
            <a:r>
              <a:rPr lang="en-US" sz="4040" b="1">
                <a:solidFill>
                  <a:srgbClr val="252930"/>
                </a:solidFill>
                <a:latin typeface="Calibri (MS) Bold" panose="020F0702030404030204"/>
                <a:ea typeface="Calibri (MS) Bold" panose="020F0702030404030204"/>
                <a:cs typeface="Calibri (MS) Bold" panose="020F0702030404030204"/>
                <a:sym typeface="Calibri (MS) Bold" panose="020F0702030404030204"/>
              </a:rPr>
              <a:t>Data Collection</a:t>
            </a:r>
            <a:r>
              <a:rPr lang="en-US" sz="4040">
                <a:solidFill>
                  <a:srgbClr val="252930"/>
                </a:solidFill>
                <a:latin typeface="Calibri (MS)" panose="020F0502020204030204"/>
                <a:ea typeface="Calibri (MS)" panose="020F0502020204030204"/>
                <a:cs typeface="Calibri (MS)" panose="020F0502020204030204"/>
                <a:sym typeface="Calibri (MS)" panose="020F0502020204030204"/>
              </a:rPr>
              <a:t> – Gather a dataset of real and deepfake videos, images, and audio from reliable sources for training and testing.</a:t>
            </a:r>
            <a:endParaRPr lang="en-US" sz="4040">
              <a:solidFill>
                <a:srgbClr val="252930"/>
              </a:solidFill>
              <a:latin typeface="Calibri (MS)" panose="020F0502020204030204"/>
              <a:ea typeface="Calibri (MS)" panose="020F0502020204030204"/>
              <a:cs typeface="Calibri (MS)" panose="020F0502020204030204"/>
              <a:sym typeface="Calibri (MS)" panose="020F0502020204030204"/>
            </a:endParaRPr>
          </a:p>
          <a:p>
            <a:pPr algn="ctr">
              <a:lnSpc>
                <a:spcPts val="5600"/>
              </a:lnSpc>
              <a:spcBef>
                <a:spcPct val="0"/>
              </a:spcBef>
            </a:pPr>
            <a:endParaRPr lang="en-US" sz="4040">
              <a:solidFill>
                <a:srgbClr val="25293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400000">
            <a:off x="159724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447800" y="2531491"/>
            <a:ext cx="16230600" cy="1478534"/>
          </a:xfrm>
          <a:prstGeom prst="rect">
            <a:avLst/>
          </a:prstGeom>
        </p:spPr>
        <p:txBody>
          <a:bodyPr lIns="0" tIns="0" rIns="0" bIns="0" rtlCol="0" anchor="t">
            <a:spAutoFit/>
          </a:bodyPr>
          <a:lstStyle/>
          <a:p>
            <a:pPr marL="872490" lvl="1" indent="-436245" algn="ctr">
              <a:lnSpc>
                <a:spcPts val="5655"/>
              </a:lnSpc>
              <a:buFont typeface="Arial" panose="020B0604020202020204"/>
              <a:buChar char="•"/>
            </a:pPr>
            <a:r>
              <a:rPr lang="en-US" sz="4040" b="1">
                <a:solidFill>
                  <a:srgbClr val="000000"/>
                </a:solidFill>
                <a:latin typeface="Calibri (MS) Bold" panose="020F0702030404030204"/>
                <a:ea typeface="Calibri (MS) Bold" panose="020F0702030404030204"/>
                <a:cs typeface="Calibri (MS) Bold" panose="020F0702030404030204"/>
                <a:sym typeface="Calibri (MS) Bold" panose="020F0702030404030204"/>
              </a:rPr>
              <a:t>Blockchain Verification</a:t>
            </a:r>
            <a:r>
              <a:rPr lang="en-US" sz="4040">
                <a:solidFill>
                  <a:srgbClr val="000000"/>
                </a:solidFill>
                <a:latin typeface="Calibri (MS)" panose="020F0502020204030204"/>
                <a:ea typeface="Calibri (MS)" panose="020F0502020204030204"/>
                <a:cs typeface="Calibri (MS)" panose="020F0502020204030204"/>
                <a:sym typeface="Calibri (MS)" panose="020F0502020204030204"/>
              </a:rPr>
              <a:t> – Ensure content authenticity through secure tracking.</a:t>
            </a:r>
            <a:endParaRPr lang="en-US" sz="404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6" name="TextBox 6"/>
          <p:cNvSpPr txBox="1"/>
          <p:nvPr/>
        </p:nvSpPr>
        <p:spPr>
          <a:xfrm>
            <a:off x="1447800" y="4303213"/>
            <a:ext cx="16230600" cy="1478534"/>
          </a:xfrm>
          <a:prstGeom prst="rect">
            <a:avLst/>
          </a:prstGeom>
        </p:spPr>
        <p:txBody>
          <a:bodyPr lIns="0" tIns="0" rIns="0" bIns="0" rtlCol="0" anchor="t">
            <a:spAutoFit/>
          </a:bodyPr>
          <a:lstStyle/>
          <a:p>
            <a:pPr marL="872490" lvl="1" indent="-436245" algn="ctr">
              <a:lnSpc>
                <a:spcPts val="5655"/>
              </a:lnSpc>
              <a:buFont typeface="Arial" panose="020B0604020202020204"/>
              <a:buChar char="•"/>
            </a:pPr>
            <a:r>
              <a:rPr lang="en-US" sz="4040">
                <a:solidFill>
                  <a:srgbClr val="000000"/>
                </a:solidFill>
                <a:latin typeface="Calibri (MS)" panose="020F0502020204030204"/>
                <a:ea typeface="Calibri (MS)" panose="020F0502020204030204"/>
                <a:cs typeface="Calibri (MS)" panose="020F0502020204030204"/>
                <a:sym typeface="Calibri (MS)" panose="020F0502020204030204"/>
              </a:rPr>
              <a:t> </a:t>
            </a:r>
            <a:r>
              <a:rPr lang="en-US" sz="4040" b="1">
                <a:solidFill>
                  <a:srgbClr val="000000"/>
                </a:solidFill>
                <a:latin typeface="Calibri (MS) Bold" panose="020F0702030404030204"/>
                <a:ea typeface="Calibri (MS) Bold" panose="020F0702030404030204"/>
                <a:cs typeface="Calibri (MS) Bold" panose="020F0702030404030204"/>
                <a:sym typeface="Calibri (MS) Bold" panose="020F0702030404030204"/>
              </a:rPr>
              <a:t>Real-Time Detection </a:t>
            </a:r>
            <a:r>
              <a:rPr lang="en-US" sz="4040">
                <a:solidFill>
                  <a:srgbClr val="000000"/>
                </a:solidFill>
                <a:latin typeface="Calibri (MS)" panose="020F0502020204030204"/>
                <a:ea typeface="Calibri (MS)" panose="020F0502020204030204"/>
                <a:cs typeface="Calibri (MS)" panose="020F0502020204030204"/>
                <a:sym typeface="Calibri (MS)" panose="020F0502020204030204"/>
              </a:rPr>
              <a:t>– Integrate the system into social media and news platforms</a:t>
            </a:r>
            <a:endParaRPr lang="en-US" sz="4040">
              <a:solidFill>
                <a:srgbClr val="000000"/>
              </a:solidFill>
              <a:latin typeface="Calibri (MS)" panose="020F0502020204030204"/>
              <a:ea typeface="Calibri (MS)" panose="020F0502020204030204"/>
              <a:cs typeface="Calibri (MS)" panose="020F0502020204030204"/>
              <a:sym typeface="Calibri (MS)" panose="020F0502020204030204"/>
            </a:endParaRPr>
          </a:p>
        </p:txBody>
      </p:sp>
      <p:sp>
        <p:nvSpPr>
          <p:cNvPr id="7" name="TextBox 7"/>
          <p:cNvSpPr txBox="1"/>
          <p:nvPr/>
        </p:nvSpPr>
        <p:spPr>
          <a:xfrm>
            <a:off x="1447800" y="6074935"/>
            <a:ext cx="15951200" cy="1478534"/>
          </a:xfrm>
          <a:prstGeom prst="rect">
            <a:avLst/>
          </a:prstGeom>
        </p:spPr>
        <p:txBody>
          <a:bodyPr lIns="0" tIns="0" rIns="0" bIns="0" rtlCol="0" anchor="t">
            <a:spAutoFit/>
          </a:bodyPr>
          <a:lstStyle/>
          <a:p>
            <a:pPr marL="872490" lvl="1" indent="-436245" algn="ctr">
              <a:lnSpc>
                <a:spcPts val="5655"/>
              </a:lnSpc>
              <a:buFont typeface="Arial" panose="020B0604020202020204"/>
              <a:buChar char="•"/>
            </a:pPr>
            <a:r>
              <a:rPr lang="en-US" sz="4040" b="1">
                <a:solidFill>
                  <a:srgbClr val="000000"/>
                </a:solidFill>
                <a:latin typeface="Calibri (MS) Bold" panose="020F0702030404030204"/>
                <a:ea typeface="Calibri (MS) Bold" panose="020F0702030404030204"/>
                <a:cs typeface="Calibri (MS) Bold" panose="020F0702030404030204"/>
                <a:sym typeface="Calibri (MS) Bold" panose="020F0702030404030204"/>
              </a:rPr>
              <a:t>Testing &amp; Evaluation</a:t>
            </a:r>
            <a:r>
              <a:rPr lang="en-US" sz="4040">
                <a:solidFill>
                  <a:srgbClr val="000000"/>
                </a:solidFill>
                <a:latin typeface="Calibri (MS)" panose="020F0502020204030204"/>
                <a:ea typeface="Calibri (MS)" panose="020F0502020204030204"/>
                <a:cs typeface="Calibri (MS)" panose="020F0502020204030204"/>
                <a:sym typeface="Calibri (MS)" panose="020F0502020204030204"/>
              </a:rPr>
              <a:t> – Measure accuracy, precision, and false positive rates.</a:t>
            </a:r>
            <a:endParaRPr lang="en-US" sz="4040">
              <a:solidFill>
                <a:srgbClr val="000000"/>
              </a:solidFill>
              <a:latin typeface="Calibri (MS)" panose="020F0502020204030204"/>
              <a:ea typeface="Calibri (MS)" panose="020F0502020204030204"/>
              <a:cs typeface="Calibri (MS)" panose="020F0502020204030204"/>
              <a:sym typeface="Calibri (MS)"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3"/>
          <p:cNvSpPr txBox="1"/>
          <p:nvPr/>
        </p:nvSpPr>
        <p:spPr>
          <a:xfrm>
            <a:off x="3124200" y="495300"/>
            <a:ext cx="4343400" cy="960263"/>
          </a:xfrm>
          <a:prstGeom prst="rect">
            <a:avLst/>
          </a:prstGeom>
          <a:noFill/>
        </p:spPr>
        <p:txBody>
          <a:bodyPr wrap="square" rtlCol="0">
            <a:spAutoFit/>
          </a:bodyPr>
          <a:lstStyle/>
          <a:p>
            <a:r>
              <a:rPr lang="en-IN" sz="5640" dirty="0">
                <a:latin typeface="Calibri (MS) Bold" panose="020F0702030404030204" charset="0"/>
                <a:cs typeface="Calibri (MS) Bold" panose="020F0702030404030204" charset="0"/>
              </a:rPr>
              <a:t>PROTOTYPE:</a:t>
            </a:r>
            <a:endParaRPr lang="en-IN" sz="5640" dirty="0">
              <a:latin typeface="Calibri (MS) Bold" panose="020F0702030404030204" charset="0"/>
              <a:cs typeface="Calibri (MS) Bold" panose="020F0702030404030204" charset="0"/>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6800" y="1937905"/>
            <a:ext cx="10363200" cy="814924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6187</Words>
  <Application>WPS Presentation</Application>
  <PresentationFormat>Custom</PresentationFormat>
  <Paragraphs>151</Paragraphs>
  <Slides>20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20</vt:i4>
      </vt:variant>
    </vt:vector>
  </HeadingPairs>
  <TitlesOfParts>
    <vt:vector size="35" baseType="lpstr">
      <vt:lpstr>Arial</vt:lpstr>
      <vt:lpstr>SimSun</vt:lpstr>
      <vt:lpstr>Wingdings</vt:lpstr>
      <vt:lpstr>Lato Bold</vt:lpstr>
      <vt:lpstr>Calibri (MS)</vt:lpstr>
      <vt:lpstr>Maven Pro Bold</vt:lpstr>
      <vt:lpstr>Arial</vt:lpstr>
      <vt:lpstr>Calibri (MS) Bold</vt:lpstr>
      <vt:lpstr>Calibri (MS) Bold</vt:lpstr>
      <vt:lpstr>Calibri (MS) Italics</vt:lpstr>
      <vt:lpstr>Maven Pro</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Ivory Black Simple Geometric Research Project Presentation</dc:title>
  <dc:creator/>
  <cp:lastModifiedBy>gayatri</cp:lastModifiedBy>
  <cp:revision>5</cp:revision>
  <dcterms:created xsi:type="dcterms:W3CDTF">2006-08-16T00:00:00Z</dcterms:created>
  <dcterms:modified xsi:type="dcterms:W3CDTF">2025-03-20T17:14:01Z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D029F4B4CB4341C9AC6C7ADF58E9A62F_13</vt:lpwstr>
  </property>
  <property fmtid="{D5CDD505-2E9C-101B-9397-08002B2CF9AE}" pid="3" name="KSOProductBuildVer">
    <vt:lpwstr>1033-12.2.0.20326</vt:lpwstr>
  </property>
</Properties>
</file>