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62" r:id="rId3"/>
    <p:sldId id="263" r:id="rId4"/>
    <p:sldId id="264" r:id="rId5"/>
    <p:sldId id="265"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434B7-8A58-4377-B4E5-CE63292AF7C6}" v="7" dt="2024-09-18T03:54:41.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0B060-37EC-4F49-B90D-75B456057903}" type="datetimeFigureOut">
              <a:rPr lang="en-IN" smtClean="0"/>
              <a:t>18-09-2024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EA0CDFA-FD11-498E-9939-7B903ED2754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4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B060-37EC-4F49-B90D-75B45605790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CDFA-FD11-498E-9939-7B903ED2754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28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B060-37EC-4F49-B90D-75B45605790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CDFA-FD11-498E-9939-7B903ED2754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84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0B060-37EC-4F49-B90D-75B45605790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CDFA-FD11-498E-9939-7B903ED2754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8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0B060-37EC-4F49-B90D-75B45605790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CDFA-FD11-498E-9939-7B903ED2754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846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0B060-37EC-4F49-B90D-75B456057903}"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CDFA-FD11-498E-9939-7B903ED2754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308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0B060-37EC-4F49-B90D-75B456057903}"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0CDFA-FD11-498E-9939-7B903ED2754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28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0B060-37EC-4F49-B90D-75B456057903}"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0CDFA-FD11-498E-9939-7B903ED2754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3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0B060-37EC-4F49-B90D-75B456057903}"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0CDFA-FD11-498E-9939-7B903ED2754F}" type="slidenum">
              <a:rPr lang="en-IN" smtClean="0"/>
              <a:t>‹#›</a:t>
            </a:fld>
            <a:endParaRPr lang="en-IN"/>
          </a:p>
        </p:txBody>
      </p:sp>
    </p:spTree>
    <p:extLst>
      <p:ext uri="{BB962C8B-B14F-4D97-AF65-F5344CB8AC3E}">
        <p14:creationId xmlns:p14="http://schemas.microsoft.com/office/powerpoint/2010/main" val="348920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0B060-37EC-4F49-B90D-75B456057903}"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CDFA-FD11-498E-9939-7B903ED2754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68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530B060-37EC-4F49-B90D-75B456057903}" type="datetimeFigureOut">
              <a:rPr lang="en-IN" smtClean="0"/>
              <a:t>18-09-2024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EA0CDFA-FD11-498E-9939-7B903ED2754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68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30B060-37EC-4F49-B90D-75B456057903}" type="datetimeFigureOut">
              <a:rPr lang="en-IN" smtClean="0"/>
              <a:t>18-09-2024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A0CDFA-FD11-498E-9939-7B903ED2754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5872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14FB-C8FF-348E-A5AB-F671E0C5C909}"/>
              </a:ext>
            </a:extLst>
          </p:cNvPr>
          <p:cNvSpPr>
            <a:spLocks noGrp="1"/>
          </p:cNvSpPr>
          <p:nvPr>
            <p:ph type="ctrTitle"/>
          </p:nvPr>
        </p:nvSpPr>
        <p:spPr/>
        <p:txBody>
          <a:bodyPr>
            <a:normAutofit fontScale="90000"/>
          </a:bodyPr>
          <a:lstStyle/>
          <a:p>
            <a:r>
              <a:rPr lang="en-IN" dirty="0"/>
              <a:t>YES BANK STOCK CLOSING PRICE PREDITCION</a:t>
            </a:r>
          </a:p>
        </p:txBody>
      </p:sp>
      <p:sp>
        <p:nvSpPr>
          <p:cNvPr id="3" name="Subtitle 2">
            <a:extLst>
              <a:ext uri="{FF2B5EF4-FFF2-40B4-BE49-F238E27FC236}">
                <a16:creationId xmlns:a16="http://schemas.microsoft.com/office/drawing/2014/main" id="{9CF5C850-5725-407B-A15C-7F2BDD3DA336}"/>
              </a:ext>
            </a:extLst>
          </p:cNvPr>
          <p:cNvSpPr>
            <a:spLocks noGrp="1"/>
          </p:cNvSpPr>
          <p:nvPr>
            <p:ph type="subTitle" idx="1"/>
          </p:nvPr>
        </p:nvSpPr>
        <p:spPr>
          <a:xfrm>
            <a:off x="2417780" y="3531204"/>
            <a:ext cx="8637072" cy="2541431"/>
          </a:xfrm>
        </p:spPr>
        <p:txBody>
          <a:bodyPr>
            <a:normAutofit/>
          </a:bodyPr>
          <a:lstStyle/>
          <a:p>
            <a:pPr algn="ctr"/>
            <a:r>
              <a:rPr lang="en-IN" dirty="0"/>
              <a:t>SUBMITTED BY: </a:t>
            </a:r>
          </a:p>
          <a:p>
            <a:pPr algn="ctr"/>
            <a:r>
              <a:rPr lang="en-IN" dirty="0"/>
              <a:t>CH. GAYATRI – 221FA14038</a:t>
            </a:r>
          </a:p>
          <a:p>
            <a:pPr algn="ctr"/>
            <a:r>
              <a:rPr lang="en-IN" dirty="0"/>
              <a:t> BIOINFORMATICS – 3A</a:t>
            </a:r>
          </a:p>
        </p:txBody>
      </p:sp>
    </p:spTree>
    <p:extLst>
      <p:ext uri="{BB962C8B-B14F-4D97-AF65-F5344CB8AC3E}">
        <p14:creationId xmlns:p14="http://schemas.microsoft.com/office/powerpoint/2010/main" val="52971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E68E-1641-DA19-6D0C-A3E9711CEFDC}"/>
              </a:ext>
            </a:extLst>
          </p:cNvPr>
          <p:cNvSpPr>
            <a:spLocks noGrp="1"/>
          </p:cNvSpPr>
          <p:nvPr>
            <p:ph type="title"/>
          </p:nvPr>
        </p:nvSpPr>
        <p:spPr>
          <a:xfrm>
            <a:off x="1955833" y="2557518"/>
            <a:ext cx="7729728" cy="1188720"/>
          </a:xfrm>
        </p:spPr>
        <p:txBody>
          <a:bodyPr/>
          <a:lstStyle/>
          <a:p>
            <a:pPr algn="ctr"/>
            <a:r>
              <a:rPr lang="en-IN" dirty="0"/>
              <a:t>THANK YOU</a:t>
            </a:r>
          </a:p>
        </p:txBody>
      </p:sp>
    </p:spTree>
    <p:extLst>
      <p:ext uri="{BB962C8B-B14F-4D97-AF65-F5344CB8AC3E}">
        <p14:creationId xmlns:p14="http://schemas.microsoft.com/office/powerpoint/2010/main" val="250032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3DF-EB7A-54D8-7943-A0C2A68446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D6A16A-E6F4-A4F0-896E-5D9C1DF6A393}"/>
              </a:ext>
            </a:extLst>
          </p:cNvPr>
          <p:cNvSpPr>
            <a:spLocks noGrp="1"/>
          </p:cNvSpPr>
          <p:nvPr>
            <p:ph idx="1"/>
          </p:nvPr>
        </p:nvSpPr>
        <p:spPr/>
        <p:txBody>
          <a:bodyPr>
            <a:normAutofit/>
          </a:bodyPr>
          <a:lstStyle/>
          <a:p>
            <a:pPr marL="0" indent="0">
              <a:buNone/>
            </a:pPr>
            <a:r>
              <a:rPr lang="en-US" b="0" i="0" dirty="0">
                <a:effectLst/>
                <a:latin typeface="system-ui"/>
              </a:rPr>
              <a:t>Yes Bank stock closing price prediction by regression involves using historical data to develop a regression model that can forecast future stock prices. Regression analysis is a statistical method that uses a combination of independent variables to predict the value of a dependent variable, in this case, the stock price. Here we are gonna develope different Regression model to predict the Closing stock price. On the basis of different metrics, we are gonna evaluate our model and try to find the best model of it. Also try to gain some insights in feature importance using various methods.</a:t>
            </a:r>
            <a:endParaRPr lang="en-IN" dirty="0"/>
          </a:p>
        </p:txBody>
      </p:sp>
    </p:spTree>
    <p:extLst>
      <p:ext uri="{BB962C8B-B14F-4D97-AF65-F5344CB8AC3E}">
        <p14:creationId xmlns:p14="http://schemas.microsoft.com/office/powerpoint/2010/main" val="160209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2B93-A31A-AB5A-D9F0-01E779C08016}"/>
              </a:ext>
            </a:extLst>
          </p:cNvPr>
          <p:cNvSpPr>
            <a:spLocks noGrp="1"/>
          </p:cNvSpPr>
          <p:nvPr>
            <p:ph type="title"/>
          </p:nvPr>
        </p:nvSpPr>
        <p:spPr/>
        <p:txBody>
          <a:bodyPr/>
          <a:lstStyle/>
          <a:p>
            <a:r>
              <a:rPr lang="en-IN" dirty="0"/>
              <a:t>LINEAR REGRESSION</a:t>
            </a:r>
          </a:p>
        </p:txBody>
      </p:sp>
      <p:sp>
        <p:nvSpPr>
          <p:cNvPr id="4" name="Rectangle 1">
            <a:extLst>
              <a:ext uri="{FF2B5EF4-FFF2-40B4-BE49-F238E27FC236}">
                <a16:creationId xmlns:a16="http://schemas.microsoft.com/office/drawing/2014/main" id="{92B8B313-321C-AAFF-8741-0C8ED72BA6B4}"/>
              </a:ext>
            </a:extLst>
          </p:cNvPr>
          <p:cNvSpPr>
            <a:spLocks noGrp="1" noChangeArrowheads="1"/>
          </p:cNvSpPr>
          <p:nvPr>
            <p:ph idx="1"/>
          </p:nvPr>
        </p:nvSpPr>
        <p:spPr bwMode="auto">
          <a:xfrm>
            <a:off x="634713" y="2192056"/>
            <a:ext cx="1042014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Linear regression</a:t>
            </a:r>
            <a:r>
              <a:rPr kumimoji="0" lang="en-US" altLang="en-US" sz="1800" b="0" i="0" u="none" strike="noStrike" cap="none" normalizeH="0" baseline="0" dirty="0">
                <a:ln>
                  <a:noFill/>
                </a:ln>
                <a:solidFill>
                  <a:schemeClr val="tx1"/>
                </a:solidFill>
                <a:effectLst/>
                <a:latin typeface="Aptos Display" panose="020B0004020202020204" pitchFamily="34" charset="0"/>
              </a:rPr>
              <a:t> is a statistical method used to model the relationship between a dependent variable (also known as the outcome variable) and one or more independent variables (also known as predictors). The goal is to find a linear equation that best fits the data points, allowing us to predict the value of the dependent variable based on the values of the independent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Key components of linear regression:</a:t>
            </a:r>
            <a:endParaRPr kumimoji="0" lang="en-US" altLang="en-US" sz="1800" b="0" i="0" u="none" strike="noStrike" cap="none" normalizeH="0" baseline="0" dirty="0">
              <a:ln>
                <a:noFill/>
              </a:ln>
              <a:solidFill>
                <a:schemeClr val="tx1"/>
              </a:solidFill>
              <a:effectLst/>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      Dependent variable (Y):</a:t>
            </a:r>
            <a:r>
              <a:rPr kumimoji="0" lang="en-US" altLang="en-US" sz="1800" b="0" i="0" u="none" strike="noStrike" cap="none" normalizeH="0" baseline="0" dirty="0">
                <a:ln>
                  <a:noFill/>
                </a:ln>
                <a:solidFill>
                  <a:schemeClr val="tx1"/>
                </a:solidFill>
                <a:effectLst/>
                <a:latin typeface="Aptos Display" panose="020B0004020202020204" pitchFamily="34" charset="0"/>
              </a:rPr>
              <a:t> The variable we want to predict.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      Independent variables (X):</a:t>
            </a:r>
            <a:r>
              <a:rPr kumimoji="0" lang="en-US" altLang="en-US" sz="1800" b="0" i="0" u="none" strike="noStrike" cap="none" normalizeH="0" baseline="0" dirty="0">
                <a:ln>
                  <a:noFill/>
                </a:ln>
                <a:solidFill>
                  <a:schemeClr val="tx1"/>
                </a:solidFill>
                <a:effectLst/>
                <a:latin typeface="Aptos Display" panose="020B0004020202020204" pitchFamily="34" charset="0"/>
              </a:rPr>
              <a:t> The variables used to predict the dependent variable.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      Linear equation:</a:t>
            </a:r>
            <a:r>
              <a:rPr kumimoji="0" lang="en-US" altLang="en-US" sz="1800" b="0" i="0" u="none" strike="noStrike" cap="none" normalizeH="0" baseline="0" dirty="0">
                <a:ln>
                  <a:noFill/>
                </a:ln>
                <a:solidFill>
                  <a:schemeClr val="tx1"/>
                </a:solidFill>
                <a:effectLst/>
                <a:latin typeface="Aptos Display" panose="020B0004020202020204" pitchFamily="34" charset="0"/>
              </a:rPr>
              <a:t> A mathematical equation that represents the relationship between the variables.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rPr>
              <a:t>     Coefficients (β):</a:t>
            </a:r>
            <a:r>
              <a:rPr kumimoji="0" lang="en-US" altLang="en-US" sz="1800" b="0" i="0" u="none" strike="noStrike" cap="none" normalizeH="0" baseline="0" dirty="0">
                <a:ln>
                  <a:noFill/>
                </a:ln>
                <a:solidFill>
                  <a:schemeClr val="tx1"/>
                </a:solidFill>
                <a:effectLst/>
                <a:latin typeface="Aptos Display" panose="020B0004020202020204" pitchFamily="34" charset="0"/>
              </a:rPr>
              <a:t> Numerical values that represent the strength and direction of the relationship between the                   independent variables and the dependent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68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F5D7-6A6E-D138-5732-0BE9865667F6}"/>
              </a:ext>
            </a:extLst>
          </p:cNvPr>
          <p:cNvSpPr>
            <a:spLocks noGrp="1"/>
          </p:cNvSpPr>
          <p:nvPr>
            <p:ph type="title"/>
          </p:nvPr>
        </p:nvSpPr>
        <p:spPr>
          <a:xfrm>
            <a:off x="932034" y="279901"/>
            <a:ext cx="9603275" cy="1049235"/>
          </a:xfrm>
        </p:spPr>
        <p:txBody>
          <a:bodyPr/>
          <a:lstStyle/>
          <a:p>
            <a:r>
              <a:rPr lang="en-US" dirty="0"/>
              <a:t>Python script and r script:</a:t>
            </a:r>
            <a:endParaRPr lang="en-IN" dirty="0"/>
          </a:p>
        </p:txBody>
      </p:sp>
      <p:pic>
        <p:nvPicPr>
          <p:cNvPr id="4" name="Picture 3">
            <a:extLst>
              <a:ext uri="{FF2B5EF4-FFF2-40B4-BE49-F238E27FC236}">
                <a16:creationId xmlns:a16="http://schemas.microsoft.com/office/drawing/2014/main" id="{DA847899-0900-C31D-5891-980FE35BE1AD}"/>
              </a:ext>
            </a:extLst>
          </p:cNvPr>
          <p:cNvPicPr>
            <a:picLocks noChangeAspect="1"/>
          </p:cNvPicPr>
          <p:nvPr/>
        </p:nvPicPr>
        <p:blipFill>
          <a:blip r:embed="rId2"/>
          <a:stretch>
            <a:fillRect/>
          </a:stretch>
        </p:blipFill>
        <p:spPr>
          <a:xfrm>
            <a:off x="932034" y="814009"/>
            <a:ext cx="10497966" cy="5820587"/>
          </a:xfrm>
          <a:prstGeom prst="rect">
            <a:avLst/>
          </a:prstGeom>
        </p:spPr>
      </p:pic>
    </p:spTree>
    <p:extLst>
      <p:ext uri="{BB962C8B-B14F-4D97-AF65-F5344CB8AC3E}">
        <p14:creationId xmlns:p14="http://schemas.microsoft.com/office/powerpoint/2010/main" val="190611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C558F-0961-5875-CAFB-08C16CDC96CB}"/>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06251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745D-2C7D-BD37-ECA6-D00F6E3DD047}"/>
              </a:ext>
            </a:extLst>
          </p:cNvPr>
          <p:cNvSpPr>
            <a:spLocks noGrp="1"/>
          </p:cNvSpPr>
          <p:nvPr>
            <p:ph type="title"/>
          </p:nvPr>
        </p:nvSpPr>
        <p:spPr>
          <a:xfrm>
            <a:off x="2231136" y="935195"/>
            <a:ext cx="7729728" cy="1188720"/>
          </a:xfrm>
        </p:spPr>
        <p:txBody>
          <a:bodyPr>
            <a:normAutofit/>
          </a:bodyPr>
          <a:lstStyle/>
          <a:p>
            <a:r>
              <a:rPr lang="en-IN" dirty="0"/>
              <a:t>LINEAR REGRESSION:OPEN VS CLOSE</a:t>
            </a:r>
          </a:p>
        </p:txBody>
      </p:sp>
      <p:pic>
        <p:nvPicPr>
          <p:cNvPr id="5" name="Content Placeholder 4">
            <a:extLst>
              <a:ext uri="{FF2B5EF4-FFF2-40B4-BE49-F238E27FC236}">
                <a16:creationId xmlns:a16="http://schemas.microsoft.com/office/drawing/2014/main" id="{E68F9BDB-6BC0-22DE-7B63-C52F61B64AC6}"/>
              </a:ext>
            </a:extLst>
          </p:cNvPr>
          <p:cNvPicPr>
            <a:picLocks noGrp="1" noChangeAspect="1"/>
          </p:cNvPicPr>
          <p:nvPr>
            <p:ph idx="1"/>
          </p:nvPr>
        </p:nvPicPr>
        <p:blipFill>
          <a:blip r:embed="rId2"/>
          <a:stretch>
            <a:fillRect/>
          </a:stretch>
        </p:blipFill>
        <p:spPr>
          <a:xfrm>
            <a:off x="6921910" y="1984776"/>
            <a:ext cx="4576793" cy="3856054"/>
          </a:xfrm>
        </p:spPr>
      </p:pic>
      <p:sp>
        <p:nvSpPr>
          <p:cNvPr id="4" name="TextBox 3">
            <a:extLst>
              <a:ext uri="{FF2B5EF4-FFF2-40B4-BE49-F238E27FC236}">
                <a16:creationId xmlns:a16="http://schemas.microsoft.com/office/drawing/2014/main" id="{89622639-CAE3-890E-7786-608B49F52CB2}"/>
              </a:ext>
            </a:extLst>
          </p:cNvPr>
          <p:cNvSpPr txBox="1"/>
          <p:nvPr/>
        </p:nvSpPr>
        <p:spPr>
          <a:xfrm>
            <a:off x="835742" y="1984776"/>
            <a:ext cx="5781367" cy="3693319"/>
          </a:xfrm>
          <a:prstGeom prst="rect">
            <a:avLst/>
          </a:prstGeom>
          <a:noFill/>
        </p:spPr>
        <p:txBody>
          <a:bodyPr wrap="square">
            <a:spAutoFit/>
          </a:bodyPr>
          <a:lstStyle/>
          <a:p>
            <a:pPr algn="just"/>
            <a:r>
              <a:rPr lang="en-US" dirty="0">
                <a:latin typeface="Aptos Display" panose="020B0004020202020204" pitchFamily="34" charset="0"/>
              </a:rPr>
              <a:t>This image shows a simple linear regression plot where the "Open" price (on the x-axis) is plotted against the "Close" price (on the y-axis). Here’s a breakdown of the key elements:</a:t>
            </a:r>
          </a:p>
          <a:p>
            <a:pPr algn="just">
              <a:buFont typeface="Arial" panose="020B0604020202020204" pitchFamily="34" charset="0"/>
              <a:buChar char="•"/>
            </a:pPr>
            <a:r>
              <a:rPr lang="en-US" b="1" dirty="0">
                <a:latin typeface="Aptos Display" panose="020B0004020202020204" pitchFamily="34" charset="0"/>
              </a:rPr>
              <a:t>Data Points (Blue dots):</a:t>
            </a:r>
            <a:r>
              <a:rPr lang="en-US" dirty="0">
                <a:latin typeface="Aptos Display" panose="020B0004020202020204" pitchFamily="34" charset="0"/>
              </a:rPr>
              <a:t> These represent individual observations of the open and close prices for a certain period. Each dot corresponds to a pair of values: one for "Open" and one for "Close."</a:t>
            </a:r>
          </a:p>
          <a:p>
            <a:pPr algn="just">
              <a:buFont typeface="Arial" panose="020B0604020202020204" pitchFamily="34" charset="0"/>
              <a:buChar char="•"/>
            </a:pPr>
            <a:r>
              <a:rPr lang="en-US" b="1" dirty="0">
                <a:latin typeface="Aptos Display" panose="020B0004020202020204" pitchFamily="34" charset="0"/>
              </a:rPr>
              <a:t>Regression Line (Red line):</a:t>
            </a:r>
            <a:r>
              <a:rPr lang="en-US" dirty="0">
                <a:latin typeface="Aptos Display" panose="020B0004020202020204" pitchFamily="34" charset="0"/>
              </a:rPr>
              <a:t> The red line is the linear regression line, which is a statistical model to predict the value of the "Close" price based on the "Open" price. This line minimizes the distance between itself and all the data points (in terms of squared differences).</a:t>
            </a:r>
          </a:p>
        </p:txBody>
      </p:sp>
    </p:spTree>
    <p:extLst>
      <p:ext uri="{BB962C8B-B14F-4D97-AF65-F5344CB8AC3E}">
        <p14:creationId xmlns:p14="http://schemas.microsoft.com/office/powerpoint/2010/main" val="324832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1488E3-9C5B-A4C7-C065-B45553EF0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994183" y="2046419"/>
            <a:ext cx="4784864" cy="3997325"/>
          </a:xfrm>
        </p:spPr>
      </p:pic>
      <p:sp>
        <p:nvSpPr>
          <p:cNvPr id="4" name="TextBox 3">
            <a:extLst>
              <a:ext uri="{FF2B5EF4-FFF2-40B4-BE49-F238E27FC236}">
                <a16:creationId xmlns:a16="http://schemas.microsoft.com/office/drawing/2014/main" id="{426E83A0-789D-C3A8-83A0-1D8D40CBE62C}"/>
              </a:ext>
            </a:extLst>
          </p:cNvPr>
          <p:cNvSpPr txBox="1"/>
          <p:nvPr/>
        </p:nvSpPr>
        <p:spPr>
          <a:xfrm>
            <a:off x="943896" y="2046419"/>
            <a:ext cx="5460350" cy="3693319"/>
          </a:xfrm>
          <a:prstGeom prst="rect">
            <a:avLst/>
          </a:prstGeom>
          <a:noFill/>
        </p:spPr>
        <p:txBody>
          <a:bodyPr wrap="square">
            <a:spAutoFit/>
          </a:bodyPr>
          <a:lstStyle/>
          <a:p>
            <a:pPr algn="just">
              <a:buFont typeface="Arial" panose="020B0604020202020204" pitchFamily="34" charset="0"/>
              <a:buChar char="•"/>
            </a:pPr>
            <a:r>
              <a:rPr lang="en-US" b="1" dirty="0">
                <a:latin typeface="Aptos Display" panose="020B0004020202020204" pitchFamily="34" charset="0"/>
              </a:rPr>
              <a:t>Fit of the Model:</a:t>
            </a:r>
            <a:r>
              <a:rPr lang="en-US" dirty="0">
                <a:latin typeface="Aptos Display" panose="020B0004020202020204" pitchFamily="34" charset="0"/>
              </a:rPr>
              <a:t> Most of the blue dots are clustered closely around the red line, indicating a good fit, meaning the linear regression model is effective at predicting the "Close" price based on the "Open" price.</a:t>
            </a:r>
          </a:p>
          <a:p>
            <a:pPr algn="just"/>
            <a:r>
              <a:rPr lang="en-US" b="0" i="0" dirty="0">
                <a:solidFill>
                  <a:srgbClr val="212121"/>
                </a:solidFill>
                <a:effectLst/>
                <a:latin typeface="Aptos Display" panose="020B0004020202020204" pitchFamily="34" charset="0"/>
              </a:rPr>
              <a:t>Number of data points in the dataset: 185</a:t>
            </a:r>
            <a:endParaRPr lang="en-US" dirty="0">
              <a:latin typeface="Aptos Display" panose="020B0004020202020204" pitchFamily="34" charset="0"/>
            </a:endParaRPr>
          </a:p>
          <a:p>
            <a:pPr algn="just"/>
            <a:r>
              <a:rPr lang="en-US" b="0" i="0" dirty="0">
                <a:solidFill>
                  <a:srgbClr val="212121"/>
                </a:solidFill>
                <a:effectLst/>
                <a:latin typeface="Aptos Display" panose="020B0004020202020204" pitchFamily="34" charset="0"/>
              </a:rPr>
              <a:t>R-squared (Open vs Close): 0.9564272890130099</a:t>
            </a:r>
          </a:p>
          <a:p>
            <a:pPr algn="just"/>
            <a:r>
              <a:rPr lang="en-US" b="0" i="0" dirty="0">
                <a:solidFill>
                  <a:srgbClr val="212121"/>
                </a:solidFill>
                <a:effectLst/>
                <a:latin typeface="Aptos Display" panose="020B0004020202020204" pitchFamily="34" charset="0"/>
              </a:rPr>
              <a:t>MSE (Open vs Close): 421.18 </a:t>
            </a:r>
          </a:p>
          <a:p>
            <a:pPr algn="just"/>
            <a:r>
              <a:rPr lang="en-US" b="0" i="0" dirty="0">
                <a:solidFill>
                  <a:srgbClr val="212121"/>
                </a:solidFill>
                <a:effectLst/>
                <a:latin typeface="Aptos Display" panose="020B0004020202020204" pitchFamily="34" charset="0"/>
              </a:rPr>
              <a:t>RMSE (Open vs Close): 20.52</a:t>
            </a:r>
          </a:p>
          <a:p>
            <a:pPr algn="just"/>
            <a:r>
              <a:rPr lang="en-US" b="0" i="0" dirty="0">
                <a:solidFill>
                  <a:srgbClr val="212121"/>
                </a:solidFill>
                <a:effectLst/>
                <a:latin typeface="Aptos Display" panose="020B0004020202020204" pitchFamily="34" charset="0"/>
              </a:rPr>
              <a:t>Mean Squared Error (Open vs Close): 421.17839105792336</a:t>
            </a:r>
          </a:p>
          <a:p>
            <a:pPr algn="just"/>
            <a:r>
              <a:rPr lang="en-US" b="0" i="0" dirty="0">
                <a:solidFill>
                  <a:srgbClr val="212121"/>
                </a:solidFill>
                <a:effectLst/>
                <a:latin typeface="Aptos Display" panose="020B0004020202020204" pitchFamily="34" charset="0"/>
              </a:rPr>
              <a:t>Number of data points in the dataset: 185</a:t>
            </a:r>
            <a:endParaRPr lang="en-US" dirty="0">
              <a:latin typeface="Aptos Display" panose="020B0004020202020204" pitchFamily="34" charset="0"/>
            </a:endParaRPr>
          </a:p>
          <a:p>
            <a:pPr algn="just"/>
            <a:endParaRPr lang="en-US" dirty="0"/>
          </a:p>
          <a:p>
            <a:pPr algn="just"/>
            <a:endParaRPr lang="en-US" dirty="0"/>
          </a:p>
        </p:txBody>
      </p:sp>
    </p:spTree>
    <p:extLst>
      <p:ext uri="{BB962C8B-B14F-4D97-AF65-F5344CB8AC3E}">
        <p14:creationId xmlns:p14="http://schemas.microsoft.com/office/powerpoint/2010/main" val="130617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5002-59B6-3949-8D44-E889626D7FDC}"/>
              </a:ext>
            </a:extLst>
          </p:cNvPr>
          <p:cNvSpPr>
            <a:spLocks noGrp="1"/>
          </p:cNvSpPr>
          <p:nvPr>
            <p:ph type="title"/>
          </p:nvPr>
        </p:nvSpPr>
        <p:spPr>
          <a:xfrm>
            <a:off x="2309795" y="837238"/>
            <a:ext cx="7729728" cy="1188720"/>
          </a:xfrm>
        </p:spPr>
        <p:txBody>
          <a:bodyPr>
            <a:normAutofit/>
          </a:bodyPr>
          <a:lstStyle/>
          <a:p>
            <a:r>
              <a:rPr lang="en-IN" dirty="0"/>
              <a:t>LINEAR REGRESSION:HIGH VS LOW</a:t>
            </a:r>
          </a:p>
        </p:txBody>
      </p:sp>
      <p:pic>
        <p:nvPicPr>
          <p:cNvPr id="5" name="Content Placeholder 4">
            <a:extLst>
              <a:ext uri="{FF2B5EF4-FFF2-40B4-BE49-F238E27FC236}">
                <a16:creationId xmlns:a16="http://schemas.microsoft.com/office/drawing/2014/main" id="{5DA6F151-3431-FE55-EDB7-16353B2B1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0274" y="2025958"/>
            <a:ext cx="5104124" cy="3449638"/>
          </a:xfrm>
        </p:spPr>
      </p:pic>
      <p:sp>
        <p:nvSpPr>
          <p:cNvPr id="4" name="TextBox 3">
            <a:extLst>
              <a:ext uri="{FF2B5EF4-FFF2-40B4-BE49-F238E27FC236}">
                <a16:creationId xmlns:a16="http://schemas.microsoft.com/office/drawing/2014/main" id="{42C5C56E-37E4-55DC-1B8D-A3A5E03CE499}"/>
              </a:ext>
            </a:extLst>
          </p:cNvPr>
          <p:cNvSpPr txBox="1"/>
          <p:nvPr/>
        </p:nvSpPr>
        <p:spPr>
          <a:xfrm>
            <a:off x="259015" y="2487101"/>
            <a:ext cx="6096000" cy="2862322"/>
          </a:xfrm>
          <a:prstGeom prst="rect">
            <a:avLst/>
          </a:prstGeom>
          <a:noFill/>
        </p:spPr>
        <p:txBody>
          <a:bodyPr wrap="square">
            <a:spAutoFit/>
          </a:bodyPr>
          <a:lstStyle/>
          <a:p>
            <a:pPr algn="just"/>
            <a:r>
              <a:rPr lang="en-US" dirty="0">
                <a:latin typeface="Aptos Display" panose="020B0004020202020204" pitchFamily="34" charset="0"/>
              </a:rPr>
              <a:t>The provided graph illustrates a linear regression model, which aims to predict the relationship between two variables: "High" and "Low."</a:t>
            </a:r>
          </a:p>
          <a:p>
            <a:pPr algn="just">
              <a:buFont typeface="Arial" panose="020B0604020202020204" pitchFamily="34" charset="0"/>
              <a:buChar char="•"/>
            </a:pPr>
            <a:r>
              <a:rPr lang="en-US" b="1" dirty="0">
                <a:latin typeface="Aptos Display" panose="020B0004020202020204" pitchFamily="34" charset="0"/>
              </a:rPr>
              <a:t>Blue dots:</a:t>
            </a:r>
            <a:r>
              <a:rPr lang="en-US" dirty="0">
                <a:latin typeface="Aptos Display" panose="020B0004020202020204" pitchFamily="34" charset="0"/>
              </a:rPr>
              <a:t> These represent the individual data points. Each dot corresponds to a specific pair of "High" and "Low" values.</a:t>
            </a:r>
          </a:p>
          <a:p>
            <a:pPr algn="just">
              <a:buFont typeface="Arial" panose="020B0604020202020204" pitchFamily="34" charset="0"/>
              <a:buChar char="•"/>
            </a:pPr>
            <a:r>
              <a:rPr lang="en-US" b="1" dirty="0">
                <a:latin typeface="Aptos Display" panose="020B0004020202020204" pitchFamily="34" charset="0"/>
              </a:rPr>
              <a:t>Red line:</a:t>
            </a:r>
            <a:r>
              <a:rPr lang="en-US" dirty="0">
                <a:latin typeface="Aptos Display" panose="020B0004020202020204" pitchFamily="34" charset="0"/>
              </a:rPr>
              <a:t> This is the regression line. It's a straight line that best fits the data points. The equation of this line represents the linear relationship between "High" and "Low.“</a:t>
            </a:r>
          </a:p>
          <a:p>
            <a:pPr algn="just"/>
            <a:endParaRPr lang="en-US" dirty="0">
              <a:latin typeface="Aptos Display" panose="020B00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5360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A258F0-5730-AA2A-A53A-15A93C168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9640" y="1786296"/>
            <a:ext cx="5868048" cy="4351338"/>
          </a:xfrm>
        </p:spPr>
      </p:pic>
      <p:sp>
        <p:nvSpPr>
          <p:cNvPr id="15" name="TextBox 14">
            <a:extLst>
              <a:ext uri="{FF2B5EF4-FFF2-40B4-BE49-F238E27FC236}">
                <a16:creationId xmlns:a16="http://schemas.microsoft.com/office/drawing/2014/main" id="{763A60EE-8483-7742-59EB-E7B33E4C5796}"/>
              </a:ext>
            </a:extLst>
          </p:cNvPr>
          <p:cNvSpPr txBox="1"/>
          <p:nvPr/>
        </p:nvSpPr>
        <p:spPr>
          <a:xfrm>
            <a:off x="747252" y="1951672"/>
            <a:ext cx="5482388" cy="3139321"/>
          </a:xfrm>
          <a:prstGeom prst="rect">
            <a:avLst/>
          </a:prstGeom>
          <a:noFill/>
        </p:spPr>
        <p:txBody>
          <a:bodyPr wrap="square">
            <a:spAutoFit/>
          </a:bodyPr>
          <a:lstStyle/>
          <a:p>
            <a:pPr algn="just"/>
            <a:r>
              <a:rPr lang="en-US" b="1" dirty="0">
                <a:latin typeface="Aptos Display" panose="020B0004020202020204" pitchFamily="34" charset="0"/>
              </a:rPr>
              <a:t>Interpreting the Relationship</a:t>
            </a:r>
            <a:endParaRPr lang="en-US" dirty="0">
              <a:latin typeface="Aptos Display" panose="020B0004020202020204" pitchFamily="34" charset="0"/>
            </a:endParaRPr>
          </a:p>
          <a:p>
            <a:pPr algn="just"/>
            <a:r>
              <a:rPr lang="en-US" dirty="0">
                <a:latin typeface="Aptos Display" panose="020B0004020202020204" pitchFamily="34" charset="0"/>
              </a:rPr>
              <a:t>Based on the graph, we can observe a positive linear relationship between "High" and "Low." This means that as the values of "High" increase, the values of "Low" tend to increase as well. The upward slope of the regression line confirms this positive correlation</a:t>
            </a:r>
            <a:r>
              <a:rPr lang="en-US" dirty="0">
                <a:solidFill>
                  <a:srgbClr val="212121"/>
                </a:solidFill>
                <a:latin typeface="Aptos Display" panose="020B0004020202020204" pitchFamily="34" charset="0"/>
              </a:rPr>
              <a:t>.</a:t>
            </a:r>
            <a:endParaRPr lang="en-US" b="0" i="0" dirty="0">
              <a:solidFill>
                <a:srgbClr val="212121"/>
              </a:solidFill>
              <a:effectLst/>
              <a:latin typeface="Aptos Display" panose="020B0004020202020204" pitchFamily="34" charset="0"/>
            </a:endParaRPr>
          </a:p>
          <a:p>
            <a:r>
              <a:rPr lang="en-US" b="0" i="0" dirty="0">
                <a:solidFill>
                  <a:srgbClr val="212121"/>
                </a:solidFill>
                <a:effectLst/>
                <a:latin typeface="Aptos Display" panose="020B0004020202020204" pitchFamily="34" charset="0"/>
              </a:rPr>
              <a:t>Number of data points in the dataset: 185</a:t>
            </a:r>
          </a:p>
          <a:p>
            <a:r>
              <a:rPr lang="en-US" b="0" i="0" dirty="0">
                <a:solidFill>
                  <a:srgbClr val="212121"/>
                </a:solidFill>
                <a:effectLst/>
                <a:latin typeface="Aptos Display" panose="020B0004020202020204" pitchFamily="34" charset="0"/>
              </a:rPr>
              <a:t>R-squared (High vs Low): 0.9564272890130099</a:t>
            </a:r>
          </a:p>
          <a:p>
            <a:r>
              <a:rPr lang="en-US" b="0" i="0" dirty="0">
                <a:solidFill>
                  <a:srgbClr val="212121"/>
                </a:solidFill>
                <a:effectLst/>
                <a:latin typeface="Aptos Display" panose="020B0004020202020204" pitchFamily="34" charset="0"/>
              </a:rPr>
              <a:t>MSE (High vs Low): 421.18</a:t>
            </a:r>
          </a:p>
          <a:p>
            <a:r>
              <a:rPr lang="en-US" b="0" i="0" dirty="0">
                <a:solidFill>
                  <a:srgbClr val="212121"/>
                </a:solidFill>
                <a:effectLst/>
                <a:latin typeface="Aptos Display" panose="020B0004020202020204" pitchFamily="34" charset="0"/>
              </a:rPr>
              <a:t> RMSE (High vs Low): 20.52</a:t>
            </a:r>
          </a:p>
          <a:p>
            <a:r>
              <a:rPr lang="en-US" b="0" i="0" dirty="0">
                <a:solidFill>
                  <a:srgbClr val="212121"/>
                </a:solidFill>
                <a:effectLst/>
                <a:latin typeface="Aptos Display" panose="020B0004020202020204" pitchFamily="34" charset="0"/>
              </a:rPr>
              <a:t>Mean Squared Error (High vs Low): 421.17839105792336</a:t>
            </a:r>
            <a:endParaRPr lang="en-IN" dirty="0"/>
          </a:p>
        </p:txBody>
      </p:sp>
    </p:spTree>
    <p:extLst>
      <p:ext uri="{BB962C8B-B14F-4D97-AF65-F5344CB8AC3E}">
        <p14:creationId xmlns:p14="http://schemas.microsoft.com/office/powerpoint/2010/main" val="6578332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TotalTime>
  <Words>709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Display</vt:lpstr>
      <vt:lpstr>Arial</vt:lpstr>
      <vt:lpstr>Gill Sans MT</vt:lpstr>
      <vt:lpstr>system-ui</vt:lpstr>
      <vt:lpstr>Gallery</vt:lpstr>
      <vt:lpstr>YES BANK STOCK CLOSING PRICE PREDITCION</vt:lpstr>
      <vt:lpstr>INTRODUCTION</vt:lpstr>
      <vt:lpstr>LINEAR REGRESSION</vt:lpstr>
      <vt:lpstr>Python script and r script:</vt:lpstr>
      <vt:lpstr>PowerPoint Presentation</vt:lpstr>
      <vt:lpstr>LINEAR REGRESSION:OPEN VS CLOSE</vt:lpstr>
      <vt:lpstr>PowerPoint Presentation</vt:lpstr>
      <vt:lpstr>LINEAR REGRESSION:HIGH VS LOW</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GAYATRI</dc:creator>
  <cp:lastModifiedBy>CHALLA GAYATRI</cp:lastModifiedBy>
  <cp:revision>2</cp:revision>
  <dcterms:created xsi:type="dcterms:W3CDTF">2024-09-17T15:17:22Z</dcterms:created>
  <dcterms:modified xsi:type="dcterms:W3CDTF">2024-09-18T13:01:30Z</dcterms:modified>
</cp:coreProperties>
</file>