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314" r:id="rId5"/>
    <p:sldId id="316" r:id="rId6"/>
    <p:sldId id="282" r:id="rId7"/>
    <p:sldId id="315" r:id="rId8"/>
    <p:sldId id="318" r:id="rId9"/>
    <p:sldId id="297"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50" d="100"/>
          <a:sy n="50" d="100"/>
        </p:scale>
        <p:origin x="1934" y="6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9525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3878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5777271" y="2399838"/>
            <a:ext cx="4661204" cy="904567"/>
          </a:xfrm>
        </p:spPr>
        <p:txBody>
          <a:bodyPr/>
          <a:lstStyle/>
          <a:p>
            <a:pPr algn="ctr"/>
            <a:r>
              <a:rPr lang="en-IN" sz="6600" b="1" u="dbl" spc="-9" dirty="0">
                <a:uFill>
                  <a:solidFill>
                    <a:srgbClr val="000000"/>
                  </a:solidFill>
                </a:uFill>
                <a:latin typeface="Times New Roman"/>
                <a:cs typeface="Times New Roman"/>
              </a:rPr>
              <a:t>Summary</a:t>
            </a:r>
            <a:endParaRPr lang="en-US" sz="6600"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7055463" y="3432993"/>
            <a:ext cx="2232637" cy="428953"/>
          </a:xfrm>
        </p:spPr>
        <p:txBody>
          <a:bodyPr/>
          <a:lstStyle/>
          <a:p>
            <a:r>
              <a:rPr lang="en-US" dirty="0"/>
              <a:t>Gayatri Bhinge</a:t>
            </a:r>
          </a:p>
        </p:txBody>
      </p:sp>
    </p:spTree>
    <p:extLst>
      <p:ext uri="{BB962C8B-B14F-4D97-AF65-F5344CB8AC3E}">
        <p14:creationId xmlns:p14="http://schemas.microsoft.com/office/powerpoint/2010/main" val="113171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334297" y="1812741"/>
            <a:ext cx="5614219" cy="412955"/>
          </a:xfrm>
        </p:spPr>
        <p:txBody>
          <a:bodyPr/>
          <a:lstStyle/>
          <a:p>
            <a:r>
              <a:rPr lang="en-IN" sz="2400" dirty="0"/>
              <a:t>Analysis Objective:</a:t>
            </a:r>
            <a:endParaRPr lang="en-US" sz="2400" dirty="0"/>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334297" y="2397104"/>
            <a:ext cx="6721823" cy="2510176"/>
          </a:xfrm>
        </p:spPr>
        <p:txBody>
          <a:bodyPr>
            <a:noAutofit/>
          </a:bodyPr>
          <a:lstStyle/>
          <a:p>
            <a:r>
              <a:rPr lang="en-US" sz="1800" dirty="0"/>
              <a:t>This analysis focuses on X Education's goal of attracting more industry professionals to enroll in their courses. The initial dataset provides valuable insights into the behavior of potential customers, including how they visit the website, the duration of their visits, their referral sources, and the conversion rates.</a:t>
            </a:r>
          </a:p>
          <a:p>
            <a:r>
              <a:rPr lang="en-US" sz="1800" dirty="0"/>
              <a:t>Our task is to identify key factors that influence these metrics and suggest strategies to improve conversions and increase professional enrollments.</a:t>
            </a:r>
          </a:p>
        </p:txBody>
      </p:sp>
    </p:spTree>
    <p:extLst>
      <p:ext uri="{BB962C8B-B14F-4D97-AF65-F5344CB8AC3E}">
        <p14:creationId xmlns:p14="http://schemas.microsoft.com/office/powerpoint/2010/main" val="233994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850009" y="729308"/>
            <a:ext cx="8652777" cy="398759"/>
          </a:xfrm>
        </p:spPr>
        <p:txBody>
          <a:bodyPr/>
          <a:lstStyle/>
          <a:p>
            <a:pPr marL="23962">
              <a:spcBef>
                <a:spcPts val="1604"/>
              </a:spcBef>
            </a:pPr>
            <a:r>
              <a:rPr lang="en-US" sz="2000" dirty="0">
                <a:latin typeface="Times New Roman"/>
                <a:cs typeface="Times New Roman"/>
              </a:rPr>
              <a:t>The</a:t>
            </a:r>
            <a:r>
              <a:rPr lang="en-US" sz="2000" spc="-19" dirty="0">
                <a:latin typeface="Times New Roman"/>
                <a:cs typeface="Times New Roman"/>
              </a:rPr>
              <a:t> </a:t>
            </a:r>
            <a:r>
              <a:rPr lang="en-US" sz="2000" spc="-9" dirty="0">
                <a:latin typeface="Times New Roman"/>
                <a:cs typeface="Times New Roman"/>
              </a:rPr>
              <a:t>following </a:t>
            </a:r>
            <a:r>
              <a:rPr lang="en-US" sz="2000" dirty="0">
                <a:latin typeface="Times New Roman"/>
                <a:cs typeface="Times New Roman"/>
              </a:rPr>
              <a:t>are</a:t>
            </a:r>
            <a:r>
              <a:rPr lang="en-US" sz="2000" spc="-9" dirty="0">
                <a:latin typeface="Times New Roman"/>
                <a:cs typeface="Times New Roman"/>
              </a:rPr>
              <a:t> </a:t>
            </a:r>
            <a:r>
              <a:rPr lang="en-US" sz="2000" dirty="0">
                <a:latin typeface="Times New Roman"/>
                <a:cs typeface="Times New Roman"/>
              </a:rPr>
              <a:t>the</a:t>
            </a:r>
            <a:r>
              <a:rPr lang="en-US" sz="2000" spc="-9" dirty="0">
                <a:latin typeface="Times New Roman"/>
                <a:cs typeface="Times New Roman"/>
              </a:rPr>
              <a:t> steps </a:t>
            </a:r>
            <a:r>
              <a:rPr lang="en-US" sz="2000" dirty="0">
                <a:latin typeface="Times New Roman"/>
                <a:cs typeface="Times New Roman"/>
              </a:rPr>
              <a:t>used: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926771" y="1472662"/>
            <a:ext cx="8812945" cy="4656030"/>
          </a:xfrm>
        </p:spPr>
        <p:txBody>
          <a:bodyPr>
            <a:noAutofit/>
          </a:bodyPr>
          <a:lstStyle/>
          <a:p>
            <a:pPr>
              <a:buFont typeface="Wingdings" panose="05000000000000000000" pitchFamily="2" charset="2"/>
              <a:buChar char="q"/>
            </a:pPr>
            <a:r>
              <a:rPr lang="en-US" sz="1600" b="1" dirty="0"/>
              <a:t>Cleaning Data:</a:t>
            </a:r>
            <a:r>
              <a:rPr lang="en-US" sz="1600" dirty="0"/>
              <a:t> The data was mostly clean, with a few null values. The "option select" field was replaced with null as it didn’t provide meaningful information. Some null values were changed to "not provided" to preserve as much data as possible. These values were later removed while creating dummy variables. Since the dataset included many entries from India and a few from other countries, the location data was categorized into "India," "Outside India," and "Not Provided."</a:t>
            </a:r>
          </a:p>
          <a:p>
            <a:pPr>
              <a:buFont typeface="Wingdings" panose="05000000000000000000" pitchFamily="2" charset="2"/>
              <a:buChar char="q"/>
            </a:pPr>
            <a:r>
              <a:rPr lang="en-US" sz="1600" b="1" dirty="0"/>
              <a:t>EDA:</a:t>
            </a:r>
            <a:r>
              <a:rPr lang="en-US" sz="1600" dirty="0"/>
              <a:t> A quick exploratory data analysis (EDA) was performed to assess the dataset. It revealed that many categorical variables had irrelevant elements. The numeric variables appeared in good condition, and no significant outliers were found.</a:t>
            </a:r>
          </a:p>
          <a:p>
            <a:pPr>
              <a:buFont typeface="Wingdings" panose="05000000000000000000" pitchFamily="2" charset="2"/>
              <a:buChar char="q"/>
            </a:pPr>
            <a:r>
              <a:rPr lang="en-US" sz="1600" b="1" dirty="0"/>
              <a:t>Dummy Variables:</a:t>
            </a:r>
            <a:r>
              <a:rPr lang="en-US" sz="1600" dirty="0"/>
              <a:t> Dummy variables were created, and those containing "not provided" elements were removed. For numeric variables, the </a:t>
            </a:r>
            <a:r>
              <a:rPr lang="en-US" sz="1600" dirty="0" err="1"/>
              <a:t>MinMaxScaler</a:t>
            </a:r>
            <a:r>
              <a:rPr lang="en-US" sz="1600" dirty="0"/>
              <a:t> was applied to normalize the data.</a:t>
            </a:r>
          </a:p>
          <a:p>
            <a:pPr>
              <a:buFont typeface="Wingdings" panose="05000000000000000000" pitchFamily="2" charset="2"/>
              <a:buChar char="q"/>
            </a:pPr>
            <a:r>
              <a:rPr lang="en-US" sz="1600" b="1" dirty="0"/>
              <a:t>Train-Test Split:</a:t>
            </a:r>
            <a:r>
              <a:rPr lang="en-US" sz="1600" dirty="0"/>
              <a:t> The data was split into training and testing sets, with a 70% training and 30% testing ratio.</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8" name="Content Placeholder 2">
            <a:extLst>
              <a:ext uri="{FF2B5EF4-FFF2-40B4-BE49-F238E27FC236}">
                <a16:creationId xmlns:a16="http://schemas.microsoft.com/office/drawing/2014/main" id="{6D5247CC-5AC7-C5BA-32D1-FCDE9C08D444}"/>
              </a:ext>
            </a:extLst>
          </p:cNvPr>
          <p:cNvSpPr txBox="1">
            <a:spLocks/>
          </p:cNvSpPr>
          <p:nvPr/>
        </p:nvSpPr>
        <p:spPr>
          <a:xfrm>
            <a:off x="765973" y="1436283"/>
            <a:ext cx="6598229" cy="3885919"/>
          </a:xfrm>
          <a:prstGeom prst="rect">
            <a:avLst/>
          </a:prstGeom>
        </p:spPr>
        <p:txBody>
          <a:bodyPr vert="horz" lIns="91440" tIns="0" rIns="9144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US" sz="1600" b="1" dirty="0"/>
              <a:t>Model Building:</a:t>
            </a:r>
            <a:r>
              <a:rPr lang="en-US" sz="1600" dirty="0"/>
              <a:t> Recursive Feature Elimination (RFE) was used to identify the top 15 relevant variables. The remaining variables were manually removed based on their Variance Inflation Factor (VIF) and p-values (keeping those with VIF &lt; 5 and p-value &lt; 0.05).</a:t>
            </a:r>
          </a:p>
          <a:p>
            <a:pPr marL="285750" indent="-285750">
              <a:buFont typeface="Wingdings" panose="05000000000000000000" pitchFamily="2" charset="2"/>
              <a:buChar char="q"/>
            </a:pPr>
            <a:r>
              <a:rPr lang="en-US" sz="1600" b="1" dirty="0"/>
              <a:t>Model Evaluation:</a:t>
            </a:r>
            <a:r>
              <a:rPr lang="en-US" sz="1600" dirty="0"/>
              <a:t> A confusion matrix was generated, followed by the ROC curve to determine the optimum cut-off value. Accuracy, sensitivity, and specificity were calculated, each achieving approximately 80%.</a:t>
            </a:r>
          </a:p>
          <a:p>
            <a:pPr marL="285750" indent="-285750">
              <a:buFont typeface="Wingdings" panose="05000000000000000000" pitchFamily="2" charset="2"/>
              <a:buChar char="q"/>
            </a:pPr>
            <a:r>
              <a:rPr lang="en-US" sz="1600" b="1" dirty="0"/>
              <a:t>Prediction:</a:t>
            </a:r>
            <a:r>
              <a:rPr lang="en-US" sz="1600" dirty="0"/>
              <a:t> Predictions were made on the test dataset, using an optimum cut-off value of 0.35. The accuracy, sensitivity, and specificity were all around 80%.</a:t>
            </a:r>
          </a:p>
          <a:p>
            <a:pPr marL="285750" indent="-285750">
              <a:buFont typeface="Wingdings" panose="05000000000000000000" pitchFamily="2" charset="2"/>
              <a:buChar char="q"/>
            </a:pPr>
            <a:r>
              <a:rPr lang="en-US" sz="1600" b="1" dirty="0"/>
              <a:t>Precision-Recall:</a:t>
            </a:r>
            <a:r>
              <a:rPr lang="en-US" sz="1600" dirty="0"/>
              <a:t> To further validate the model, precision-recall analysis was conducted. A cut-off of 0.41 was determined, with precision at approximately 73% and recall around 75% on the test dataset.</a:t>
            </a:r>
          </a:p>
        </p:txBody>
      </p:sp>
      <p:sp>
        <p:nvSpPr>
          <p:cNvPr id="11" name="Title 1">
            <a:extLst>
              <a:ext uri="{FF2B5EF4-FFF2-40B4-BE49-F238E27FC236}">
                <a16:creationId xmlns:a16="http://schemas.microsoft.com/office/drawing/2014/main" id="{A6636F5F-C98E-FC96-A172-E3F25331F005}"/>
              </a:ext>
            </a:extLst>
          </p:cNvPr>
          <p:cNvSpPr>
            <a:spLocks noGrp="1"/>
          </p:cNvSpPr>
          <p:nvPr>
            <p:ph type="title"/>
          </p:nvPr>
        </p:nvSpPr>
        <p:spPr>
          <a:xfrm>
            <a:off x="765973" y="638175"/>
            <a:ext cx="8652777" cy="398759"/>
          </a:xfrm>
        </p:spPr>
        <p:txBody>
          <a:bodyPr/>
          <a:lstStyle/>
          <a:p>
            <a:pPr marL="23962">
              <a:spcBef>
                <a:spcPts val="1604"/>
              </a:spcBef>
            </a:pPr>
            <a:r>
              <a:rPr lang="en-US" sz="2000" dirty="0">
                <a:latin typeface="Times New Roman"/>
                <a:cs typeface="Times New Roman"/>
              </a:rPr>
              <a:t>The</a:t>
            </a:r>
            <a:r>
              <a:rPr lang="en-US" sz="2000" spc="-19" dirty="0">
                <a:latin typeface="Times New Roman"/>
                <a:cs typeface="Times New Roman"/>
              </a:rPr>
              <a:t> </a:t>
            </a:r>
            <a:r>
              <a:rPr lang="en-US" sz="2000" spc="-9" dirty="0">
                <a:latin typeface="Times New Roman"/>
                <a:cs typeface="Times New Roman"/>
              </a:rPr>
              <a:t>following </a:t>
            </a:r>
            <a:r>
              <a:rPr lang="en-US" sz="2000" dirty="0">
                <a:latin typeface="Times New Roman"/>
                <a:cs typeface="Times New Roman"/>
              </a:rPr>
              <a:t>are</a:t>
            </a:r>
            <a:r>
              <a:rPr lang="en-US" sz="2000" spc="-9" dirty="0">
                <a:latin typeface="Times New Roman"/>
                <a:cs typeface="Times New Roman"/>
              </a:rPr>
              <a:t> </a:t>
            </a:r>
            <a:r>
              <a:rPr lang="en-US" sz="2000" dirty="0">
                <a:latin typeface="Times New Roman"/>
                <a:cs typeface="Times New Roman"/>
              </a:rPr>
              <a:t>the</a:t>
            </a:r>
            <a:r>
              <a:rPr lang="en-US" sz="2000" spc="-9" dirty="0">
                <a:latin typeface="Times New Roman"/>
                <a:cs typeface="Times New Roman"/>
              </a:rPr>
              <a:t> steps </a:t>
            </a:r>
            <a:r>
              <a:rPr lang="en-US" sz="2000" dirty="0">
                <a:latin typeface="Times New Roman"/>
                <a:cs typeface="Times New Roman"/>
              </a:rPr>
              <a:t>used:</a:t>
            </a:r>
          </a:p>
        </p:txBody>
      </p:sp>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43329" y="289117"/>
            <a:ext cx="8812945" cy="471490"/>
          </a:xfrm>
        </p:spPr>
        <p:txBody>
          <a:bodyPr/>
          <a:lstStyle/>
          <a:p>
            <a:pPr marL="23962">
              <a:spcBef>
                <a:spcPts val="1604"/>
              </a:spcBef>
            </a:pPr>
            <a:r>
              <a:rPr lang="en-US" sz="1800" dirty="0"/>
              <a:t>The most significant variables influencing potential buyers, in descending order, were identified as follows:</a:t>
            </a:r>
            <a:endParaRPr lang="en-US" sz="1800" dirty="0">
              <a:latin typeface="Times New Roman"/>
              <a:cs typeface="Times New Roman"/>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743329" y="892590"/>
            <a:ext cx="9006149" cy="5735858"/>
          </a:xfrm>
        </p:spPr>
        <p:txBody>
          <a:bodyPr>
            <a:noAutofit/>
          </a:bodyPr>
          <a:lstStyle/>
          <a:p>
            <a:pPr>
              <a:buFont typeface="Wingdings" panose="05000000000000000000" pitchFamily="2" charset="2"/>
              <a:buChar char="q"/>
            </a:pPr>
            <a:r>
              <a:rPr lang="en-US" dirty="0"/>
              <a:t>Total time spent on the website.</a:t>
            </a:r>
          </a:p>
          <a:p>
            <a:pPr>
              <a:buFont typeface="Wingdings" panose="05000000000000000000" pitchFamily="2" charset="2"/>
              <a:buChar char="q"/>
            </a:pPr>
            <a:r>
              <a:rPr lang="en-US" dirty="0"/>
              <a:t>Total number of visits.</a:t>
            </a:r>
          </a:p>
          <a:p>
            <a:pPr>
              <a:buFont typeface="Wingdings" panose="05000000000000000000" pitchFamily="2" charset="2"/>
              <a:buChar char="q"/>
            </a:pPr>
            <a:r>
              <a:rPr lang="en-US" dirty="0"/>
              <a:t>Lead source, particularly when coming from:</a:t>
            </a:r>
          </a:p>
          <a:p>
            <a:pPr marL="742950" lvl="1" indent="-285750">
              <a:buFont typeface="Wingdings" panose="05000000000000000000" pitchFamily="2" charset="2"/>
              <a:buChar char="§"/>
            </a:pPr>
            <a:r>
              <a:rPr lang="en-US" dirty="0"/>
              <a:t>Google</a:t>
            </a:r>
          </a:p>
          <a:p>
            <a:pPr marL="742950" lvl="1" indent="-285750">
              <a:buFont typeface="Wingdings" panose="05000000000000000000" pitchFamily="2" charset="2"/>
              <a:buChar char="§"/>
            </a:pPr>
            <a:r>
              <a:rPr lang="en-US" dirty="0"/>
              <a:t>Direct traffic</a:t>
            </a:r>
          </a:p>
          <a:p>
            <a:pPr marL="742950" lvl="1" indent="-285750">
              <a:buFont typeface="Wingdings" panose="05000000000000000000" pitchFamily="2" charset="2"/>
              <a:buChar char="§"/>
            </a:pPr>
            <a:r>
              <a:rPr lang="en-US" dirty="0"/>
              <a:t>Organic search</a:t>
            </a:r>
          </a:p>
          <a:p>
            <a:pPr marL="742950" lvl="1" indent="-285750">
              <a:buFont typeface="Wingdings" panose="05000000000000000000" pitchFamily="2" charset="2"/>
              <a:buChar char="§"/>
            </a:pPr>
            <a:r>
              <a:rPr lang="en-US" dirty="0" err="1"/>
              <a:t>Welingak</a:t>
            </a:r>
            <a:r>
              <a:rPr lang="en-US" dirty="0"/>
              <a:t> website</a:t>
            </a:r>
          </a:p>
          <a:p>
            <a:pPr>
              <a:buFont typeface="Wingdings" panose="05000000000000000000" pitchFamily="2" charset="2"/>
              <a:buChar char="q"/>
            </a:pPr>
            <a:r>
              <a:rPr lang="en-US" dirty="0"/>
              <a:t>Last activity, especially when it involved:</a:t>
            </a:r>
          </a:p>
          <a:p>
            <a:pPr marL="742950" lvl="1" indent="-285750">
              <a:buFont typeface="Wingdings" panose="05000000000000000000" pitchFamily="2" charset="2"/>
              <a:buChar char="§"/>
            </a:pPr>
            <a:r>
              <a:rPr lang="en-US" dirty="0"/>
              <a:t>SMS</a:t>
            </a:r>
          </a:p>
          <a:p>
            <a:pPr marL="742950" lvl="1" indent="-285750">
              <a:buFont typeface="Wingdings" panose="05000000000000000000" pitchFamily="2" charset="2"/>
              <a:buChar char="§"/>
            </a:pPr>
            <a:r>
              <a:rPr lang="en-US" dirty="0"/>
              <a:t>Olark chat conversation</a:t>
            </a:r>
          </a:p>
          <a:p>
            <a:pPr>
              <a:buFont typeface="Wingdings" panose="05000000000000000000" pitchFamily="2" charset="2"/>
              <a:buChar char="q"/>
            </a:pPr>
            <a:r>
              <a:rPr lang="en-US" dirty="0"/>
              <a:t>Lead origin from a Lead Ad format.</a:t>
            </a:r>
          </a:p>
          <a:p>
            <a:pPr>
              <a:buFont typeface="Wingdings" panose="05000000000000000000" pitchFamily="2" charset="2"/>
              <a:buChar char="q"/>
            </a:pPr>
            <a:r>
              <a:rPr lang="en-US" dirty="0"/>
              <a:t>Current occupation as a working professional.</a:t>
            </a:r>
          </a:p>
          <a:p>
            <a:pPr>
              <a:buFont typeface="Wingdings" panose="05000000000000000000" pitchFamily="2" charset="2"/>
              <a:buChar char="q"/>
            </a:pPr>
            <a:r>
              <a:rPr lang="en-US" dirty="0"/>
              <a:t>With these key insights, X Education has a strong opportunity to effectively target potential buyers and convert them into course enrollments, thereby maximizing their growth and success.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5698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0" y="1642262"/>
            <a:ext cx="6141719" cy="2727709"/>
          </a:xfrm>
        </p:spPr>
        <p:txBody>
          <a:bodyPr/>
          <a:lstStyle/>
          <a:p>
            <a:pPr algn="ctr"/>
            <a:r>
              <a:rPr lang="en-US" sz="6600" dirty="0"/>
              <a:t>Thank </a:t>
            </a:r>
            <a:br>
              <a:rPr lang="en-US" sz="6600" dirty="0"/>
            </a:br>
            <a:r>
              <a:rPr lang="en-US" sz="6600"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{437442ED-4BD1-447B-8990-09678725888E}tf78438558_win32</Template>
  <TotalTime>14</TotalTime>
  <Words>544</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Calibri</vt:lpstr>
      <vt:lpstr>Sabon Next LT</vt:lpstr>
      <vt:lpstr>Times New Roman</vt:lpstr>
      <vt:lpstr>Wingdings</vt:lpstr>
      <vt:lpstr>Custom</vt:lpstr>
      <vt:lpstr>Summary</vt:lpstr>
      <vt:lpstr>Analysis Objective:</vt:lpstr>
      <vt:lpstr>The following are the steps used:</vt:lpstr>
      <vt:lpstr>The following are the steps used:</vt:lpstr>
      <vt:lpstr>The most significant variables influencing potential buyers, in descending order, were identified as follows: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gayatri bhinge</dc:creator>
  <cp:lastModifiedBy>gayatri bhinge</cp:lastModifiedBy>
  <cp:revision>8</cp:revision>
  <dcterms:created xsi:type="dcterms:W3CDTF">2024-09-26T04:31:19Z</dcterms:created>
  <dcterms:modified xsi:type="dcterms:W3CDTF">2024-09-26T04:45:28Z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