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dnuggets.com/2018/03/catboost-vs-light-gbm-vs-xgboost.html" TargetMode="External"/><Relationship Id="rId3" Type="http://schemas.openxmlformats.org/officeDocument/2006/relationships/hyperlink" Target="https://www.analyticsvidhya.com/blog/2020/02/4-boosting-algorithms-machine-learning/"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ftp/arxiv/papers/1904/1904.09031.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3178414f3_1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3178414f3_1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a3178414f3_1_3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1d23893fe_1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1d23893fe_1_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a1d23893fe_1_5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1d23893fe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1d23893fe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a1d23893fe_1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ccc6b00c4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ccc6b00c4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9ccc6b00c4_0_4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3178414f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3178414f3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a3178414f3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3178414f3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3178414f3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a3178414f3_0_3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3178414f3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3178414f3_0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a3178414f3_0_3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1d23893fe_1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1d23893fe_1_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a1d23893fe_1_10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ccc6b00c4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ccc6b00c4_0_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9ccc6b00c4_0_6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3178414f3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3178414f3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a3178414f3_0_4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a4d0c3f24_0_6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a4d0c3f24_0_6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19a4d0c3f24_0_67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3178414f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3178414f3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a3178414f3_0_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3178414f3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3178414f3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a3178414f3_0_1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3178414f3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3178414f3_0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a3178414f3_0_2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a1d23893fe_1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a1d23893fe_1_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a1d23893fe_1_6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ccc6b00c4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ccc6b00c4_0_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9ccc6b00c4_0_5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a1d23893fe_1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a1d23893fe_1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a1d23893fe_1_8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a1d23893fe_1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a1d23893fe_1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a1d23893fe_1_7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1d23893fe_1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a1d23893fe_1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u="sng">
                <a:solidFill>
                  <a:schemeClr val="hlink"/>
                </a:solidFill>
                <a:hlinkClick r:id="rId2"/>
              </a:rPr>
              <a:t>https://www.kdnuggets.com/2018/03/catboost-vs-light-gbm-vs-xgboost.html</a:t>
            </a:r>
            <a:endParaRPr sz="1000"/>
          </a:p>
          <a:p>
            <a:pPr indent="0" lvl="0" marL="0" rtl="0" algn="l">
              <a:spcBef>
                <a:spcPts val="0"/>
              </a:spcBef>
              <a:spcAft>
                <a:spcPts val="0"/>
              </a:spcAft>
              <a:buNone/>
            </a:pPr>
            <a:r>
              <a:rPr lang="en-US" sz="1000" u="sng">
                <a:solidFill>
                  <a:schemeClr val="hlink"/>
                </a:solidFill>
                <a:hlinkClick r:id="rId3"/>
              </a:rPr>
              <a:t>https://www.analyticsvidhya.com/blog/2020/02/4-boosting-algorithms-machine-learning/</a:t>
            </a:r>
            <a:endParaRPr sz="1000"/>
          </a:p>
          <a:p>
            <a:pPr indent="0" lvl="0" marL="0" rtl="0" algn="l">
              <a:spcBef>
                <a:spcPts val="0"/>
              </a:spcBef>
              <a:spcAft>
                <a:spcPts val="0"/>
              </a:spcAft>
              <a:buNone/>
            </a:pPr>
            <a:r>
              <a:t/>
            </a:r>
            <a:endParaRPr sz="1000"/>
          </a:p>
        </p:txBody>
      </p:sp>
      <p:sp>
        <p:nvSpPr>
          <p:cNvPr id="227" name="Google Shape;227;g1a1d23893fe_1_4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3178414f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a3178414f3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900">
                <a:solidFill>
                  <a:srgbClr val="111111"/>
                </a:solidFill>
                <a:highlight>
                  <a:srgbClr val="FFFFFF"/>
                </a:highlight>
              </a:rPr>
              <a:t>The basic assumption taken here is that samples with training instances with small gradients have smaller training error and it is already well-trained.</a:t>
            </a:r>
            <a:endParaRPr sz="900">
              <a:solidFill>
                <a:srgbClr val="111111"/>
              </a:solidFill>
              <a:highlight>
                <a:srgbClr val="FFFFFF"/>
              </a:highlight>
            </a:endParaRPr>
          </a:p>
          <a:p>
            <a:pPr indent="0" lvl="0" marL="0" rtl="0" algn="l">
              <a:spcBef>
                <a:spcPts val="0"/>
              </a:spcBef>
              <a:spcAft>
                <a:spcPts val="0"/>
              </a:spcAft>
              <a:buNone/>
            </a:pPr>
            <a:r>
              <a:rPr lang="en-US" sz="900">
                <a:solidFill>
                  <a:srgbClr val="111111"/>
                </a:solidFill>
                <a:highlight>
                  <a:srgbClr val="FFFFFF"/>
                </a:highlight>
              </a:rPr>
              <a:t>In order to keep the same data distribution, when computing the information gain, GOSS introduces a constant multiplier for the data instances with small gradients. Thus, GOSS achieves a good balance between reducing the number of data instances and keeping the accuracy for learned decision trees.</a:t>
            </a:r>
            <a:endParaRPr sz="900"/>
          </a:p>
        </p:txBody>
      </p:sp>
      <p:sp>
        <p:nvSpPr>
          <p:cNvPr id="234" name="Google Shape;234;g1a3178414f3_1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a1d23893fe_1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a1d23893fe_1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a1d23893fe_1_3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ccc6b00c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ccc6b00c4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19ccc6b00c4_0_1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a3178414f3_1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a3178414f3_1_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a3178414f3_1_6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9ccc6b00c4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9ccc6b00c4_0_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9ccc6b00c4_0_10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ccc6b00c4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ccc6b00c4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u="sng">
                <a:solidFill>
                  <a:schemeClr val="hlink"/>
                </a:solidFill>
                <a:hlinkClick r:id="rId2"/>
              </a:rPr>
              <a:t>https://arxiv.org/ftp/arxiv/papers/1904/1904.09031.pdf</a:t>
            </a:r>
            <a:endParaRPr sz="1000"/>
          </a:p>
          <a:p>
            <a:pPr indent="0" lvl="0" marL="0" rtl="0" algn="l">
              <a:spcBef>
                <a:spcPts val="0"/>
              </a:spcBef>
              <a:spcAft>
                <a:spcPts val="0"/>
              </a:spcAft>
              <a:buNone/>
            </a:pPr>
            <a:r>
              <a:t/>
            </a:r>
            <a:endParaRPr sz="1000"/>
          </a:p>
        </p:txBody>
      </p:sp>
      <p:sp>
        <p:nvSpPr>
          <p:cNvPr id="73" name="Google Shape;73;g19ccc6b00c4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ccc6b00c4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ccc6b00c4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19ccc6b00c4_0_3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ccc6b00c4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ccc6b00c4_0_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9ccc6b00c4_0_8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1d23893fe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1d23893fe_1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a1d23893fe_1_2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1d23893fe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1d23893fe_1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1a1d23893fe_1_3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3178414f3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3178414f3_1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a3178414f3_1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40"/>
              </a:spcBef>
              <a:spcAft>
                <a:spcPts val="0"/>
              </a:spcAft>
              <a:buClr>
                <a:schemeClr val="dk1"/>
              </a:buClr>
              <a:buSzPts val="2200"/>
              <a:buFont typeface="Arial"/>
              <a:buNone/>
              <a:defRPr/>
            </a:lvl1pPr>
            <a:lvl2pPr lvl="1" algn="ctr">
              <a:spcBef>
                <a:spcPts val="400"/>
              </a:spcBef>
              <a:spcAft>
                <a:spcPts val="0"/>
              </a:spcAft>
              <a:buClr>
                <a:schemeClr val="dk1"/>
              </a:buClr>
              <a:buSzPts val="2000"/>
              <a:buFont typeface="Arial"/>
              <a:buNone/>
              <a:defRPr/>
            </a:lvl2pPr>
            <a:lvl3pPr lvl="2" algn="ctr">
              <a:spcBef>
                <a:spcPts val="360"/>
              </a:spcBef>
              <a:spcAft>
                <a:spcPts val="0"/>
              </a:spcAft>
              <a:buClr>
                <a:schemeClr val="dk1"/>
              </a:buClr>
              <a:buSzPts val="1800"/>
              <a:buFont typeface="Arial"/>
              <a:buNone/>
              <a:defRPr/>
            </a:lvl3pPr>
            <a:lvl4pPr lvl="3" algn="ctr">
              <a:spcBef>
                <a:spcPts val="320"/>
              </a:spcBef>
              <a:spcAft>
                <a:spcPts val="0"/>
              </a:spcAft>
              <a:buClr>
                <a:schemeClr val="dk1"/>
              </a:buClr>
              <a:buSzPts val="1600"/>
              <a:buFont typeface="Arial"/>
              <a:buNone/>
              <a:defRPr/>
            </a:lvl4pPr>
            <a:lvl5pPr lvl="4" algn="ctr">
              <a:spcBef>
                <a:spcPts val="280"/>
              </a:spcBef>
              <a:spcAft>
                <a:spcPts val="0"/>
              </a:spcAft>
              <a:buClr>
                <a:schemeClr val="dk1"/>
              </a:buClr>
              <a:buSzPts val="1400"/>
              <a:buFont typeface="Arial"/>
              <a:buNone/>
              <a:defRPr/>
            </a:lvl5pPr>
            <a:lvl6pPr lvl="5" algn="ctr">
              <a:spcBef>
                <a:spcPts val="280"/>
              </a:spcBef>
              <a:spcAft>
                <a:spcPts val="0"/>
              </a:spcAft>
              <a:buClr>
                <a:schemeClr val="dk1"/>
              </a:buClr>
              <a:buSzPts val="1400"/>
              <a:buFont typeface="Arial"/>
              <a:buNone/>
              <a:defRPr/>
            </a:lvl6pPr>
            <a:lvl7pPr lvl="6" algn="ctr">
              <a:spcBef>
                <a:spcPts val="280"/>
              </a:spcBef>
              <a:spcAft>
                <a:spcPts val="0"/>
              </a:spcAft>
              <a:buClr>
                <a:schemeClr val="dk1"/>
              </a:buClr>
              <a:buSzPts val="1400"/>
              <a:buFont typeface="Arial"/>
              <a:buNone/>
              <a:defRPr/>
            </a:lvl7pPr>
            <a:lvl8pPr lvl="7" algn="ctr">
              <a:spcBef>
                <a:spcPts val="280"/>
              </a:spcBef>
              <a:spcAft>
                <a:spcPts val="0"/>
              </a:spcAft>
              <a:buClr>
                <a:schemeClr val="dk1"/>
              </a:buClr>
              <a:buSzPts val="1400"/>
              <a:buFont typeface="Arial"/>
              <a:buNone/>
              <a:defRPr/>
            </a:lvl8pPr>
            <a:lvl9pPr lvl="8"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12"/>
          <p:cNvSpPr txBox="1"/>
          <p:nvPr>
            <p:ph type="title"/>
          </p:nvPr>
        </p:nvSpPr>
        <p:spPr>
          <a:xfrm>
            <a:off x="1022350" y="912812"/>
            <a:ext cx="7772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102235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5231650" y="2532813"/>
            <a:ext cx="5183100" cy="1943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rot="5400000">
            <a:off x="1269250" y="665913"/>
            <a:ext cx="51831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1022350" y="912812"/>
            <a:ext cx="7772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 type="body"/>
          </p:nvPr>
        </p:nvSpPr>
        <p:spPr>
          <a:xfrm rot="5400000">
            <a:off x="285115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 name="Google Shape;26;p5"/>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0" name="Google Shape;30;p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8"/>
          <p:cNvSpPr txBox="1"/>
          <p:nvPr>
            <p:ph type="title"/>
          </p:nvPr>
        </p:nvSpPr>
        <p:spPr>
          <a:xfrm>
            <a:off x="1022350" y="912812"/>
            <a:ext cx="7772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37" name="Google Shape;37;p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38" name="Google Shape;38;p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39" name="Google Shape;39;p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0"/>
          <p:cNvSpPr txBox="1"/>
          <p:nvPr>
            <p:ph type="title"/>
          </p:nvPr>
        </p:nvSpPr>
        <p:spPr>
          <a:xfrm>
            <a:off x="1022350" y="912812"/>
            <a:ext cx="7772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102235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3" name="Google Shape;43;p10"/>
          <p:cNvSpPr txBox="1"/>
          <p:nvPr>
            <p:ph idx="2" type="body"/>
          </p:nvPr>
        </p:nvSpPr>
        <p:spPr>
          <a:xfrm>
            <a:off x="498475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22350" y="912812"/>
            <a:ext cx="7772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38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38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38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38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38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38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38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3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1022350" y="1981200"/>
            <a:ext cx="7772400" cy="41148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nvSpPr>
        <p:spPr>
          <a:xfrm>
            <a:off x="0" y="6073775"/>
            <a:ext cx="9144000" cy="795300"/>
          </a:xfrm>
          <a:prstGeom prst="rect">
            <a:avLst/>
          </a:prstGeom>
          <a:solidFill>
            <a:srgbClr val="C8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NJIT_C_SD3_ko.eps" id="13" name="Google Shape;13;p1"/>
          <p:cNvPicPr preferRelativeResize="0"/>
          <p:nvPr/>
        </p:nvPicPr>
        <p:blipFill rotWithShape="1">
          <a:blip r:embed="rId1">
            <a:alphaModFix/>
          </a:blip>
          <a:srcRect b="0" l="0" r="0" t="0"/>
          <a:stretch/>
        </p:blipFill>
        <p:spPr>
          <a:xfrm>
            <a:off x="260350" y="6149975"/>
            <a:ext cx="2438402" cy="6461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200"/>
              <a:buFont typeface="Arial"/>
              <a:buNone/>
            </a:pPr>
            <a:r>
              <a:rPr lang="en-US"/>
              <a:t>Members:</a:t>
            </a:r>
            <a:endParaRPr/>
          </a:p>
          <a:p>
            <a:pPr indent="0" lvl="0" marL="0" rtl="0" algn="ctr">
              <a:spcBef>
                <a:spcPts val="0"/>
              </a:spcBef>
              <a:spcAft>
                <a:spcPts val="0"/>
              </a:spcAft>
              <a:buClr>
                <a:schemeClr val="dk1"/>
              </a:buClr>
              <a:buSzPts val="2200"/>
              <a:buFont typeface="Arial"/>
              <a:buNone/>
            </a:pPr>
            <a:r>
              <a:rPr lang="en-US" sz="1600">
                <a:solidFill>
                  <a:srgbClr val="202124"/>
                </a:solidFill>
                <a:highlight>
                  <a:srgbClr val="F8F9FA"/>
                </a:highlight>
              </a:rPr>
              <a:t>Gayatri Manoj Khairnar (gk363)</a:t>
            </a:r>
            <a:endParaRPr sz="1600">
              <a:solidFill>
                <a:srgbClr val="202124"/>
              </a:solidFill>
              <a:highlight>
                <a:srgbClr val="F8F9FA"/>
              </a:highlight>
            </a:endParaRPr>
          </a:p>
          <a:p>
            <a:pPr indent="0" lvl="0" marL="0" rtl="0" algn="ctr">
              <a:spcBef>
                <a:spcPts val="0"/>
              </a:spcBef>
              <a:spcAft>
                <a:spcPts val="0"/>
              </a:spcAft>
              <a:buClr>
                <a:schemeClr val="dk1"/>
              </a:buClr>
              <a:buSzPts val="2200"/>
              <a:buFont typeface="Arial"/>
              <a:buNone/>
            </a:pPr>
            <a:r>
              <a:rPr lang="en-US" sz="1600">
                <a:solidFill>
                  <a:srgbClr val="202124"/>
                </a:solidFill>
                <a:highlight>
                  <a:srgbClr val="F8F9FA"/>
                </a:highlight>
              </a:rPr>
              <a:t>Mathangi Suresh (ms2957)</a:t>
            </a:r>
            <a:endParaRPr sz="1600">
              <a:solidFill>
                <a:srgbClr val="202124"/>
              </a:solidFill>
              <a:highlight>
                <a:srgbClr val="F8F9FA"/>
              </a:highlight>
            </a:endParaRPr>
          </a:p>
          <a:p>
            <a:pPr indent="0" lvl="0" marL="0" rtl="0" algn="ctr">
              <a:spcBef>
                <a:spcPts val="0"/>
              </a:spcBef>
              <a:spcAft>
                <a:spcPts val="0"/>
              </a:spcAft>
              <a:buClr>
                <a:schemeClr val="dk1"/>
              </a:buClr>
              <a:buSzPts val="2200"/>
              <a:buFont typeface="Arial"/>
              <a:buNone/>
            </a:pPr>
            <a:r>
              <a:rPr lang="en-US" sz="1600">
                <a:solidFill>
                  <a:srgbClr val="202124"/>
                </a:solidFill>
                <a:highlight>
                  <a:srgbClr val="F8F9FA"/>
                </a:highlight>
              </a:rPr>
              <a:t>Naganathan Meenakshi Sundareswaran (nm749)</a:t>
            </a:r>
            <a:endParaRPr sz="1600">
              <a:solidFill>
                <a:srgbClr val="202124"/>
              </a:solidFill>
              <a:highlight>
                <a:srgbClr val="F8F9FA"/>
              </a:highlight>
            </a:endParaRPr>
          </a:p>
        </p:txBody>
      </p:sp>
      <p:sp>
        <p:nvSpPr>
          <p:cNvPr id="55" name="Google Shape;55;p13"/>
          <p:cNvSpPr txBox="1"/>
          <p:nvPr>
            <p:ph type="ctrTitle"/>
          </p:nvPr>
        </p:nvSpPr>
        <p:spPr>
          <a:xfrm>
            <a:off x="685800" y="1088850"/>
            <a:ext cx="7772400" cy="1470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Predict Future Sales</a:t>
            </a:r>
            <a:endParaRPr/>
          </a:p>
          <a:p>
            <a:pPr indent="0" lvl="0" marL="0" rtl="0" algn="ctr">
              <a:spcBef>
                <a:spcPts val="0"/>
              </a:spcBef>
              <a:spcAft>
                <a:spcPts val="0"/>
              </a:spcAft>
              <a:buNone/>
            </a:pPr>
            <a:r>
              <a:rPr lang="en-US" sz="2300"/>
              <a:t>Data Analytics with R Final Project</a:t>
            </a:r>
            <a:r>
              <a:rPr lang="en-US"/>
              <a:t> </a:t>
            </a:r>
            <a:endParaRPr sz="380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1022350" y="912804"/>
            <a:ext cx="7772400" cy="80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Feature Selection </a:t>
            </a:r>
            <a:r>
              <a:rPr lang="en-US" sz="1500"/>
              <a:t>(continued)</a:t>
            </a:r>
            <a:endParaRPr sz="1500"/>
          </a:p>
        </p:txBody>
      </p:sp>
      <p:sp>
        <p:nvSpPr>
          <p:cNvPr id="121" name="Google Shape;121;p22"/>
          <p:cNvSpPr txBox="1"/>
          <p:nvPr>
            <p:ph idx="1" type="body"/>
          </p:nvPr>
        </p:nvSpPr>
        <p:spPr>
          <a:xfrm>
            <a:off x="673150" y="1719200"/>
            <a:ext cx="8121600" cy="4332000"/>
          </a:xfrm>
          <a:prstGeom prst="rect">
            <a:avLst/>
          </a:prstGeom>
        </p:spPr>
        <p:txBody>
          <a:bodyPr anchorCtr="0" anchor="t" bIns="45700" lIns="91425" spcFirstLastPara="1" rIns="91425" wrap="square" tIns="45700">
            <a:noAutofit/>
          </a:bodyPr>
          <a:lstStyle/>
          <a:p>
            <a:pPr indent="0" lvl="0" marL="914400" rtl="0" algn="l">
              <a:spcBef>
                <a:spcPts val="360"/>
              </a:spcBef>
              <a:spcAft>
                <a:spcPts val="0"/>
              </a:spcAft>
              <a:buNone/>
            </a:pPr>
            <a:r>
              <a:t/>
            </a:r>
            <a:endParaRPr/>
          </a:p>
        </p:txBody>
      </p:sp>
      <p:pic>
        <p:nvPicPr>
          <p:cNvPr id="122" name="Google Shape;122;p22"/>
          <p:cNvPicPr preferRelativeResize="0"/>
          <p:nvPr/>
        </p:nvPicPr>
        <p:blipFill>
          <a:blip r:embed="rId3">
            <a:alphaModFix/>
          </a:blip>
          <a:stretch>
            <a:fillRect/>
          </a:stretch>
        </p:blipFill>
        <p:spPr>
          <a:xfrm>
            <a:off x="673150" y="1515500"/>
            <a:ext cx="3960425" cy="2716100"/>
          </a:xfrm>
          <a:prstGeom prst="rect">
            <a:avLst/>
          </a:prstGeom>
          <a:noFill/>
          <a:ln>
            <a:noFill/>
          </a:ln>
        </p:spPr>
      </p:pic>
      <p:pic>
        <p:nvPicPr>
          <p:cNvPr id="123" name="Google Shape;123;p22"/>
          <p:cNvPicPr preferRelativeResize="0"/>
          <p:nvPr/>
        </p:nvPicPr>
        <p:blipFill>
          <a:blip r:embed="rId4">
            <a:alphaModFix/>
          </a:blip>
          <a:stretch>
            <a:fillRect/>
          </a:stretch>
        </p:blipFill>
        <p:spPr>
          <a:xfrm>
            <a:off x="4650975" y="3525425"/>
            <a:ext cx="4143775" cy="240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995000" y="234050"/>
            <a:ext cx="6959424" cy="5219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561103" y="965638"/>
            <a:ext cx="8021799" cy="4926725"/>
          </a:xfrm>
          <a:prstGeom prst="rect">
            <a:avLst/>
          </a:prstGeom>
          <a:noFill/>
          <a:ln>
            <a:noFill/>
          </a:ln>
        </p:spPr>
      </p:pic>
      <p:sp>
        <p:nvSpPr>
          <p:cNvPr id="136" name="Google Shape;136;p24"/>
          <p:cNvSpPr txBox="1"/>
          <p:nvPr/>
        </p:nvSpPr>
        <p:spPr>
          <a:xfrm>
            <a:off x="704100" y="245775"/>
            <a:ext cx="7735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t>Ensemble Technique</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685800" y="667037"/>
            <a:ext cx="77724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Random Forest Algorithm</a:t>
            </a:r>
            <a:endParaRPr/>
          </a:p>
        </p:txBody>
      </p:sp>
      <p:sp>
        <p:nvSpPr>
          <p:cNvPr id="143" name="Google Shape;143;p25"/>
          <p:cNvSpPr txBox="1"/>
          <p:nvPr>
            <p:ph idx="1" type="body"/>
          </p:nvPr>
        </p:nvSpPr>
        <p:spPr>
          <a:xfrm>
            <a:off x="685800" y="1875875"/>
            <a:ext cx="7772400" cy="4114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Random Forest is a classifier that contains several decision trees on various subsets of a given dataset and takes the average to enhance the predicted accuracy of that dataset. </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US"/>
              <a:t>Instead of relying on a single decision tree, the random forest collects the result from each tree and expects the final output based on the majority votes (if it is a classification) or average votes (if it is a regression).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522863" y="351100"/>
            <a:ext cx="8098275" cy="540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idx="1" type="body"/>
          </p:nvPr>
        </p:nvSpPr>
        <p:spPr>
          <a:xfrm>
            <a:off x="685800" y="299350"/>
            <a:ext cx="7772400" cy="57423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Let us assume that there are m features and n records in a dataset.</a:t>
            </a:r>
            <a:endParaRPr/>
          </a:p>
          <a:p>
            <a:pPr indent="-342900" lvl="0" marL="457200" rtl="0" algn="l">
              <a:spcBef>
                <a:spcPts val="0"/>
              </a:spcBef>
              <a:spcAft>
                <a:spcPts val="0"/>
              </a:spcAft>
              <a:buSzPts val="1800"/>
              <a:buChar char="•"/>
            </a:pPr>
            <a:r>
              <a:rPr lang="en-US"/>
              <a:t>Initially, some sample rows and sample features are selected to create the first decision tree.</a:t>
            </a:r>
            <a:endParaRPr/>
          </a:p>
          <a:p>
            <a:pPr indent="-342900" lvl="0" marL="457200" rtl="0" algn="l">
              <a:spcBef>
                <a:spcPts val="0"/>
              </a:spcBef>
              <a:spcAft>
                <a:spcPts val="0"/>
              </a:spcAft>
              <a:buSzPts val="1800"/>
              <a:buChar char="•"/>
            </a:pPr>
            <a:r>
              <a:rPr lang="en-US"/>
              <a:t>Here, the algorithm allows row sampling and feature sampling with replacement. </a:t>
            </a:r>
            <a:endParaRPr/>
          </a:p>
          <a:p>
            <a:pPr indent="-342900" lvl="0" marL="457200" rtl="0" algn="l">
              <a:spcBef>
                <a:spcPts val="0"/>
              </a:spcBef>
              <a:spcAft>
                <a:spcPts val="0"/>
              </a:spcAft>
              <a:buSzPts val="1800"/>
              <a:buChar char="•"/>
            </a:pPr>
            <a:r>
              <a:rPr lang="en-US"/>
              <a:t>The same process is repeated for i number of times to create i DTs. </a:t>
            </a:r>
            <a:endParaRPr/>
          </a:p>
          <a:p>
            <a:pPr indent="-342900" lvl="0" marL="457200" rtl="0" algn="l">
              <a:spcBef>
                <a:spcPts val="0"/>
              </a:spcBef>
              <a:spcAft>
                <a:spcPts val="0"/>
              </a:spcAft>
              <a:buSzPts val="1800"/>
              <a:buChar char="•"/>
            </a:pPr>
            <a:r>
              <a:rPr lang="en-US"/>
              <a:t>After this is done, when a validation set or test data is passed, we get a predicted value from all these DTs.</a:t>
            </a:r>
            <a:endParaRPr/>
          </a:p>
          <a:p>
            <a:pPr indent="-342900" lvl="0" marL="457200" rtl="0" algn="l">
              <a:spcBef>
                <a:spcPts val="0"/>
              </a:spcBef>
              <a:spcAft>
                <a:spcPts val="0"/>
              </a:spcAft>
              <a:buSzPts val="1800"/>
              <a:buChar char="•"/>
            </a:pPr>
            <a:r>
              <a:rPr lang="en-US"/>
              <a:t>The majority vote / avg vote is selected.</a:t>
            </a:r>
            <a:endParaRPr/>
          </a:p>
          <a:p>
            <a:pPr indent="-342900" lvl="0" marL="457200" rtl="0" algn="l">
              <a:spcBef>
                <a:spcPts val="0"/>
              </a:spcBef>
              <a:spcAft>
                <a:spcPts val="0"/>
              </a:spcAft>
              <a:buSzPts val="1800"/>
              <a:buChar char="•"/>
            </a:pPr>
            <a:r>
              <a:rPr lang="en-US"/>
              <a:t>Low bias: When a DT is created to it’s complete depth, then it will get properly trained for the training dataset.</a:t>
            </a:r>
            <a:endParaRPr/>
          </a:p>
          <a:p>
            <a:pPr indent="-342900" lvl="0" marL="457200" rtl="0" algn="l">
              <a:spcBef>
                <a:spcPts val="0"/>
              </a:spcBef>
              <a:spcAft>
                <a:spcPts val="0"/>
              </a:spcAft>
              <a:buSzPts val="1800"/>
              <a:buChar char="•"/>
            </a:pPr>
            <a:r>
              <a:rPr lang="en-US"/>
              <a:t>High variance: When we get a new data (test), trees are prone to give high errors.</a:t>
            </a:r>
            <a:endParaRPr/>
          </a:p>
          <a:p>
            <a:pPr indent="-342900" lvl="0" marL="457200" rtl="0" algn="l">
              <a:spcBef>
                <a:spcPts val="0"/>
              </a:spcBef>
              <a:spcAft>
                <a:spcPts val="0"/>
              </a:spcAft>
              <a:buSzPts val="1800"/>
              <a:buChar char="•"/>
            </a:pPr>
            <a:r>
              <a:rPr lang="en-US"/>
              <a:t>So, when a tree is created to complete depth, it created overfitting problem.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685800" y="1371600"/>
            <a:ext cx="7772400" cy="4114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But, when DTs are combined to get one output, this high variance is converted into low variance. </a:t>
            </a:r>
            <a:endParaRPr/>
          </a:p>
          <a:p>
            <a:pPr indent="-342900" lvl="0" marL="457200" rtl="0" algn="l">
              <a:spcBef>
                <a:spcPts val="0"/>
              </a:spcBef>
              <a:spcAft>
                <a:spcPts val="0"/>
              </a:spcAft>
              <a:buSzPts val="1800"/>
              <a:buChar char="•"/>
            </a:pPr>
            <a:r>
              <a:rPr lang="en-US"/>
              <a:t>This is </a:t>
            </a:r>
            <a:r>
              <a:rPr lang="en-US"/>
              <a:t>because</a:t>
            </a:r>
            <a:r>
              <a:rPr lang="en-US"/>
              <a:t>, DTs gets trained in way that it correctly classifies for data (and similar) for which it has been trained. </a:t>
            </a:r>
            <a:endParaRPr/>
          </a:p>
          <a:p>
            <a:pPr indent="-342900" lvl="0" marL="457200" rtl="0" algn="l">
              <a:spcBef>
                <a:spcPts val="0"/>
              </a:spcBef>
              <a:spcAft>
                <a:spcPts val="0"/>
              </a:spcAft>
              <a:buSzPts val="1800"/>
              <a:buChar char="•"/>
            </a:pPr>
            <a:r>
              <a:rPr lang="en-US"/>
              <a:t>Another advantage of this algorithm is that, if there is any change in the values of certain records, or a very minimal number of outliers, it will not affect the model. </a:t>
            </a:r>
            <a:endParaRPr/>
          </a:p>
          <a:p>
            <a:pPr indent="0" lvl="0" marL="0" rtl="0" algn="l">
              <a:spcBef>
                <a:spcPts val="36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idx="1" type="body"/>
          </p:nvPr>
        </p:nvSpPr>
        <p:spPr>
          <a:xfrm>
            <a:off x="685800" y="881100"/>
            <a:ext cx="7772400" cy="49119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We finally calculated the RMSE (Root Mean Square Error) for the trained model. This is a a metric that tells us how far apart our predicted values are from our observed values in a model, on average. </a:t>
            </a:r>
            <a:endParaRPr/>
          </a:p>
          <a:p>
            <a:pPr indent="-342900" lvl="0" marL="457200" rtl="0" algn="l">
              <a:spcBef>
                <a:spcPts val="0"/>
              </a:spcBef>
              <a:spcAft>
                <a:spcPts val="0"/>
              </a:spcAft>
              <a:buSzPts val="1800"/>
              <a:buChar char="•"/>
            </a:pPr>
            <a:r>
              <a:rPr lang="en-US"/>
              <a:t>It is calculated as: RMSE = √Σ(Pi – Oi)2 / n</a:t>
            </a:r>
            <a:endParaRPr/>
          </a:p>
          <a:p>
            <a:pPr indent="457200" lvl="0" marL="0" rtl="0" algn="l">
              <a:spcBef>
                <a:spcPts val="360"/>
              </a:spcBef>
              <a:spcAft>
                <a:spcPts val="0"/>
              </a:spcAft>
              <a:buNone/>
            </a:pPr>
            <a:r>
              <a:rPr lang="en-US"/>
              <a:t>where:</a:t>
            </a:r>
            <a:endParaRPr/>
          </a:p>
          <a:p>
            <a:pPr indent="-342900" lvl="1" marL="914400" rtl="0" algn="l">
              <a:spcBef>
                <a:spcPts val="360"/>
              </a:spcBef>
              <a:spcAft>
                <a:spcPts val="0"/>
              </a:spcAft>
              <a:buSzPts val="1800"/>
              <a:buChar char="–"/>
            </a:pPr>
            <a:r>
              <a:rPr lang="en-US"/>
              <a:t>Σ is a fancy symbol that means “sum”</a:t>
            </a:r>
            <a:endParaRPr/>
          </a:p>
          <a:p>
            <a:pPr indent="-342900" lvl="1" marL="914400" rtl="0" algn="l">
              <a:spcBef>
                <a:spcPts val="0"/>
              </a:spcBef>
              <a:spcAft>
                <a:spcPts val="0"/>
              </a:spcAft>
              <a:buSzPts val="1800"/>
              <a:buChar char="–"/>
            </a:pPr>
            <a:r>
              <a:rPr lang="en-US"/>
              <a:t>Pi is the predicted value for the ith observation</a:t>
            </a:r>
            <a:endParaRPr/>
          </a:p>
          <a:p>
            <a:pPr indent="-342900" lvl="1" marL="914400" rtl="0" algn="l">
              <a:spcBef>
                <a:spcPts val="0"/>
              </a:spcBef>
              <a:spcAft>
                <a:spcPts val="0"/>
              </a:spcAft>
              <a:buSzPts val="1800"/>
              <a:buChar char="–"/>
            </a:pPr>
            <a:r>
              <a:rPr lang="en-US"/>
              <a:t>Oi is the observed value for the ith observation</a:t>
            </a:r>
            <a:endParaRPr/>
          </a:p>
          <a:p>
            <a:pPr indent="-342900" lvl="1" marL="914400" rtl="0" algn="l">
              <a:spcBef>
                <a:spcPts val="0"/>
              </a:spcBef>
              <a:spcAft>
                <a:spcPts val="0"/>
              </a:spcAft>
              <a:buSzPts val="1800"/>
              <a:buChar char="–"/>
            </a:pPr>
            <a:r>
              <a:rPr lang="en-US"/>
              <a:t>n is the sample size</a:t>
            </a:r>
            <a:endParaRPr/>
          </a:p>
          <a:p>
            <a:pPr indent="-342900" lvl="0" marL="457200" rtl="0" algn="l">
              <a:spcBef>
                <a:spcPts val="0"/>
              </a:spcBef>
              <a:spcAft>
                <a:spcPts val="0"/>
              </a:spcAft>
              <a:buSzPts val="1800"/>
              <a:buChar char="•"/>
            </a:pPr>
            <a:r>
              <a:rPr lang="en-US"/>
              <a:t>It is a value between 0 and 1. We tried to maintain the RMSE value close to 0, which means that predicted values of the model is as close to the actual / observed values in the dataset as possible.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1022350" y="912812"/>
            <a:ext cx="77724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 Boost Algorithm</a:t>
            </a:r>
            <a:endParaRPr/>
          </a:p>
        </p:txBody>
      </p:sp>
      <p:sp>
        <p:nvSpPr>
          <p:cNvPr id="174" name="Google Shape;174;p30"/>
          <p:cNvSpPr txBox="1"/>
          <p:nvPr>
            <p:ph idx="1" type="body"/>
          </p:nvPr>
        </p:nvSpPr>
        <p:spPr>
          <a:xfrm>
            <a:off x="1022350" y="1981200"/>
            <a:ext cx="7772400" cy="4114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Adaptive boosting is a Boosting technique used as an Ensemble Method in Machine Learning.</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US"/>
              <a:t>It is called Adaptive Boosting as the weights are re-assigned to each instance, with higher weights assigned to incorrectly classified instances.</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US"/>
              <a:t>It works on the principle of learners growing sequentially.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152400" y="1400100"/>
            <a:ext cx="8839202" cy="40578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85800" y="826512"/>
            <a:ext cx="77724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Description of Problem</a:t>
            </a:r>
            <a:endParaRPr/>
          </a:p>
        </p:txBody>
      </p:sp>
      <p:sp>
        <p:nvSpPr>
          <p:cNvPr id="62" name="Google Shape;62;p14"/>
          <p:cNvSpPr txBox="1"/>
          <p:nvPr>
            <p:ph idx="1" type="body"/>
          </p:nvPr>
        </p:nvSpPr>
        <p:spPr>
          <a:xfrm>
            <a:off x="685800" y="1969500"/>
            <a:ext cx="7772400" cy="30159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We need to forecast </a:t>
            </a:r>
            <a:r>
              <a:rPr lang="en-US"/>
              <a:t>the to predict total sales for every product and store in the next month, </a:t>
            </a:r>
            <a:r>
              <a:rPr lang="en-US"/>
              <a:t>for the test set</a:t>
            </a:r>
            <a:r>
              <a:rPr lang="en-US"/>
              <a:t> provided</a:t>
            </a:r>
            <a:r>
              <a:rPr lang="en-US"/>
              <a:t>.</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US"/>
              <a:t>The challenge is to find an algorithm for prediction which given greatest accuracy.</a:t>
            </a:r>
            <a:endParaRPr/>
          </a:p>
          <a:p>
            <a:pPr indent="0" lvl="0" marL="0" rtl="0" algn="l">
              <a:spcBef>
                <a:spcPts val="36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 type="body"/>
          </p:nvPr>
        </p:nvSpPr>
        <p:spPr>
          <a:xfrm>
            <a:off x="1022350" y="408225"/>
            <a:ext cx="7772400" cy="53883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Let us assume that there are m features and n records in a dataset. </a:t>
            </a:r>
            <a:endParaRPr/>
          </a:p>
          <a:p>
            <a:pPr indent="-342900" lvl="0" marL="457200" rtl="0" algn="l">
              <a:spcBef>
                <a:spcPts val="0"/>
              </a:spcBef>
              <a:spcAft>
                <a:spcPts val="0"/>
              </a:spcAft>
              <a:buSzPts val="1800"/>
              <a:buChar char="●"/>
            </a:pPr>
            <a:r>
              <a:rPr lang="en-US"/>
              <a:t>A sample weight of w = 1/n (initial) is assigned to all the records.</a:t>
            </a:r>
            <a:endParaRPr/>
          </a:p>
          <a:p>
            <a:pPr indent="-342900" lvl="0" marL="457200" rtl="0" algn="l">
              <a:spcBef>
                <a:spcPts val="0"/>
              </a:spcBef>
              <a:spcAft>
                <a:spcPts val="0"/>
              </a:spcAft>
              <a:buSzPts val="1800"/>
              <a:buChar char="●"/>
            </a:pPr>
            <a:r>
              <a:rPr lang="en-US"/>
              <a:t>Then, the first base learner is created. Here, all the BL are decision trees. These trees are called stomps since the depth of the decision tree is 1. </a:t>
            </a:r>
            <a:endParaRPr/>
          </a:p>
          <a:p>
            <a:pPr indent="-342900" lvl="0" marL="457200" rtl="0" algn="l">
              <a:spcBef>
                <a:spcPts val="0"/>
              </a:spcBef>
              <a:spcAft>
                <a:spcPts val="0"/>
              </a:spcAft>
              <a:buSzPts val="1800"/>
              <a:buChar char="●"/>
            </a:pPr>
            <a:r>
              <a:rPr lang="en-US"/>
              <a:t>Stomps are created for every feature. </a:t>
            </a:r>
            <a:endParaRPr/>
          </a:p>
          <a:p>
            <a:pPr indent="-342900" lvl="0" marL="457200" rtl="0" algn="l">
              <a:spcBef>
                <a:spcPts val="0"/>
              </a:spcBef>
              <a:spcAft>
                <a:spcPts val="0"/>
              </a:spcAft>
              <a:buSzPts val="1800"/>
              <a:buChar char="●"/>
            </a:pPr>
            <a:r>
              <a:rPr lang="en-US"/>
              <a:t>Then entropy is calculated for all these stomps. The least entropy among the features would be </a:t>
            </a:r>
            <a:r>
              <a:rPr lang="en-US"/>
              <a:t>selected as the BL model for the first sequence.</a:t>
            </a:r>
            <a:endParaRPr/>
          </a:p>
          <a:p>
            <a:pPr indent="-342900" lvl="0" marL="457200" rtl="0" algn="l">
              <a:spcBef>
                <a:spcPts val="0"/>
              </a:spcBef>
              <a:spcAft>
                <a:spcPts val="0"/>
              </a:spcAft>
              <a:buSzPts val="1800"/>
              <a:buChar char="●"/>
            </a:pPr>
            <a:r>
              <a:rPr lang="en-US"/>
              <a:t>This BL1, we find the number of correctly classified and misclassified records. </a:t>
            </a:r>
            <a:endParaRPr/>
          </a:p>
          <a:p>
            <a:pPr indent="-342900" lvl="0" marL="457200" rtl="0" algn="l">
              <a:spcBef>
                <a:spcPts val="0"/>
              </a:spcBef>
              <a:spcAft>
                <a:spcPts val="0"/>
              </a:spcAft>
              <a:buSzPts val="1800"/>
              <a:buChar char="●"/>
            </a:pPr>
            <a:r>
              <a:rPr lang="en-US"/>
              <a:t>For the misclassified records, we will calculate the total error. TE = No of misclassified records / n</a:t>
            </a:r>
            <a:endParaRPr/>
          </a:p>
          <a:p>
            <a:pPr indent="0" lvl="0" marL="0" rtl="0" algn="l">
              <a:spcBef>
                <a:spcPts val="36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685800" y="217725"/>
            <a:ext cx="7772400" cy="5728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We then calculate the performance of this base learner. Performance = ½ (log e((1-TE)/TE))</a:t>
            </a:r>
            <a:endParaRPr/>
          </a:p>
          <a:p>
            <a:pPr indent="-342900" lvl="0" marL="457200" rtl="0" algn="l">
              <a:spcBef>
                <a:spcPts val="0"/>
              </a:spcBef>
              <a:spcAft>
                <a:spcPts val="0"/>
              </a:spcAft>
              <a:buSzPts val="1800"/>
              <a:buChar char="●"/>
            </a:pPr>
            <a:r>
              <a:rPr lang="en-US"/>
              <a:t>Since, only the misclassified records will be passed to the next stomp, we need to update the weights before proceeding to the next step. To do so, we need the TE and Performance of the BL model.</a:t>
            </a:r>
            <a:endParaRPr/>
          </a:p>
          <a:p>
            <a:pPr indent="-342900" lvl="0" marL="457200" rtl="0" algn="l">
              <a:spcBef>
                <a:spcPts val="0"/>
              </a:spcBef>
              <a:spcAft>
                <a:spcPts val="0"/>
              </a:spcAft>
              <a:buSzPts val="1800"/>
              <a:buChar char="●"/>
            </a:pPr>
            <a:r>
              <a:rPr lang="en-US"/>
              <a:t>The weights of the misclassified records is increased and the correctly classified records is decreased. </a:t>
            </a:r>
            <a:endParaRPr/>
          </a:p>
          <a:p>
            <a:pPr indent="-342900" lvl="0" marL="457200" rtl="0" algn="l">
              <a:spcBef>
                <a:spcPts val="0"/>
              </a:spcBef>
              <a:spcAft>
                <a:spcPts val="0"/>
              </a:spcAft>
              <a:buSzPts val="1800"/>
              <a:buChar char="●"/>
            </a:pPr>
            <a:r>
              <a:rPr lang="en-US"/>
              <a:t>For misclassified records, new wt = Old wt * e^Perfmce</a:t>
            </a:r>
            <a:endParaRPr/>
          </a:p>
          <a:p>
            <a:pPr indent="-342900" lvl="0" marL="457200" rtl="0" algn="l">
              <a:spcBef>
                <a:spcPts val="0"/>
              </a:spcBef>
              <a:spcAft>
                <a:spcPts val="0"/>
              </a:spcAft>
              <a:buSzPts val="1800"/>
              <a:buChar char="●"/>
            </a:pPr>
            <a:r>
              <a:rPr lang="en-US"/>
              <a:t>For other records, new wt = Old wt * e^ -Perfmce</a:t>
            </a:r>
            <a:endParaRPr/>
          </a:p>
          <a:p>
            <a:pPr indent="-342900" lvl="0" marL="457200" rtl="0" algn="l">
              <a:spcBef>
                <a:spcPts val="0"/>
              </a:spcBef>
              <a:spcAft>
                <a:spcPts val="0"/>
              </a:spcAft>
              <a:buSzPts val="1800"/>
              <a:buChar char="●"/>
            </a:pPr>
            <a:r>
              <a:rPr lang="en-US"/>
              <a:t>We now calculate the normalized weights. This is because, when we sum the weights after updation it is not =1 unlike the initial weight. So, we divide these weights by it’s sum. </a:t>
            </a:r>
            <a:endParaRPr/>
          </a:p>
          <a:p>
            <a:pPr indent="-342900" lvl="0" marL="457200" rtl="0" algn="l">
              <a:spcBef>
                <a:spcPts val="0"/>
              </a:spcBef>
              <a:spcAft>
                <a:spcPts val="0"/>
              </a:spcAft>
              <a:buSzPts val="1800"/>
              <a:buChar char="●"/>
            </a:pPr>
            <a:r>
              <a:rPr lang="en-US"/>
              <a:t>For creating the next BL, weight buckets are created by the algorithm. It then selects the records with weights within that bucket.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685800" y="1371600"/>
            <a:ext cx="7772400" cy="4114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Now that we have i BL, when we pass the validation dataset or the test dataset through these i BL, we get the output and the majority is selected as the prediction value.</a:t>
            </a:r>
            <a:endParaRPr/>
          </a:p>
          <a:p>
            <a:pPr indent="-342900" lvl="0" marL="457200" rtl="0" algn="l">
              <a:spcBef>
                <a:spcPts val="0"/>
              </a:spcBef>
              <a:spcAft>
                <a:spcPts val="0"/>
              </a:spcAft>
              <a:buSzPts val="1800"/>
              <a:buChar char="•"/>
            </a:pPr>
            <a:r>
              <a:rPr lang="en-US"/>
              <a:t>We combine multiple weak learners to make one strong learner.</a:t>
            </a:r>
            <a:endParaRPr/>
          </a:p>
          <a:p>
            <a:pPr indent="-342900" lvl="0" marL="457200" rtl="0" algn="l">
              <a:spcBef>
                <a:spcPts val="0"/>
              </a:spcBef>
              <a:spcAft>
                <a:spcPts val="0"/>
              </a:spcAft>
              <a:buSzPts val="1800"/>
              <a:buChar char="•"/>
            </a:pPr>
            <a:r>
              <a:rPr lang="en-US"/>
              <a:t>This is the ensemble model.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5"/>
          <p:cNvPicPr preferRelativeResize="0"/>
          <p:nvPr/>
        </p:nvPicPr>
        <p:blipFill>
          <a:blip r:embed="rId3">
            <a:alphaModFix/>
          </a:blip>
          <a:stretch>
            <a:fillRect/>
          </a:stretch>
        </p:blipFill>
        <p:spPr>
          <a:xfrm>
            <a:off x="214863" y="1287463"/>
            <a:ext cx="8714275" cy="4283075"/>
          </a:xfrm>
          <a:prstGeom prst="rect">
            <a:avLst/>
          </a:prstGeom>
          <a:noFill/>
          <a:ln>
            <a:noFill/>
          </a:ln>
        </p:spPr>
      </p:pic>
      <p:sp>
        <p:nvSpPr>
          <p:cNvPr id="205" name="Google Shape;205;p35"/>
          <p:cNvSpPr txBox="1"/>
          <p:nvPr>
            <p:ph type="title"/>
          </p:nvPr>
        </p:nvSpPr>
        <p:spPr>
          <a:xfrm>
            <a:off x="318750" y="304250"/>
            <a:ext cx="85065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XGBoost - Extreme Gradient Boosting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idx="1" type="body"/>
          </p:nvPr>
        </p:nvSpPr>
        <p:spPr>
          <a:xfrm>
            <a:off x="639000" y="405650"/>
            <a:ext cx="8021400" cy="50715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Char char="●"/>
            </a:pPr>
            <a:r>
              <a:rPr lang="en-US"/>
              <a:t>U</a:t>
            </a:r>
            <a:r>
              <a:rPr lang="en-US"/>
              <a:t>sed for the implementation of gradient boosting decision trees.</a:t>
            </a:r>
            <a:endParaRPr/>
          </a:p>
          <a:p>
            <a:pPr indent="-342900" lvl="0" marL="457200" rtl="0" algn="l">
              <a:lnSpc>
                <a:spcPct val="150000"/>
              </a:lnSpc>
              <a:spcBef>
                <a:spcPts val="0"/>
              </a:spcBef>
              <a:spcAft>
                <a:spcPts val="0"/>
              </a:spcAft>
              <a:buSzPts val="1800"/>
              <a:buChar char="●"/>
            </a:pPr>
            <a:r>
              <a:rPr lang="en-US"/>
              <a:t>XGBM implements parallel preprocessing at the node level itself.</a:t>
            </a:r>
            <a:endParaRPr/>
          </a:p>
          <a:p>
            <a:pPr indent="-342900" lvl="0" marL="457200" rtl="0" algn="l">
              <a:lnSpc>
                <a:spcPct val="150000"/>
              </a:lnSpc>
              <a:spcBef>
                <a:spcPts val="0"/>
              </a:spcBef>
              <a:spcAft>
                <a:spcPts val="0"/>
              </a:spcAft>
              <a:buSzPts val="1800"/>
              <a:buChar char="●"/>
            </a:pPr>
            <a:r>
              <a:rPr lang="en-US"/>
              <a:t>It is 10 times faster than any of the existing gradient boosting algorithms.</a:t>
            </a:r>
            <a:endParaRPr/>
          </a:p>
          <a:p>
            <a:pPr indent="-342900" lvl="0" marL="457200" rtl="0" algn="l">
              <a:lnSpc>
                <a:spcPct val="150000"/>
              </a:lnSpc>
              <a:spcBef>
                <a:spcPts val="0"/>
              </a:spcBef>
              <a:spcAft>
                <a:spcPts val="0"/>
              </a:spcAft>
              <a:buSzPts val="1800"/>
              <a:buChar char="●"/>
            </a:pPr>
            <a:r>
              <a:rPr lang="en-US"/>
              <a:t>XGBoost also includes a variety of regularization techniques that reduce overfitting and improve overall performance.</a:t>
            </a:r>
            <a:endParaRPr/>
          </a:p>
          <a:p>
            <a:pPr indent="-342900" lvl="0" marL="457200" rtl="0" algn="l">
              <a:lnSpc>
                <a:spcPct val="150000"/>
              </a:lnSpc>
              <a:spcBef>
                <a:spcPts val="0"/>
              </a:spcBef>
              <a:spcAft>
                <a:spcPts val="0"/>
              </a:spcAft>
              <a:buSzPts val="1800"/>
              <a:buChar char="●"/>
            </a:pPr>
            <a:r>
              <a:rPr lang="en-US"/>
              <a:t>The XGBM model can handle the missing values on its own.</a:t>
            </a:r>
            <a:endParaRPr/>
          </a:p>
          <a:p>
            <a:pPr indent="0" lvl="0" marL="457200" rtl="0" algn="l">
              <a:lnSpc>
                <a:spcPct val="150000"/>
              </a:lnSpc>
              <a:spcBef>
                <a:spcPts val="360"/>
              </a:spcBef>
              <a:spcAft>
                <a:spcPts val="0"/>
              </a:spcAft>
              <a:buNone/>
            </a:pPr>
            <a:r>
              <a:t/>
            </a:r>
            <a:endParaRPr/>
          </a:p>
          <a:p>
            <a:pPr indent="0" lvl="0" marL="45720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7"/>
          <p:cNvPicPr preferRelativeResize="0"/>
          <p:nvPr/>
        </p:nvPicPr>
        <p:blipFill>
          <a:blip r:embed="rId3">
            <a:alphaModFix/>
          </a:blip>
          <a:stretch>
            <a:fillRect/>
          </a:stretch>
        </p:blipFill>
        <p:spPr>
          <a:xfrm>
            <a:off x="152400" y="643950"/>
            <a:ext cx="8839202" cy="42156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712750" y="1170250"/>
            <a:ext cx="7718500" cy="4211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022350" y="912804"/>
            <a:ext cx="7772400" cy="76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Light GB</a:t>
            </a:r>
            <a:r>
              <a:rPr lang="en-US"/>
              <a:t>M </a:t>
            </a:r>
            <a:r>
              <a:rPr lang="en-US" sz="2000"/>
              <a:t>(Light Gradient-Boosting Machine)</a:t>
            </a:r>
            <a:endParaRPr sz="2000"/>
          </a:p>
        </p:txBody>
      </p:sp>
      <p:sp>
        <p:nvSpPr>
          <p:cNvPr id="230" name="Google Shape;230;p39"/>
          <p:cNvSpPr txBox="1"/>
          <p:nvPr>
            <p:ph idx="1" type="body"/>
          </p:nvPr>
        </p:nvSpPr>
        <p:spPr>
          <a:xfrm>
            <a:off x="777900" y="1573800"/>
            <a:ext cx="7772400" cy="44367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360"/>
              </a:spcBef>
              <a:spcAft>
                <a:spcPts val="0"/>
              </a:spcAft>
              <a:buSzPts val="1800"/>
              <a:buChar char="•"/>
            </a:pPr>
            <a:r>
              <a:rPr lang="en-US"/>
              <a:t>It</a:t>
            </a:r>
            <a:r>
              <a:rPr lang="en-US"/>
              <a:t> is based on decision tree algorithms</a:t>
            </a:r>
            <a:endParaRPr/>
          </a:p>
          <a:p>
            <a:pPr indent="-342900" lvl="0" marL="457200" marR="0" rtl="0" algn="l">
              <a:lnSpc>
                <a:spcPct val="100000"/>
              </a:lnSpc>
              <a:spcBef>
                <a:spcPts val="0"/>
              </a:spcBef>
              <a:spcAft>
                <a:spcPts val="0"/>
              </a:spcAft>
              <a:buSzPts val="1800"/>
              <a:buChar char="•"/>
            </a:pPr>
            <a:r>
              <a:rPr lang="en-US"/>
              <a:t>LightGBM uses a novel technique of Gradient-based One-Side Sampling (GOSS) to filter out the data instances for finding a split value</a:t>
            </a:r>
            <a:endParaRPr/>
          </a:p>
          <a:p>
            <a:pPr indent="-342900" lvl="0" marL="457200" marR="0" rtl="0" algn="l">
              <a:lnSpc>
                <a:spcPct val="100000"/>
              </a:lnSpc>
              <a:spcBef>
                <a:spcPts val="0"/>
              </a:spcBef>
              <a:spcAft>
                <a:spcPts val="0"/>
              </a:spcAft>
              <a:buSzPts val="1800"/>
              <a:buChar char="•"/>
            </a:pPr>
            <a:r>
              <a:rPr lang="en-US"/>
              <a:t>It splits the tree leaf wise with the best fit whereas other boosting algorithms split the tree depth wise or level wise rather than leaf-wise</a:t>
            </a:r>
            <a:endParaRPr/>
          </a:p>
          <a:p>
            <a:pPr indent="-342900" lvl="0" marL="457200" marR="0" rtl="0" algn="l">
              <a:lnSpc>
                <a:spcPct val="100000"/>
              </a:lnSpc>
              <a:spcBef>
                <a:spcPts val="0"/>
              </a:spcBef>
              <a:spcAft>
                <a:spcPts val="0"/>
              </a:spcAft>
              <a:buSzPts val="1800"/>
              <a:buChar char="•"/>
            </a:pPr>
            <a:r>
              <a:rPr lang="en-US"/>
              <a:t>The leaf-wise algorithm can reduce more loss than the level-wise algorithm and hence results in much better accuracy which can rarely be achieved by any of the existing boosting algorithms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461850" y="468100"/>
            <a:ext cx="82203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LightGBM </a:t>
            </a:r>
            <a:r>
              <a:rPr lang="en-US" sz="1500"/>
              <a:t>(continued)</a:t>
            </a:r>
            <a:endParaRPr sz="1500"/>
          </a:p>
        </p:txBody>
      </p:sp>
      <p:sp>
        <p:nvSpPr>
          <p:cNvPr id="237" name="Google Shape;237;p40"/>
          <p:cNvSpPr txBox="1"/>
          <p:nvPr>
            <p:ph idx="1" type="body"/>
          </p:nvPr>
        </p:nvSpPr>
        <p:spPr>
          <a:xfrm>
            <a:off x="685800" y="1611100"/>
            <a:ext cx="7772400" cy="4114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238" name="Google Shape;238;p40"/>
          <p:cNvPicPr preferRelativeResize="0"/>
          <p:nvPr/>
        </p:nvPicPr>
        <p:blipFill>
          <a:blip r:embed="rId3">
            <a:alphaModFix/>
          </a:blip>
          <a:stretch>
            <a:fillRect/>
          </a:stretch>
        </p:blipFill>
        <p:spPr>
          <a:xfrm>
            <a:off x="542925" y="1339000"/>
            <a:ext cx="8058150" cy="4508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1"/>
          <p:cNvPicPr preferRelativeResize="0"/>
          <p:nvPr/>
        </p:nvPicPr>
        <p:blipFill>
          <a:blip r:embed="rId3">
            <a:alphaModFix/>
          </a:blip>
          <a:stretch>
            <a:fillRect/>
          </a:stretch>
        </p:blipFill>
        <p:spPr>
          <a:xfrm>
            <a:off x="1250175" y="0"/>
            <a:ext cx="6075949" cy="5617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685800" y="803112"/>
            <a:ext cx="77724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Used</a:t>
            </a:r>
            <a:endParaRPr/>
          </a:p>
        </p:txBody>
      </p:sp>
      <p:sp>
        <p:nvSpPr>
          <p:cNvPr id="69" name="Google Shape;69;p15"/>
          <p:cNvSpPr txBox="1"/>
          <p:nvPr>
            <p:ph idx="1" type="body"/>
          </p:nvPr>
        </p:nvSpPr>
        <p:spPr>
          <a:xfrm>
            <a:off x="545375" y="1653500"/>
            <a:ext cx="7772400" cy="4114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US"/>
              <a:t>sales_train.csv</a:t>
            </a:r>
            <a:r>
              <a:rPr lang="en-US"/>
              <a:t> - the training set. Daily historical data from January 2013 to October 2015.</a:t>
            </a:r>
            <a:endParaRPr/>
          </a:p>
          <a:p>
            <a:pPr indent="-342900" lvl="0" marL="457200" rtl="0" algn="l">
              <a:spcBef>
                <a:spcPts val="0"/>
              </a:spcBef>
              <a:spcAft>
                <a:spcPts val="0"/>
              </a:spcAft>
              <a:buSzPts val="1800"/>
              <a:buChar char="•"/>
            </a:pPr>
            <a:r>
              <a:rPr b="1" lang="en-US"/>
              <a:t>test.csv</a:t>
            </a:r>
            <a:r>
              <a:rPr lang="en-US"/>
              <a:t> - the test set. You need to forecast the sales for these shops and products for November 2015.</a:t>
            </a:r>
            <a:endParaRPr/>
          </a:p>
          <a:p>
            <a:pPr indent="-342900" lvl="0" marL="457200" rtl="0" algn="l">
              <a:spcBef>
                <a:spcPts val="0"/>
              </a:spcBef>
              <a:spcAft>
                <a:spcPts val="0"/>
              </a:spcAft>
              <a:buSzPts val="1800"/>
              <a:buChar char="•"/>
            </a:pPr>
            <a:r>
              <a:rPr b="1" lang="en-US"/>
              <a:t>sample_submission.csv</a:t>
            </a:r>
            <a:r>
              <a:rPr lang="en-US"/>
              <a:t> - a sample submission file in the correct format.</a:t>
            </a:r>
            <a:endParaRPr/>
          </a:p>
          <a:p>
            <a:pPr indent="-342900" lvl="0" marL="457200" rtl="0" algn="l">
              <a:spcBef>
                <a:spcPts val="0"/>
              </a:spcBef>
              <a:spcAft>
                <a:spcPts val="0"/>
              </a:spcAft>
              <a:buSzPts val="1800"/>
              <a:buChar char="•"/>
            </a:pPr>
            <a:r>
              <a:rPr b="1" lang="en-US"/>
              <a:t>items.csv</a:t>
            </a:r>
            <a:r>
              <a:rPr lang="en-US"/>
              <a:t> - supplemental information about the items/products.</a:t>
            </a:r>
            <a:endParaRPr/>
          </a:p>
          <a:p>
            <a:pPr indent="-342900" lvl="0" marL="457200" rtl="0" algn="l">
              <a:spcBef>
                <a:spcPts val="0"/>
              </a:spcBef>
              <a:spcAft>
                <a:spcPts val="0"/>
              </a:spcAft>
              <a:buSzPts val="1800"/>
              <a:buChar char="•"/>
            </a:pPr>
            <a:r>
              <a:rPr b="1" lang="en-US"/>
              <a:t>item_categories.csv</a:t>
            </a:r>
            <a:r>
              <a:rPr lang="en-US"/>
              <a:t>  - supplemental information about the items categories.</a:t>
            </a:r>
            <a:endParaRPr/>
          </a:p>
          <a:p>
            <a:pPr indent="-342900" lvl="0" marL="457200" rtl="0" algn="l">
              <a:spcBef>
                <a:spcPts val="0"/>
              </a:spcBef>
              <a:spcAft>
                <a:spcPts val="0"/>
              </a:spcAft>
              <a:buSzPts val="1800"/>
              <a:buChar char="•"/>
            </a:pPr>
            <a:r>
              <a:rPr b="1" lang="en-US"/>
              <a:t>shops.csv</a:t>
            </a:r>
            <a:r>
              <a:rPr lang="en-US"/>
              <a:t>- supplemental information about the shops.</a:t>
            </a:r>
            <a:endParaRPr/>
          </a:p>
          <a:p>
            <a:pPr indent="0" lvl="0" marL="0" rtl="0" algn="l">
              <a:spcBef>
                <a:spcPts val="36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idx="1" type="body"/>
          </p:nvPr>
        </p:nvSpPr>
        <p:spPr>
          <a:xfrm>
            <a:off x="685800" y="1679000"/>
            <a:ext cx="7772400" cy="4114800"/>
          </a:xfrm>
          <a:prstGeom prst="rect">
            <a:avLst/>
          </a:prstGeom>
        </p:spPr>
        <p:txBody>
          <a:bodyPr anchorCtr="0" anchor="t" bIns="45700" lIns="91425" spcFirstLastPara="1" rIns="91425" wrap="square" tIns="45700">
            <a:noAutofit/>
          </a:bodyPr>
          <a:lstStyle/>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457200" rtl="0" algn="l">
              <a:spcBef>
                <a:spcPts val="360"/>
              </a:spcBef>
              <a:spcAft>
                <a:spcPts val="0"/>
              </a:spcAft>
              <a:buClr>
                <a:schemeClr val="dk1"/>
              </a:buClr>
              <a:buSzPts val="1100"/>
              <a:buFont typeface="Arial"/>
              <a:buNone/>
            </a:pPr>
            <a:r>
              <a:t/>
            </a:r>
            <a:endParaRPr sz="2500"/>
          </a:p>
        </p:txBody>
      </p:sp>
      <p:pic>
        <p:nvPicPr>
          <p:cNvPr id="251" name="Google Shape;251;p42"/>
          <p:cNvPicPr preferRelativeResize="0"/>
          <p:nvPr/>
        </p:nvPicPr>
        <p:blipFill>
          <a:blip r:embed="rId3">
            <a:alphaModFix/>
          </a:blip>
          <a:stretch>
            <a:fillRect/>
          </a:stretch>
        </p:blipFill>
        <p:spPr>
          <a:xfrm>
            <a:off x="858275" y="2316775"/>
            <a:ext cx="8152951" cy="1453100"/>
          </a:xfrm>
          <a:prstGeom prst="rect">
            <a:avLst/>
          </a:prstGeom>
          <a:noFill/>
          <a:ln>
            <a:noFill/>
          </a:ln>
        </p:spPr>
      </p:pic>
      <p:sp>
        <p:nvSpPr>
          <p:cNvPr id="252" name="Google Shape;252;p42"/>
          <p:cNvSpPr txBox="1"/>
          <p:nvPr>
            <p:ph type="title"/>
          </p:nvPr>
        </p:nvSpPr>
        <p:spPr>
          <a:xfrm>
            <a:off x="461850" y="468100"/>
            <a:ext cx="82203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500"/>
              <a:t>Score on Kaggle leaderboard</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idx="1" type="body"/>
          </p:nvPr>
        </p:nvSpPr>
        <p:spPr>
          <a:xfrm>
            <a:off x="690150" y="2494500"/>
            <a:ext cx="7763700" cy="18690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en-US" sz="5600"/>
              <a:t>Thank You!</a:t>
            </a:r>
            <a:endParaRPr sz="5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685800" y="526612"/>
            <a:ext cx="77724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Approach</a:t>
            </a:r>
            <a:endParaRPr/>
          </a:p>
        </p:txBody>
      </p:sp>
      <p:sp>
        <p:nvSpPr>
          <p:cNvPr id="76" name="Google Shape;76;p16"/>
          <p:cNvSpPr txBox="1"/>
          <p:nvPr>
            <p:ph idx="1" type="body"/>
          </p:nvPr>
        </p:nvSpPr>
        <p:spPr>
          <a:xfrm>
            <a:off x="685800" y="1495125"/>
            <a:ext cx="7772400" cy="41148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SzPts val="1800"/>
              <a:buAutoNum type="arabicPeriod"/>
            </a:pPr>
            <a:r>
              <a:rPr lang="en-US"/>
              <a:t>Random Forest Tree Algorithm</a:t>
            </a:r>
            <a:endParaRPr/>
          </a:p>
          <a:p>
            <a:pPr indent="-342900" lvl="0" marL="457200" rtl="0" algn="l">
              <a:lnSpc>
                <a:spcPct val="150000"/>
              </a:lnSpc>
              <a:spcBef>
                <a:spcPts val="0"/>
              </a:spcBef>
              <a:spcAft>
                <a:spcPts val="0"/>
              </a:spcAft>
              <a:buSzPts val="1800"/>
              <a:buAutoNum type="arabicPeriod"/>
            </a:pPr>
            <a:r>
              <a:rPr lang="en-US"/>
              <a:t>Ada Boost Algorithm</a:t>
            </a:r>
            <a:endParaRPr/>
          </a:p>
          <a:p>
            <a:pPr indent="-342900" lvl="0" marL="457200" rtl="0" algn="l">
              <a:lnSpc>
                <a:spcPct val="150000"/>
              </a:lnSpc>
              <a:spcBef>
                <a:spcPts val="0"/>
              </a:spcBef>
              <a:spcAft>
                <a:spcPts val="0"/>
              </a:spcAft>
              <a:buSzPts val="1800"/>
              <a:buAutoNum type="arabicPeriod"/>
            </a:pPr>
            <a:r>
              <a:rPr lang="en-US"/>
              <a:t>XGBoost Algorithm</a:t>
            </a:r>
            <a:endParaRPr/>
          </a:p>
          <a:p>
            <a:pPr indent="-342900" lvl="0" marL="457200" rtl="0" algn="l">
              <a:lnSpc>
                <a:spcPct val="150000"/>
              </a:lnSpc>
              <a:spcBef>
                <a:spcPts val="0"/>
              </a:spcBef>
              <a:spcAft>
                <a:spcPts val="0"/>
              </a:spcAft>
              <a:buSzPts val="1800"/>
              <a:buAutoNum type="arabicPeriod"/>
            </a:pPr>
            <a:r>
              <a:rPr lang="en-US"/>
              <a:t>LightGBM</a:t>
            </a:r>
            <a:endParaRPr/>
          </a:p>
          <a:p>
            <a:pPr indent="0" lvl="0" marL="457200" rtl="0" algn="l">
              <a:lnSpc>
                <a:spcPct val="150000"/>
              </a:lnSpc>
              <a:spcBef>
                <a:spcPts val="36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685800" y="662662"/>
            <a:ext cx="77724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Cleaning</a:t>
            </a:r>
            <a:endParaRPr/>
          </a:p>
        </p:txBody>
      </p:sp>
      <p:sp>
        <p:nvSpPr>
          <p:cNvPr id="83" name="Google Shape;83;p17"/>
          <p:cNvSpPr txBox="1"/>
          <p:nvPr>
            <p:ph idx="1" type="body"/>
          </p:nvPr>
        </p:nvSpPr>
        <p:spPr>
          <a:xfrm>
            <a:off x="685800" y="1805650"/>
            <a:ext cx="7772400" cy="41148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lang="en-US"/>
              <a:t>1. Checking missing values</a:t>
            </a:r>
            <a:endParaRPr/>
          </a:p>
          <a:p>
            <a:pPr indent="0" lvl="0" marL="0" rtl="0" algn="l">
              <a:lnSpc>
                <a:spcPct val="150000"/>
              </a:lnSpc>
              <a:spcBef>
                <a:spcPts val="360"/>
              </a:spcBef>
              <a:spcAft>
                <a:spcPts val="0"/>
              </a:spcAft>
              <a:buNone/>
            </a:pPr>
            <a:r>
              <a:rPr lang="en-US"/>
              <a:t>2. Remove outliers</a:t>
            </a:r>
            <a:endParaRPr/>
          </a:p>
          <a:p>
            <a:pPr indent="0" lvl="0" marL="0" rtl="0" algn="l">
              <a:lnSpc>
                <a:spcPct val="150000"/>
              </a:lnSpc>
              <a:spcBef>
                <a:spcPts val="360"/>
              </a:spcBef>
              <a:spcAft>
                <a:spcPts val="0"/>
              </a:spcAft>
              <a:buNone/>
            </a:pPr>
            <a:r>
              <a:rPr lang="en-US"/>
              <a:t>3. Remove data instances with negative price or item count</a:t>
            </a:r>
            <a:endParaRPr/>
          </a:p>
          <a:p>
            <a:pPr indent="0" lvl="0" marL="0" rtl="0" algn="l">
              <a:lnSpc>
                <a:spcPct val="150000"/>
              </a:lnSpc>
              <a:spcBef>
                <a:spcPts val="360"/>
              </a:spcBef>
              <a:spcAft>
                <a:spcPts val="0"/>
              </a:spcAft>
              <a:buNone/>
            </a:pPr>
            <a:r>
              <a:rPr lang="en-US"/>
              <a:t>4. Combine </a:t>
            </a:r>
            <a:r>
              <a:rPr lang="en-US"/>
              <a:t>duplicate</a:t>
            </a:r>
            <a:r>
              <a:rPr lang="en-US"/>
              <a:t> feature values into a single feature      value</a:t>
            </a:r>
            <a:endParaRPr/>
          </a:p>
          <a:p>
            <a:pPr indent="0" lvl="0" marL="0" rtl="0" algn="l">
              <a:lnSpc>
                <a:spcPct val="150000"/>
              </a:lnSpc>
              <a:spcBef>
                <a:spcPts val="3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1558500" y="5360000"/>
            <a:ext cx="6027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t>Checking and removing Outliers</a:t>
            </a:r>
            <a:endParaRPr sz="2200"/>
          </a:p>
        </p:txBody>
      </p:sp>
      <p:pic>
        <p:nvPicPr>
          <p:cNvPr id="90" name="Google Shape;90;p18"/>
          <p:cNvPicPr preferRelativeResize="0"/>
          <p:nvPr/>
        </p:nvPicPr>
        <p:blipFill>
          <a:blip r:embed="rId3">
            <a:alphaModFix/>
          </a:blip>
          <a:stretch>
            <a:fillRect/>
          </a:stretch>
        </p:blipFill>
        <p:spPr>
          <a:xfrm>
            <a:off x="152400" y="152400"/>
            <a:ext cx="3298258" cy="5055200"/>
          </a:xfrm>
          <a:prstGeom prst="rect">
            <a:avLst/>
          </a:prstGeom>
          <a:noFill/>
          <a:ln>
            <a:noFill/>
          </a:ln>
        </p:spPr>
      </p:pic>
      <p:pic>
        <p:nvPicPr>
          <p:cNvPr id="91" name="Google Shape;91;p18"/>
          <p:cNvPicPr preferRelativeResize="0"/>
          <p:nvPr/>
        </p:nvPicPr>
        <p:blipFill>
          <a:blip r:embed="rId4">
            <a:alphaModFix/>
          </a:blip>
          <a:stretch>
            <a:fillRect/>
          </a:stretch>
        </p:blipFill>
        <p:spPr>
          <a:xfrm>
            <a:off x="4572008" y="220300"/>
            <a:ext cx="3319714" cy="505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152400" y="971600"/>
            <a:ext cx="8839200" cy="3476799"/>
          </a:xfrm>
          <a:prstGeom prst="rect">
            <a:avLst/>
          </a:prstGeom>
          <a:noFill/>
          <a:ln>
            <a:noFill/>
          </a:ln>
        </p:spPr>
      </p:pic>
      <p:sp>
        <p:nvSpPr>
          <p:cNvPr id="98" name="Google Shape;98;p19"/>
          <p:cNvSpPr txBox="1"/>
          <p:nvPr/>
        </p:nvSpPr>
        <p:spPr>
          <a:xfrm>
            <a:off x="909000" y="4915300"/>
            <a:ext cx="7326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100"/>
              <a:t>Total number of items sold each month</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1022350" y="912812"/>
            <a:ext cx="77724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Label Encoding </a:t>
            </a:r>
            <a:endParaRPr/>
          </a:p>
        </p:txBody>
      </p:sp>
      <p:sp>
        <p:nvSpPr>
          <p:cNvPr id="105" name="Google Shape;105;p20"/>
          <p:cNvSpPr txBox="1"/>
          <p:nvPr>
            <p:ph idx="1" type="body"/>
          </p:nvPr>
        </p:nvSpPr>
        <p:spPr>
          <a:xfrm>
            <a:off x="673150" y="1831825"/>
            <a:ext cx="8121600" cy="41787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SzPts val="1600"/>
              <a:buChar char="•"/>
            </a:pPr>
            <a:r>
              <a:rPr lang="en-US" sz="2000"/>
              <a:t>Data is represented as a number instead of categorical</a:t>
            </a:r>
            <a:endParaRPr sz="2000"/>
          </a:p>
          <a:p>
            <a:pPr indent="-330200" lvl="0" marL="457200" rtl="0" algn="l">
              <a:spcBef>
                <a:spcPts val="0"/>
              </a:spcBef>
              <a:spcAft>
                <a:spcPts val="0"/>
              </a:spcAft>
              <a:buSzPts val="1600"/>
              <a:buChar char="•"/>
            </a:pPr>
            <a:r>
              <a:rPr lang="en-US" sz="2000"/>
              <a:t>To convert the categorical data to numerical representation</a:t>
            </a:r>
            <a:endParaRPr sz="2000"/>
          </a:p>
          <a:p>
            <a:pPr indent="-330200" lvl="0" marL="457200" rtl="0" algn="l">
              <a:spcBef>
                <a:spcPts val="0"/>
              </a:spcBef>
              <a:spcAft>
                <a:spcPts val="0"/>
              </a:spcAft>
              <a:buSzPts val="1600"/>
              <a:buChar char="•"/>
            </a:pPr>
            <a:r>
              <a:rPr lang="en-US" sz="2000"/>
              <a:t>Why? </a:t>
            </a:r>
            <a:endParaRPr sz="2000"/>
          </a:p>
          <a:p>
            <a:pPr indent="0" lvl="0" marL="457200" rtl="0" algn="l">
              <a:spcBef>
                <a:spcPts val="360"/>
              </a:spcBef>
              <a:spcAft>
                <a:spcPts val="0"/>
              </a:spcAft>
              <a:buNone/>
            </a:pPr>
            <a:r>
              <a:rPr lang="en-US" sz="1900"/>
              <a:t>Well, most of the machine learning algorithms will not understand, or not be able to deal with categorical variables</a:t>
            </a:r>
            <a:endParaRPr sz="1900"/>
          </a:p>
          <a:p>
            <a:pPr indent="-330200" lvl="0" marL="457200" rtl="0" algn="l">
              <a:spcBef>
                <a:spcPts val="360"/>
              </a:spcBef>
              <a:spcAft>
                <a:spcPts val="0"/>
              </a:spcAft>
              <a:buSzPts val="1600"/>
              <a:buChar char="•"/>
            </a:pPr>
            <a:r>
              <a:rPr lang="en-US" sz="2000"/>
              <a:t>Method which is used to encode the categorical data:  LabelEncoder() from scikit-learn library</a:t>
            </a:r>
            <a:endParaRPr sz="2000"/>
          </a:p>
          <a:p>
            <a:pPr indent="0" lvl="0" marL="914400" rtl="0" algn="l">
              <a:spcBef>
                <a:spcPts val="36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2230113" y="4220425"/>
            <a:ext cx="4086225" cy="167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1022350" y="912804"/>
            <a:ext cx="7772400" cy="80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Feature Selection</a:t>
            </a:r>
            <a:endParaRPr/>
          </a:p>
        </p:txBody>
      </p:sp>
      <p:sp>
        <p:nvSpPr>
          <p:cNvPr id="113" name="Google Shape;113;p21"/>
          <p:cNvSpPr txBox="1"/>
          <p:nvPr>
            <p:ph idx="1" type="body"/>
          </p:nvPr>
        </p:nvSpPr>
        <p:spPr>
          <a:xfrm>
            <a:off x="673150" y="1831825"/>
            <a:ext cx="8121600" cy="4219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To help the model understand and perform better from the collected data</a:t>
            </a:r>
            <a:endParaRPr/>
          </a:p>
          <a:p>
            <a:pPr indent="-342900" lvl="0" marL="457200" rtl="0" algn="l">
              <a:spcBef>
                <a:spcPts val="0"/>
              </a:spcBef>
              <a:spcAft>
                <a:spcPts val="0"/>
              </a:spcAft>
              <a:buSzPts val="1800"/>
              <a:buChar char="•"/>
            </a:pPr>
            <a:r>
              <a:rPr lang="en-US"/>
              <a:t>Not all the data are useful and sometimes the data are insufficient and new need to be derived from the available data</a:t>
            </a:r>
            <a:endParaRPr/>
          </a:p>
          <a:p>
            <a:pPr indent="0" lvl="0" marL="914400" rtl="0" algn="l">
              <a:spcBef>
                <a:spcPts val="360"/>
              </a:spcBef>
              <a:spcAft>
                <a:spcPts val="0"/>
              </a:spcAft>
              <a:buNone/>
            </a:pPr>
            <a:r>
              <a:t/>
            </a:r>
            <a:endParaRPr/>
          </a:p>
        </p:txBody>
      </p:sp>
      <p:pic>
        <p:nvPicPr>
          <p:cNvPr id="114" name="Google Shape;114;p21"/>
          <p:cNvPicPr preferRelativeResize="0"/>
          <p:nvPr/>
        </p:nvPicPr>
        <p:blipFill>
          <a:blip r:embed="rId3">
            <a:alphaModFix/>
          </a:blip>
          <a:stretch>
            <a:fillRect/>
          </a:stretch>
        </p:blipFill>
        <p:spPr>
          <a:xfrm>
            <a:off x="0" y="3249900"/>
            <a:ext cx="9144000" cy="2639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