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64" r:id="rId4"/>
    <p:sldId id="259" r:id="rId5"/>
    <p:sldId id="265" r:id="rId6"/>
    <p:sldId id="266" r:id="rId7"/>
    <p:sldId id="267" r:id="rId8"/>
    <p:sldId id="268" r:id="rId9"/>
    <p:sldId id="269" r:id="rId10"/>
    <p:sldId id="270" r:id="rId11"/>
    <p:sldId id="271" r:id="rId12"/>
    <p:sldId id="262"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79">
            <a:extLst>
              <a:ext uri="{FF2B5EF4-FFF2-40B4-BE49-F238E27FC236}">
                <a16:creationId xmlns:a16="http://schemas.microsoft.com/office/drawing/2014/main" id="{4AF48690-B448-2A10-A909-24FA5CFD27AF}"/>
              </a:ext>
            </a:extLst>
          </p:cNvPr>
          <p:cNvSpPr/>
          <p:nvPr/>
        </p:nvSpPr>
        <p:spPr>
          <a:xfrm>
            <a:off x="-15501" y="-56646"/>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7" name="Shape 80">
            <a:extLst>
              <a:ext uri="{FF2B5EF4-FFF2-40B4-BE49-F238E27FC236}">
                <a16:creationId xmlns:a16="http://schemas.microsoft.com/office/drawing/2014/main" id="{1589E1B0-87FA-2E98-9076-6C02FFD79F41}"/>
              </a:ext>
            </a:extLst>
          </p:cNvPr>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Analysis 07</a:t>
            </a:r>
            <a:endParaRPr dirty="0"/>
          </a:p>
        </p:txBody>
      </p:sp>
      <p:sp>
        <p:nvSpPr>
          <p:cNvPr id="8" name="TextBox 7">
            <a:extLst>
              <a:ext uri="{FF2B5EF4-FFF2-40B4-BE49-F238E27FC236}">
                <a16:creationId xmlns:a16="http://schemas.microsoft.com/office/drawing/2014/main" id="{F6B35E47-173E-2DE4-9F86-9132CC7C6893}"/>
              </a:ext>
            </a:extLst>
          </p:cNvPr>
          <p:cNvSpPr txBox="1"/>
          <p:nvPr/>
        </p:nvSpPr>
        <p:spPr>
          <a:xfrm>
            <a:off x="205025" y="1416827"/>
            <a:ext cx="4980878" cy="28930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just" defTabSz="914400" rtl="0" fontAlgn="auto" latinLnBrk="0" hangingPunct="0">
              <a:lnSpc>
                <a:spcPct val="100000"/>
              </a:lnSpc>
              <a:spcBef>
                <a:spcPts val="0"/>
              </a:spcBef>
              <a:spcAft>
                <a:spcPts val="0"/>
              </a:spcAft>
              <a:buClrTx/>
              <a:buSzTx/>
              <a:tabLst/>
            </a:pPr>
            <a:r>
              <a:rPr lang="en-IN" dirty="0">
                <a:solidFill>
                  <a:schemeClr val="tx1"/>
                </a:solidFill>
              </a:rPr>
              <a:t>For the purpose, we have merged the two datasets – </a:t>
            </a:r>
            <a:r>
              <a:rPr lang="en-IN" dirty="0" err="1">
                <a:solidFill>
                  <a:schemeClr val="tx1"/>
                </a:solidFill>
              </a:rPr>
              <a:t>CustomerDemography</a:t>
            </a:r>
            <a:r>
              <a:rPr lang="en-IN" dirty="0">
                <a:solidFill>
                  <a:schemeClr val="tx1"/>
                </a:solidFill>
              </a:rPr>
              <a:t> and </a:t>
            </a:r>
            <a:r>
              <a:rPr lang="en-IN" dirty="0" err="1">
                <a:solidFill>
                  <a:schemeClr val="tx1"/>
                </a:solidFill>
              </a:rPr>
              <a:t>CustomerAddress</a:t>
            </a:r>
            <a:r>
              <a:rPr lang="en-IN" dirty="0">
                <a:solidFill>
                  <a:schemeClr val="tx1"/>
                </a:solidFill>
              </a:rPr>
              <a:t>. Car Owner is of categorised into 2 types – Yes and No. From the below table we see that most of the customers own cars. </a:t>
            </a:r>
          </a:p>
          <a:p>
            <a:pPr marR="0" algn="just" defTabSz="914400" rtl="0" fontAlgn="auto" latinLnBrk="0" hangingPunct="0">
              <a:lnSpc>
                <a:spcPct val="100000"/>
              </a:lnSpc>
              <a:spcBef>
                <a:spcPts val="0"/>
              </a:spcBef>
              <a:spcAft>
                <a:spcPts val="0"/>
              </a:spcAft>
              <a:buClrTx/>
              <a:buSzTx/>
              <a:tabLst/>
            </a:pPr>
            <a:r>
              <a:rPr lang="en-IN" dirty="0">
                <a:solidFill>
                  <a:schemeClr val="tx1"/>
                </a:solidFill>
              </a:rPr>
              <a:t>Another variable that we will look is State. The dataset consists of 3 states, within Australia. It is observed that most of the customers are from NSW (New South Wales) followed by Victoria. </a:t>
            </a:r>
          </a:p>
          <a:p>
            <a:pPr marR="0" algn="just" defTabSz="914400" rtl="0" fontAlgn="auto" latinLnBrk="0" hangingPunct="0">
              <a:lnSpc>
                <a:spcPct val="100000"/>
              </a:lnSpc>
              <a:spcBef>
                <a:spcPts val="0"/>
              </a:spcBef>
              <a:spcAft>
                <a:spcPts val="0"/>
              </a:spcAft>
              <a:buClrTx/>
              <a:buSzTx/>
              <a:tabLst/>
            </a:pPr>
            <a:r>
              <a:rPr lang="en-IN" dirty="0">
                <a:solidFill>
                  <a:schemeClr val="tx1"/>
                </a:solidFill>
              </a:rPr>
              <a:t>We wish to analyse the relationship between Car Owner and State. From the bar plot, it is clear that NSW has the largest customers who own cars. QLD splits quite evenly. However numbers are significantly lower compared to NSW. Victoria has more numbers of customers who does not own cars.</a:t>
            </a:r>
          </a:p>
        </p:txBody>
      </p:sp>
      <p:sp>
        <p:nvSpPr>
          <p:cNvPr id="4" name="TextBox 3">
            <a:extLst>
              <a:ext uri="{FF2B5EF4-FFF2-40B4-BE49-F238E27FC236}">
                <a16:creationId xmlns:a16="http://schemas.microsoft.com/office/drawing/2014/main" id="{9E00127E-F168-825B-AF47-971050F37D76}"/>
              </a:ext>
            </a:extLst>
          </p:cNvPr>
          <p:cNvSpPr txBox="1"/>
          <p:nvPr/>
        </p:nvSpPr>
        <p:spPr>
          <a:xfrm>
            <a:off x="205025" y="1081523"/>
            <a:ext cx="409621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b="1" u="sng" dirty="0"/>
              <a:t>Car Owner and State</a:t>
            </a:r>
            <a:endParaRPr kumimoji="0" lang="en-IN" sz="1400" b="1" i="0" u="sng" strike="noStrike" cap="none" spc="0" normalizeH="0" baseline="0" dirty="0">
              <a:ln>
                <a:noFill/>
              </a:ln>
              <a:solidFill>
                <a:srgbClr val="000000"/>
              </a:solidFill>
              <a:effectLst/>
              <a:uFillTx/>
              <a:latin typeface="+mn-lt"/>
              <a:ea typeface="+mn-ea"/>
              <a:cs typeface="+mn-cs"/>
              <a:sym typeface="Arial"/>
            </a:endParaRPr>
          </a:p>
        </p:txBody>
      </p:sp>
      <p:pic>
        <p:nvPicPr>
          <p:cNvPr id="6" name="Picture 5">
            <a:extLst>
              <a:ext uri="{FF2B5EF4-FFF2-40B4-BE49-F238E27FC236}">
                <a16:creationId xmlns:a16="http://schemas.microsoft.com/office/drawing/2014/main" id="{301AC57B-FFBC-00C2-F199-2374E1DA3C61}"/>
              </a:ext>
            </a:extLst>
          </p:cNvPr>
          <p:cNvPicPr>
            <a:picLocks noChangeAspect="1"/>
          </p:cNvPicPr>
          <p:nvPr/>
        </p:nvPicPr>
        <p:blipFill>
          <a:blip r:embed="rId2"/>
          <a:stretch>
            <a:fillRect/>
          </a:stretch>
        </p:blipFill>
        <p:spPr>
          <a:xfrm>
            <a:off x="5583044" y="1359872"/>
            <a:ext cx="967824" cy="454028"/>
          </a:xfrm>
          <a:prstGeom prst="rect">
            <a:avLst/>
          </a:prstGeom>
        </p:spPr>
      </p:pic>
      <p:pic>
        <p:nvPicPr>
          <p:cNvPr id="11" name="Picture 10">
            <a:extLst>
              <a:ext uri="{FF2B5EF4-FFF2-40B4-BE49-F238E27FC236}">
                <a16:creationId xmlns:a16="http://schemas.microsoft.com/office/drawing/2014/main" id="{F13399C2-6A1F-971C-9ADF-150C96E880B7}"/>
              </a:ext>
            </a:extLst>
          </p:cNvPr>
          <p:cNvPicPr>
            <a:picLocks noChangeAspect="1"/>
          </p:cNvPicPr>
          <p:nvPr/>
        </p:nvPicPr>
        <p:blipFill>
          <a:blip r:embed="rId3"/>
          <a:stretch>
            <a:fillRect/>
          </a:stretch>
        </p:blipFill>
        <p:spPr>
          <a:xfrm>
            <a:off x="7144214" y="1339214"/>
            <a:ext cx="998307" cy="495343"/>
          </a:xfrm>
          <a:prstGeom prst="rect">
            <a:avLst/>
          </a:prstGeom>
        </p:spPr>
      </p:pic>
      <p:pic>
        <p:nvPicPr>
          <p:cNvPr id="13" name="Picture 12">
            <a:extLst>
              <a:ext uri="{FF2B5EF4-FFF2-40B4-BE49-F238E27FC236}">
                <a16:creationId xmlns:a16="http://schemas.microsoft.com/office/drawing/2014/main" id="{0C2D04B7-7F1A-89F3-92A6-EEB51F8425F8}"/>
              </a:ext>
            </a:extLst>
          </p:cNvPr>
          <p:cNvPicPr>
            <a:picLocks noChangeAspect="1"/>
          </p:cNvPicPr>
          <p:nvPr/>
        </p:nvPicPr>
        <p:blipFill>
          <a:blip r:embed="rId4"/>
          <a:stretch>
            <a:fillRect/>
          </a:stretch>
        </p:blipFill>
        <p:spPr>
          <a:xfrm>
            <a:off x="6066956" y="1932365"/>
            <a:ext cx="1525199" cy="1431134"/>
          </a:xfrm>
          <a:prstGeom prst="rect">
            <a:avLst/>
          </a:prstGeom>
        </p:spPr>
      </p:pic>
      <p:pic>
        <p:nvPicPr>
          <p:cNvPr id="6148" name="Picture 4">
            <a:extLst>
              <a:ext uri="{FF2B5EF4-FFF2-40B4-BE49-F238E27FC236}">
                <a16:creationId xmlns:a16="http://schemas.microsoft.com/office/drawing/2014/main" id="{835A04EE-7838-B372-B49A-17A853A7D1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8706" y="3690579"/>
            <a:ext cx="2831016" cy="129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56969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79">
            <a:extLst>
              <a:ext uri="{FF2B5EF4-FFF2-40B4-BE49-F238E27FC236}">
                <a16:creationId xmlns:a16="http://schemas.microsoft.com/office/drawing/2014/main" id="{4AF48690-B448-2A10-A909-24FA5CFD27AF}"/>
              </a:ext>
            </a:extLst>
          </p:cNvPr>
          <p:cNvSpPr/>
          <p:nvPr/>
        </p:nvSpPr>
        <p:spPr>
          <a:xfrm>
            <a:off x="-15501" y="-56646"/>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7" name="Shape 80">
            <a:extLst>
              <a:ext uri="{FF2B5EF4-FFF2-40B4-BE49-F238E27FC236}">
                <a16:creationId xmlns:a16="http://schemas.microsoft.com/office/drawing/2014/main" id="{1589E1B0-87FA-2E98-9076-6C02FFD79F41}"/>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Analysis 08</a:t>
            </a:r>
            <a:endParaRPr dirty="0"/>
          </a:p>
        </p:txBody>
      </p:sp>
      <p:sp>
        <p:nvSpPr>
          <p:cNvPr id="4" name="TextBox 3">
            <a:extLst>
              <a:ext uri="{FF2B5EF4-FFF2-40B4-BE49-F238E27FC236}">
                <a16:creationId xmlns:a16="http://schemas.microsoft.com/office/drawing/2014/main" id="{9E00127E-F168-825B-AF47-971050F37D76}"/>
              </a:ext>
            </a:extLst>
          </p:cNvPr>
          <p:cNvSpPr txBox="1"/>
          <p:nvPr/>
        </p:nvSpPr>
        <p:spPr>
          <a:xfrm>
            <a:off x="205025" y="1081523"/>
            <a:ext cx="409621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b="1" u="sng" dirty="0"/>
              <a:t>Car Owner and Industry</a:t>
            </a:r>
            <a:endParaRPr kumimoji="0" lang="en-IN" sz="1400" b="1" i="0" u="sng" strike="noStrike" cap="none" spc="0" normalizeH="0" baseline="0" dirty="0">
              <a:ln>
                <a:noFill/>
              </a:ln>
              <a:solidFill>
                <a:srgbClr val="000000"/>
              </a:solidFill>
              <a:effectLst/>
              <a:uFillTx/>
              <a:latin typeface="+mn-lt"/>
              <a:ea typeface="+mn-ea"/>
              <a:cs typeface="+mn-cs"/>
              <a:sym typeface="Arial"/>
            </a:endParaRPr>
          </a:p>
        </p:txBody>
      </p:sp>
      <p:pic>
        <p:nvPicPr>
          <p:cNvPr id="7170" name="Picture 2">
            <a:extLst>
              <a:ext uri="{FF2B5EF4-FFF2-40B4-BE49-F238E27FC236}">
                <a16:creationId xmlns:a16="http://schemas.microsoft.com/office/drawing/2014/main" id="{101243F9-97FF-6146-F43C-99FF314A2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136" y="2232102"/>
            <a:ext cx="5067300" cy="2324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400A7D-86AC-AC8B-3715-ECD3E3ABADC3}"/>
              </a:ext>
            </a:extLst>
          </p:cNvPr>
          <p:cNvSpPr txBox="1"/>
          <p:nvPr/>
        </p:nvSpPr>
        <p:spPr>
          <a:xfrm>
            <a:off x="233376" y="1481341"/>
            <a:ext cx="869364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just" defTabSz="914400" rtl="0" fontAlgn="auto" latinLnBrk="0" hangingPunct="0">
              <a:lnSpc>
                <a:spcPct val="100000"/>
              </a:lnSpc>
              <a:spcBef>
                <a:spcPts val="0"/>
              </a:spcBef>
              <a:spcAft>
                <a:spcPts val="0"/>
              </a:spcAft>
              <a:buClrTx/>
              <a:buSzTx/>
              <a:tabLst/>
            </a:pPr>
            <a:r>
              <a:rPr lang="en-IN" dirty="0">
                <a:solidFill>
                  <a:schemeClr val="tx1"/>
                </a:solidFill>
              </a:rPr>
              <a:t>As per the data provided, we observe that most of the customer who job category is Financial services, they own cars. Customers in manufacturing sector shares an equal proportion of ownership. </a:t>
            </a:r>
          </a:p>
        </p:txBody>
      </p:sp>
    </p:spTree>
    <p:extLst>
      <p:ext uri="{BB962C8B-B14F-4D97-AF65-F5344CB8AC3E}">
        <p14:creationId xmlns:p14="http://schemas.microsoft.com/office/powerpoint/2010/main" val="51076064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THANK YOU!</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22421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IN" dirty="0"/>
              <a:t>RFM</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KPMG - Virtual Experience Program">
            <a:extLst>
              <a:ext uri="{FF2B5EF4-FFF2-40B4-BE49-F238E27FC236}">
                <a16:creationId xmlns:a16="http://schemas.microsoft.com/office/drawing/2014/main" id="{EA563149-14F2-E1B7-0299-A83FD94D9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3014" y="4039526"/>
            <a:ext cx="2295962" cy="840000"/>
          </a:xfrm>
          <a:prstGeom prst="rect">
            <a:avLst/>
          </a:prstGeom>
          <a:noFill/>
          <a:extLst>
            <a:ext uri="{909E8E84-426E-40DD-AFC4-6F175D3DCCD1}">
              <a14:hiddenFill xmlns:a14="http://schemas.microsoft.com/office/drawing/2010/main">
                <a:solidFill>
                  <a:srgbClr val="FFFFFF"/>
                </a:solidFill>
              </a14:hiddenFill>
            </a:ext>
          </a:extLst>
        </p:spPr>
      </p:pic>
      <p:sp>
        <p:nvSpPr>
          <p:cNvPr id="4" name="Shape 70">
            <a:extLst>
              <a:ext uri="{FF2B5EF4-FFF2-40B4-BE49-F238E27FC236}">
                <a16:creationId xmlns:a16="http://schemas.microsoft.com/office/drawing/2014/main" id="{0089C24E-EA7B-17EC-8070-CE13E7486477}"/>
              </a:ext>
            </a:extLst>
          </p:cNvPr>
          <p:cNvSpPr/>
          <p:nvPr/>
        </p:nvSpPr>
        <p:spPr>
          <a:xfrm>
            <a:off x="-15501" y="-49212"/>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5" name="Shape 80">
            <a:extLst>
              <a:ext uri="{FF2B5EF4-FFF2-40B4-BE49-F238E27FC236}">
                <a16:creationId xmlns:a16="http://schemas.microsoft.com/office/drawing/2014/main" id="{9472FA34-D8E8-5913-B9C9-5AE5102D5CBE}"/>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Introduction</a:t>
            </a:r>
            <a:endParaRPr dirty="0"/>
          </a:p>
        </p:txBody>
      </p:sp>
      <p:sp>
        <p:nvSpPr>
          <p:cNvPr id="6" name="TextBox 5">
            <a:extLst>
              <a:ext uri="{FF2B5EF4-FFF2-40B4-BE49-F238E27FC236}">
                <a16:creationId xmlns:a16="http://schemas.microsoft.com/office/drawing/2014/main" id="{469BB0F9-C5DF-DCEA-8312-BB5A541E68EB}"/>
              </a:ext>
            </a:extLst>
          </p:cNvPr>
          <p:cNvSpPr txBox="1"/>
          <p:nvPr/>
        </p:nvSpPr>
        <p:spPr>
          <a:xfrm>
            <a:off x="205024" y="1241502"/>
            <a:ext cx="6061961" cy="29700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lang="en-US" sz="1700" b="0" i="0" dirty="0">
                <a:solidFill>
                  <a:srgbClr val="333333"/>
                </a:solidFill>
                <a:effectLst/>
              </a:rPr>
              <a:t>Sprocket Central Pty Ltd is a long-time client of KPMG and specializes in offering cyclists affordable and high-quality bicycles.</a:t>
            </a:r>
          </a:p>
          <a:p>
            <a:pPr marL="0" marR="0" indent="0" algn="just" defTabSz="914400" rtl="0" fontAlgn="auto" latinLnBrk="0" hangingPunct="0">
              <a:lnSpc>
                <a:spcPct val="100000"/>
              </a:lnSpc>
              <a:spcBef>
                <a:spcPts val="0"/>
              </a:spcBef>
              <a:spcAft>
                <a:spcPts val="0"/>
              </a:spcAft>
              <a:buClrTx/>
              <a:buSzTx/>
              <a:buFontTx/>
              <a:buNone/>
              <a:tabLst/>
            </a:pPr>
            <a:r>
              <a:rPr lang="en-US" sz="1700" b="0" i="0" dirty="0">
                <a:solidFill>
                  <a:srgbClr val="333333"/>
                </a:solidFill>
                <a:effectLst/>
              </a:rPr>
              <a:t> </a:t>
            </a:r>
          </a:p>
          <a:p>
            <a:pPr marL="0" marR="0" indent="0" algn="just" defTabSz="914400" rtl="0" fontAlgn="auto" latinLnBrk="0" hangingPunct="0">
              <a:lnSpc>
                <a:spcPct val="100000"/>
              </a:lnSpc>
              <a:spcBef>
                <a:spcPts val="0"/>
              </a:spcBef>
              <a:spcAft>
                <a:spcPts val="0"/>
              </a:spcAft>
              <a:buClrTx/>
              <a:buSzTx/>
              <a:buFontTx/>
              <a:buNone/>
              <a:tabLst/>
            </a:pPr>
            <a:r>
              <a:rPr lang="en-US" sz="1700" dirty="0">
                <a:solidFill>
                  <a:srgbClr val="333333"/>
                </a:solidFill>
              </a:rPr>
              <a:t>The aim is to help the organization to boost the business by </a:t>
            </a:r>
            <a:r>
              <a:rPr lang="en-US" sz="1700" b="0" i="0" dirty="0">
                <a:solidFill>
                  <a:srgbClr val="333333"/>
                </a:solidFill>
                <a:effectLst/>
              </a:rPr>
              <a:t>analyzing their existing customer dataset to determine customer trends and behavior.</a:t>
            </a:r>
          </a:p>
          <a:p>
            <a:pPr marL="0" marR="0" indent="0" algn="just" defTabSz="914400" rtl="0" fontAlgn="auto" latinLnBrk="0" hangingPunct="0">
              <a:lnSpc>
                <a:spcPct val="100000"/>
              </a:lnSpc>
              <a:spcBef>
                <a:spcPts val="0"/>
              </a:spcBef>
              <a:spcAft>
                <a:spcPts val="0"/>
              </a:spcAft>
              <a:buClrTx/>
              <a:buSzTx/>
              <a:buFontTx/>
              <a:buNone/>
              <a:tabLst/>
            </a:pPr>
            <a:r>
              <a:rPr lang="en-US" sz="1700" b="0" i="0" dirty="0">
                <a:solidFill>
                  <a:srgbClr val="333333"/>
                </a:solidFill>
                <a:effectLst/>
              </a:rPr>
              <a:t> </a:t>
            </a:r>
          </a:p>
          <a:p>
            <a:pPr marL="0" marR="0" indent="0" algn="just" defTabSz="914400" rtl="0" fontAlgn="auto" latinLnBrk="0" hangingPunct="0">
              <a:lnSpc>
                <a:spcPct val="100000"/>
              </a:lnSpc>
              <a:spcBef>
                <a:spcPts val="0"/>
              </a:spcBef>
              <a:spcAft>
                <a:spcPts val="0"/>
              </a:spcAft>
              <a:buClrTx/>
              <a:buSzTx/>
              <a:buFontTx/>
              <a:buNone/>
              <a:tabLst/>
            </a:pPr>
            <a:r>
              <a:rPr lang="en-US" sz="1700" dirty="0">
                <a:solidFill>
                  <a:srgbClr val="333333"/>
                </a:solidFill>
              </a:rPr>
              <a:t>The 3 data sets used for this purpose are </a:t>
            </a:r>
            <a:br>
              <a:rPr lang="en-US" sz="1700" dirty="0"/>
            </a:br>
            <a:r>
              <a:rPr lang="en-US" sz="1700" b="0" i="0" dirty="0">
                <a:solidFill>
                  <a:srgbClr val="333333"/>
                </a:solidFill>
                <a:effectLst/>
              </a:rPr>
              <a:t>Customer demographic, customer address and transactions. </a:t>
            </a:r>
            <a:br>
              <a:rPr lang="en-US" sz="1700" b="0" i="0" dirty="0">
                <a:solidFill>
                  <a:srgbClr val="333333"/>
                </a:solidFill>
                <a:effectLst/>
              </a:rPr>
            </a:br>
            <a:endParaRPr kumimoji="0" lang="en-IN" sz="1700" b="0" i="0" u="none" strike="noStrike" cap="none" spc="0" normalizeH="0" baseline="0" dirty="0">
              <a:ln>
                <a:noFill/>
              </a:ln>
              <a:solidFill>
                <a:srgbClr val="000000"/>
              </a:solidFill>
              <a:effectLst/>
              <a:uFillTx/>
              <a:ea typeface="+mn-ea"/>
              <a:cs typeface="+mn-cs"/>
              <a:sym typeface="Arial"/>
            </a:endParaRPr>
          </a:p>
        </p:txBody>
      </p:sp>
    </p:spTree>
    <p:extLst>
      <p:ext uri="{BB962C8B-B14F-4D97-AF65-F5344CB8AC3E}">
        <p14:creationId xmlns:p14="http://schemas.microsoft.com/office/powerpoint/2010/main" val="339755346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49211"/>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2" name="TextBox 1">
            <a:extLst>
              <a:ext uri="{FF2B5EF4-FFF2-40B4-BE49-F238E27FC236}">
                <a16:creationId xmlns:a16="http://schemas.microsoft.com/office/drawing/2014/main" id="{6AD412AB-D8CA-B06F-9739-7CAFAA7E5FFC}"/>
              </a:ext>
            </a:extLst>
          </p:cNvPr>
          <p:cNvSpPr txBox="1"/>
          <p:nvPr/>
        </p:nvSpPr>
        <p:spPr>
          <a:xfrm>
            <a:off x="205025" y="1687467"/>
            <a:ext cx="8693648"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lang="en-US" sz="1800" b="0" i="0" dirty="0">
                <a:solidFill>
                  <a:schemeClr val="tx1"/>
                </a:solidFill>
                <a:effectLst/>
              </a:rPr>
              <a:t>The initial phase in data analysis is called data exploration, and it involves looking at and visualizing data to find insights right away or point out regions or patterns that need further investigation. </a:t>
            </a:r>
          </a:p>
          <a:p>
            <a:pPr marL="0" marR="0" indent="0" algn="just" defTabSz="914400" rtl="0" fontAlgn="auto" latinLnBrk="0" hangingPunct="0">
              <a:lnSpc>
                <a:spcPct val="100000"/>
              </a:lnSpc>
              <a:spcBef>
                <a:spcPts val="0"/>
              </a:spcBef>
              <a:spcAft>
                <a:spcPts val="0"/>
              </a:spcAft>
              <a:buClrTx/>
              <a:buSzTx/>
              <a:buFontTx/>
              <a:buNone/>
              <a:tabLst/>
            </a:pPr>
            <a:r>
              <a:rPr lang="en-US" sz="1800" b="0" i="0" dirty="0">
                <a:solidFill>
                  <a:schemeClr val="tx1"/>
                </a:solidFill>
                <a:effectLst/>
              </a:rPr>
              <a:t>A dataset can be better understood through exploration, which also makes it simpler to explore and utilize the data in the future.</a:t>
            </a:r>
          </a:p>
          <a:p>
            <a:pPr marL="0" marR="0" indent="0" algn="just" defTabSz="914400" rtl="0" fontAlgn="auto" latinLnBrk="0" hangingPunct="0">
              <a:lnSpc>
                <a:spcPct val="100000"/>
              </a:lnSpc>
              <a:spcBef>
                <a:spcPts val="0"/>
              </a:spcBef>
              <a:spcAft>
                <a:spcPts val="0"/>
              </a:spcAft>
              <a:buClrTx/>
              <a:buSzTx/>
              <a:buFontTx/>
              <a:buNone/>
              <a:tabLst/>
            </a:pPr>
            <a:endParaRPr lang="en-IN" sz="1800" dirty="0">
              <a:solidFill>
                <a:schemeClr val="tx1"/>
              </a:solidFill>
            </a:endParaRPr>
          </a:p>
        </p:txBody>
      </p:sp>
      <p:pic>
        <p:nvPicPr>
          <p:cNvPr id="2050" name="Picture 2" descr="Data Exploration &amp; Data Presentation - What's The Difference?">
            <a:extLst>
              <a:ext uri="{FF2B5EF4-FFF2-40B4-BE49-F238E27FC236}">
                <a16:creationId xmlns:a16="http://schemas.microsoft.com/office/drawing/2014/main" id="{128DE65C-778A-E725-48C0-366DF275A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4818" y="3288851"/>
            <a:ext cx="2876550" cy="1590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79">
            <a:extLst>
              <a:ext uri="{FF2B5EF4-FFF2-40B4-BE49-F238E27FC236}">
                <a16:creationId xmlns:a16="http://schemas.microsoft.com/office/drawing/2014/main" id="{4AF48690-B448-2A10-A909-24FA5CFD27AF}"/>
              </a:ext>
            </a:extLst>
          </p:cNvPr>
          <p:cNvSpPr/>
          <p:nvPr/>
        </p:nvSpPr>
        <p:spPr>
          <a:xfrm>
            <a:off x="-15501" y="-56646"/>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5" name="TextBox 4">
            <a:extLst>
              <a:ext uri="{FF2B5EF4-FFF2-40B4-BE49-F238E27FC236}">
                <a16:creationId xmlns:a16="http://schemas.microsoft.com/office/drawing/2014/main" id="{39676469-972B-8D79-C120-49D4C5888DF5}"/>
              </a:ext>
            </a:extLst>
          </p:cNvPr>
          <p:cNvSpPr txBox="1"/>
          <p:nvPr/>
        </p:nvSpPr>
        <p:spPr>
          <a:xfrm>
            <a:off x="205025" y="1081523"/>
            <a:ext cx="409621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1" i="0" u="sng" strike="noStrike" cap="none" spc="0" normalizeH="0" baseline="0" dirty="0">
                <a:ln>
                  <a:noFill/>
                </a:ln>
                <a:solidFill>
                  <a:srgbClr val="000000"/>
                </a:solidFill>
                <a:effectLst/>
                <a:uFillTx/>
                <a:latin typeface="+mn-lt"/>
                <a:ea typeface="+mn-ea"/>
                <a:cs typeface="+mn-cs"/>
                <a:sym typeface="Arial"/>
              </a:rPr>
              <a:t>Gender Distribution</a:t>
            </a:r>
          </a:p>
        </p:txBody>
      </p:sp>
      <p:sp>
        <p:nvSpPr>
          <p:cNvPr id="6" name="TextBox 5">
            <a:extLst>
              <a:ext uri="{FF2B5EF4-FFF2-40B4-BE49-F238E27FC236}">
                <a16:creationId xmlns:a16="http://schemas.microsoft.com/office/drawing/2014/main" id="{B12C9245-EEB9-A4B5-EC6A-DB23F93BE120}"/>
              </a:ext>
            </a:extLst>
          </p:cNvPr>
          <p:cNvSpPr txBox="1"/>
          <p:nvPr/>
        </p:nvSpPr>
        <p:spPr>
          <a:xfrm>
            <a:off x="245327" y="1389298"/>
            <a:ext cx="8693648"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lang="en-IN" dirty="0">
                <a:solidFill>
                  <a:schemeClr val="tx1"/>
                </a:solidFill>
              </a:rPr>
              <a:t>The total number of customers 4000. This variable is categorical and is classified into 3 types:</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dirty="0">
                <a:solidFill>
                  <a:schemeClr val="tx1"/>
                </a:solidFill>
              </a:rPr>
              <a:t>Female</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dirty="0">
                <a:solidFill>
                  <a:schemeClr val="tx1"/>
                </a:solidFill>
              </a:rPr>
              <a:t>Male</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dirty="0">
                <a:solidFill>
                  <a:schemeClr val="tx1"/>
                </a:solidFill>
              </a:rPr>
              <a:t>Unspecified</a:t>
            </a:r>
          </a:p>
          <a:p>
            <a:pPr marR="0" algn="just" defTabSz="914400" rtl="0" fontAlgn="auto" latinLnBrk="0" hangingPunct="0">
              <a:lnSpc>
                <a:spcPct val="100000"/>
              </a:lnSpc>
              <a:spcBef>
                <a:spcPts val="0"/>
              </a:spcBef>
              <a:spcAft>
                <a:spcPts val="0"/>
              </a:spcAft>
              <a:buClrTx/>
              <a:buSzTx/>
              <a:tabLst/>
            </a:pPr>
            <a:endParaRPr lang="en-IN" dirty="0">
              <a:solidFill>
                <a:schemeClr val="tx1"/>
              </a:solidFill>
            </a:endParaRPr>
          </a:p>
          <a:p>
            <a:pPr marR="0" algn="just" defTabSz="914400" rtl="0" fontAlgn="auto" latinLnBrk="0" hangingPunct="0">
              <a:lnSpc>
                <a:spcPct val="100000"/>
              </a:lnSpc>
              <a:spcBef>
                <a:spcPts val="0"/>
              </a:spcBef>
              <a:spcAft>
                <a:spcPts val="0"/>
              </a:spcAft>
              <a:buClrTx/>
              <a:buSzTx/>
              <a:tabLst/>
            </a:pPr>
            <a:r>
              <a:rPr lang="en-IN" dirty="0">
                <a:solidFill>
                  <a:schemeClr val="tx1"/>
                </a:solidFill>
              </a:rPr>
              <a:t>From the below bar chart we see that most of the customers for this company are females. The actual count of females would be a bit more higher as few customers have not specified their gender. The company should thus focus on female customers more but also should give importance to it male customers too.</a:t>
            </a:r>
          </a:p>
          <a:p>
            <a:pPr marR="0" algn="just" defTabSz="914400" rtl="0" fontAlgn="auto" latinLnBrk="0" hangingPunct="0">
              <a:lnSpc>
                <a:spcPct val="100000"/>
              </a:lnSpc>
              <a:spcBef>
                <a:spcPts val="0"/>
              </a:spcBef>
              <a:spcAft>
                <a:spcPts val="0"/>
              </a:spcAft>
              <a:buClrTx/>
              <a:buSzTx/>
              <a:tabLst/>
            </a:pPr>
            <a:endParaRPr lang="en-IN" dirty="0">
              <a:solidFill>
                <a:schemeClr val="tx1"/>
              </a:solidFill>
            </a:endParaRPr>
          </a:p>
        </p:txBody>
      </p:sp>
      <p:sp>
        <p:nvSpPr>
          <p:cNvPr id="7" name="Shape 80">
            <a:extLst>
              <a:ext uri="{FF2B5EF4-FFF2-40B4-BE49-F238E27FC236}">
                <a16:creationId xmlns:a16="http://schemas.microsoft.com/office/drawing/2014/main" id="{1589E1B0-87FA-2E98-9076-6C02FFD79F41}"/>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Analysis 01</a:t>
            </a:r>
            <a:endParaRPr dirty="0"/>
          </a:p>
        </p:txBody>
      </p:sp>
      <p:pic>
        <p:nvPicPr>
          <p:cNvPr id="9" name="Picture 8">
            <a:extLst>
              <a:ext uri="{FF2B5EF4-FFF2-40B4-BE49-F238E27FC236}">
                <a16:creationId xmlns:a16="http://schemas.microsoft.com/office/drawing/2014/main" id="{387952A0-CDC1-1BAA-4848-6551E9A70E9B}"/>
              </a:ext>
            </a:extLst>
          </p:cNvPr>
          <p:cNvPicPr>
            <a:picLocks noChangeAspect="1"/>
          </p:cNvPicPr>
          <p:nvPr/>
        </p:nvPicPr>
        <p:blipFill>
          <a:blip r:embed="rId2"/>
          <a:stretch>
            <a:fillRect/>
          </a:stretch>
        </p:blipFill>
        <p:spPr>
          <a:xfrm>
            <a:off x="5142514" y="3523126"/>
            <a:ext cx="1874682" cy="579170"/>
          </a:xfrm>
          <a:prstGeom prst="rect">
            <a:avLst/>
          </a:prstGeom>
        </p:spPr>
      </p:pic>
      <p:pic>
        <p:nvPicPr>
          <p:cNvPr id="1026" name="Picture 2">
            <a:extLst>
              <a:ext uri="{FF2B5EF4-FFF2-40B4-BE49-F238E27FC236}">
                <a16:creationId xmlns:a16="http://schemas.microsoft.com/office/drawing/2014/main" id="{77516935-3DE1-844A-5019-4A315BD65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6804" y="3523126"/>
            <a:ext cx="2957397" cy="135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93855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79">
            <a:extLst>
              <a:ext uri="{FF2B5EF4-FFF2-40B4-BE49-F238E27FC236}">
                <a16:creationId xmlns:a16="http://schemas.microsoft.com/office/drawing/2014/main" id="{4AF48690-B448-2A10-A909-24FA5CFD27AF}"/>
              </a:ext>
            </a:extLst>
          </p:cNvPr>
          <p:cNvSpPr/>
          <p:nvPr/>
        </p:nvSpPr>
        <p:spPr>
          <a:xfrm>
            <a:off x="-15501" y="-56646"/>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5" name="TextBox 4">
            <a:extLst>
              <a:ext uri="{FF2B5EF4-FFF2-40B4-BE49-F238E27FC236}">
                <a16:creationId xmlns:a16="http://schemas.microsoft.com/office/drawing/2014/main" id="{39676469-972B-8D79-C120-49D4C5888DF5}"/>
              </a:ext>
            </a:extLst>
          </p:cNvPr>
          <p:cNvSpPr txBox="1"/>
          <p:nvPr/>
        </p:nvSpPr>
        <p:spPr>
          <a:xfrm>
            <a:off x="205025" y="1081523"/>
            <a:ext cx="409621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b="1" u="sng" dirty="0"/>
              <a:t>Bike Related Purchase in the last 3 Years</a:t>
            </a:r>
            <a:endParaRPr kumimoji="0" lang="en-IN" sz="1400" b="1" i="0" u="sng" strike="noStrike" cap="none" spc="0" normalizeH="0" baseline="0" dirty="0">
              <a:ln>
                <a:noFill/>
              </a:ln>
              <a:solidFill>
                <a:srgbClr val="000000"/>
              </a:solidFill>
              <a:effectLst/>
              <a:uFillTx/>
              <a:latin typeface="+mn-lt"/>
              <a:ea typeface="+mn-ea"/>
              <a:cs typeface="+mn-cs"/>
              <a:sym typeface="Arial"/>
            </a:endParaRPr>
          </a:p>
        </p:txBody>
      </p:sp>
      <p:sp>
        <p:nvSpPr>
          <p:cNvPr id="7" name="Shape 80">
            <a:extLst>
              <a:ext uri="{FF2B5EF4-FFF2-40B4-BE49-F238E27FC236}">
                <a16:creationId xmlns:a16="http://schemas.microsoft.com/office/drawing/2014/main" id="{1589E1B0-87FA-2E98-9076-6C02FFD79F41}"/>
              </a:ext>
            </a:extLst>
          </p:cNvPr>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Analysis 02</a:t>
            </a:r>
            <a:endParaRPr dirty="0"/>
          </a:p>
        </p:txBody>
      </p:sp>
      <p:pic>
        <p:nvPicPr>
          <p:cNvPr id="4" name="Picture 3">
            <a:extLst>
              <a:ext uri="{FF2B5EF4-FFF2-40B4-BE49-F238E27FC236}">
                <a16:creationId xmlns:a16="http://schemas.microsoft.com/office/drawing/2014/main" id="{B4534D74-B241-5734-8FF3-F55E58C9C1F7}"/>
              </a:ext>
            </a:extLst>
          </p:cNvPr>
          <p:cNvPicPr>
            <a:picLocks noChangeAspect="1"/>
          </p:cNvPicPr>
          <p:nvPr/>
        </p:nvPicPr>
        <p:blipFill>
          <a:blip r:embed="rId2"/>
          <a:stretch>
            <a:fillRect/>
          </a:stretch>
        </p:blipFill>
        <p:spPr>
          <a:xfrm>
            <a:off x="3942426" y="2405118"/>
            <a:ext cx="3194355" cy="970519"/>
          </a:xfrm>
          <a:prstGeom prst="rect">
            <a:avLst/>
          </a:prstGeom>
        </p:spPr>
      </p:pic>
      <p:sp>
        <p:nvSpPr>
          <p:cNvPr id="8" name="TextBox 7">
            <a:extLst>
              <a:ext uri="{FF2B5EF4-FFF2-40B4-BE49-F238E27FC236}">
                <a16:creationId xmlns:a16="http://schemas.microsoft.com/office/drawing/2014/main" id="{F6B35E47-173E-2DE4-9F86-9132CC7C6893}"/>
              </a:ext>
            </a:extLst>
          </p:cNvPr>
          <p:cNvSpPr txBox="1"/>
          <p:nvPr/>
        </p:nvSpPr>
        <p:spPr>
          <a:xfrm>
            <a:off x="245327" y="1389298"/>
            <a:ext cx="869364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just" defTabSz="914400" rtl="0" fontAlgn="auto" latinLnBrk="0" hangingPunct="0">
              <a:lnSpc>
                <a:spcPct val="100000"/>
              </a:lnSpc>
              <a:spcBef>
                <a:spcPts val="0"/>
              </a:spcBef>
              <a:spcAft>
                <a:spcPts val="0"/>
              </a:spcAft>
              <a:buClrTx/>
              <a:buSzTx/>
              <a:tabLst/>
            </a:pPr>
            <a:r>
              <a:rPr lang="en-IN" dirty="0">
                <a:solidFill>
                  <a:schemeClr val="tx1"/>
                </a:solidFill>
              </a:rPr>
              <a:t>Over the last 3 years, it is observed that female customers purchases bikes more than the male customers. </a:t>
            </a:r>
          </a:p>
          <a:p>
            <a:pPr marR="0" algn="just" defTabSz="914400" rtl="0" fontAlgn="auto" latinLnBrk="0" hangingPunct="0">
              <a:lnSpc>
                <a:spcPct val="100000"/>
              </a:lnSpc>
              <a:spcBef>
                <a:spcPts val="0"/>
              </a:spcBef>
              <a:spcAft>
                <a:spcPts val="0"/>
              </a:spcAft>
              <a:buClrTx/>
              <a:buSzTx/>
              <a:tabLst/>
            </a:pPr>
            <a:r>
              <a:rPr lang="en-IN" dirty="0">
                <a:solidFill>
                  <a:schemeClr val="tx1"/>
                </a:solidFill>
              </a:rPr>
              <a:t>The female customers make up majority of the bike sales.</a:t>
            </a:r>
          </a:p>
        </p:txBody>
      </p:sp>
      <p:pic>
        <p:nvPicPr>
          <p:cNvPr id="2052" name="Picture 4">
            <a:extLst>
              <a:ext uri="{FF2B5EF4-FFF2-40B4-BE49-F238E27FC236}">
                <a16:creationId xmlns:a16="http://schemas.microsoft.com/office/drawing/2014/main" id="{7F874CDF-478E-E110-0944-20AC1F8AE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883" y="1992581"/>
            <a:ext cx="2001644" cy="179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10475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79">
            <a:extLst>
              <a:ext uri="{FF2B5EF4-FFF2-40B4-BE49-F238E27FC236}">
                <a16:creationId xmlns:a16="http://schemas.microsoft.com/office/drawing/2014/main" id="{4AF48690-B448-2A10-A909-24FA5CFD27AF}"/>
              </a:ext>
            </a:extLst>
          </p:cNvPr>
          <p:cNvSpPr/>
          <p:nvPr/>
        </p:nvSpPr>
        <p:spPr>
          <a:xfrm>
            <a:off x="-15501" y="-56646"/>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5" name="TextBox 4">
            <a:extLst>
              <a:ext uri="{FF2B5EF4-FFF2-40B4-BE49-F238E27FC236}">
                <a16:creationId xmlns:a16="http://schemas.microsoft.com/office/drawing/2014/main" id="{39676469-972B-8D79-C120-49D4C5888DF5}"/>
              </a:ext>
            </a:extLst>
          </p:cNvPr>
          <p:cNvSpPr txBox="1"/>
          <p:nvPr/>
        </p:nvSpPr>
        <p:spPr>
          <a:xfrm>
            <a:off x="205025" y="1081523"/>
            <a:ext cx="409621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b="1" u="sng" dirty="0"/>
              <a:t>Job Industry Distribution</a:t>
            </a:r>
            <a:endParaRPr kumimoji="0" lang="en-IN" sz="1400" b="1" i="0" u="sng" strike="noStrike" cap="none" spc="0" normalizeH="0" baseline="0" dirty="0">
              <a:ln>
                <a:noFill/>
              </a:ln>
              <a:solidFill>
                <a:srgbClr val="000000"/>
              </a:solidFill>
              <a:effectLst/>
              <a:uFillTx/>
              <a:latin typeface="+mn-lt"/>
              <a:ea typeface="+mn-ea"/>
              <a:cs typeface="+mn-cs"/>
              <a:sym typeface="Arial"/>
            </a:endParaRPr>
          </a:p>
        </p:txBody>
      </p:sp>
      <p:sp>
        <p:nvSpPr>
          <p:cNvPr id="7" name="Shape 80">
            <a:extLst>
              <a:ext uri="{FF2B5EF4-FFF2-40B4-BE49-F238E27FC236}">
                <a16:creationId xmlns:a16="http://schemas.microsoft.com/office/drawing/2014/main" id="{1589E1B0-87FA-2E98-9076-6C02FFD79F41}"/>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Analysis 03</a:t>
            </a:r>
            <a:endParaRPr dirty="0"/>
          </a:p>
        </p:txBody>
      </p:sp>
      <p:sp>
        <p:nvSpPr>
          <p:cNvPr id="8" name="TextBox 7">
            <a:extLst>
              <a:ext uri="{FF2B5EF4-FFF2-40B4-BE49-F238E27FC236}">
                <a16:creationId xmlns:a16="http://schemas.microsoft.com/office/drawing/2014/main" id="{F6B35E47-173E-2DE4-9F86-9132CC7C6893}"/>
              </a:ext>
            </a:extLst>
          </p:cNvPr>
          <p:cNvSpPr txBox="1"/>
          <p:nvPr/>
        </p:nvSpPr>
        <p:spPr>
          <a:xfrm>
            <a:off x="245327" y="1389298"/>
            <a:ext cx="8693648" cy="3108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just" defTabSz="914400" rtl="0" fontAlgn="auto" latinLnBrk="0" hangingPunct="0">
              <a:lnSpc>
                <a:spcPct val="100000"/>
              </a:lnSpc>
              <a:spcBef>
                <a:spcPts val="0"/>
              </a:spcBef>
              <a:spcAft>
                <a:spcPts val="0"/>
              </a:spcAft>
              <a:buClrTx/>
              <a:buSzTx/>
              <a:tabLst/>
            </a:pPr>
            <a:r>
              <a:rPr lang="en-IN" dirty="0">
                <a:solidFill>
                  <a:schemeClr val="tx1"/>
                </a:solidFill>
              </a:rPr>
              <a:t>From the given dataset, it is observed that there are 9 different job industry. The following are the 9 types:</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dirty="0">
                <a:solidFill>
                  <a:schemeClr val="tx1"/>
                </a:solidFill>
              </a:rPr>
              <a:t>Manufacturing</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dirty="0">
                <a:solidFill>
                  <a:schemeClr val="tx1"/>
                </a:solidFill>
              </a:rPr>
              <a:t>Financial Service</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dirty="0">
                <a:solidFill>
                  <a:schemeClr val="tx1"/>
                </a:solidFill>
              </a:rPr>
              <a:t>Health </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dirty="0">
                <a:solidFill>
                  <a:schemeClr val="tx1"/>
                </a:solidFill>
              </a:rPr>
              <a:t>Retail </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dirty="0">
                <a:solidFill>
                  <a:schemeClr val="tx1"/>
                </a:solidFill>
              </a:rPr>
              <a:t>Property</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dirty="0">
                <a:solidFill>
                  <a:schemeClr val="tx1"/>
                </a:solidFill>
              </a:rPr>
              <a:t>IT</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dirty="0">
                <a:solidFill>
                  <a:schemeClr val="tx1"/>
                </a:solidFill>
              </a:rPr>
              <a:t>Entertainment</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dirty="0">
                <a:solidFill>
                  <a:schemeClr val="tx1"/>
                </a:solidFill>
              </a:rPr>
              <a:t>Agriculture </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dirty="0">
                <a:solidFill>
                  <a:schemeClr val="tx1"/>
                </a:solidFill>
              </a:rPr>
              <a:t>Telecommunications</a:t>
            </a:r>
          </a:p>
          <a:p>
            <a:pPr marR="0" algn="just" defTabSz="914400" rtl="0" fontAlgn="auto" latinLnBrk="0" hangingPunct="0">
              <a:lnSpc>
                <a:spcPct val="100000"/>
              </a:lnSpc>
              <a:spcBef>
                <a:spcPts val="0"/>
              </a:spcBef>
              <a:spcAft>
                <a:spcPts val="0"/>
              </a:spcAft>
              <a:buClrTx/>
              <a:buSzTx/>
              <a:tabLst/>
            </a:pPr>
            <a:endParaRPr lang="en-IN" dirty="0">
              <a:solidFill>
                <a:schemeClr val="tx1"/>
              </a:solidFill>
            </a:endParaRPr>
          </a:p>
          <a:p>
            <a:pPr marR="0" algn="just" defTabSz="914400" rtl="0" fontAlgn="auto" latinLnBrk="0" hangingPunct="0">
              <a:lnSpc>
                <a:spcPct val="100000"/>
              </a:lnSpc>
              <a:spcBef>
                <a:spcPts val="0"/>
              </a:spcBef>
              <a:spcAft>
                <a:spcPts val="0"/>
              </a:spcAft>
              <a:buClrTx/>
              <a:buSzTx/>
              <a:tabLst/>
            </a:pPr>
            <a:r>
              <a:rPr lang="en-IN" dirty="0">
                <a:solidFill>
                  <a:schemeClr val="tx1"/>
                </a:solidFill>
              </a:rPr>
              <a:t>From the adjacent table, it is clear that manufacturing and Financial services occupy the highest position, meaning most of the customers are belong these job industry. The smallest percentage of customers are from agriculture and telecommunication industry. </a:t>
            </a:r>
          </a:p>
        </p:txBody>
      </p:sp>
      <p:pic>
        <p:nvPicPr>
          <p:cNvPr id="9" name="Picture 8">
            <a:extLst>
              <a:ext uri="{FF2B5EF4-FFF2-40B4-BE49-F238E27FC236}">
                <a16:creationId xmlns:a16="http://schemas.microsoft.com/office/drawing/2014/main" id="{8E5B6E2A-3F1F-95E5-C524-893AD8141A09}"/>
              </a:ext>
            </a:extLst>
          </p:cNvPr>
          <p:cNvPicPr>
            <a:picLocks noChangeAspect="1"/>
          </p:cNvPicPr>
          <p:nvPr/>
        </p:nvPicPr>
        <p:blipFill>
          <a:blip r:embed="rId2"/>
          <a:stretch>
            <a:fillRect/>
          </a:stretch>
        </p:blipFill>
        <p:spPr>
          <a:xfrm>
            <a:off x="6244819" y="1947746"/>
            <a:ext cx="2295844" cy="1519875"/>
          </a:xfrm>
          <a:prstGeom prst="rect">
            <a:avLst/>
          </a:prstGeom>
        </p:spPr>
      </p:pic>
    </p:spTree>
    <p:extLst>
      <p:ext uri="{BB962C8B-B14F-4D97-AF65-F5344CB8AC3E}">
        <p14:creationId xmlns:p14="http://schemas.microsoft.com/office/powerpoint/2010/main" val="41496229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79">
            <a:extLst>
              <a:ext uri="{FF2B5EF4-FFF2-40B4-BE49-F238E27FC236}">
                <a16:creationId xmlns:a16="http://schemas.microsoft.com/office/drawing/2014/main" id="{4AF48690-B448-2A10-A909-24FA5CFD27AF}"/>
              </a:ext>
            </a:extLst>
          </p:cNvPr>
          <p:cNvSpPr/>
          <p:nvPr/>
        </p:nvSpPr>
        <p:spPr>
          <a:xfrm>
            <a:off x="-15501" y="-56646"/>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7" name="Shape 80">
            <a:extLst>
              <a:ext uri="{FF2B5EF4-FFF2-40B4-BE49-F238E27FC236}">
                <a16:creationId xmlns:a16="http://schemas.microsoft.com/office/drawing/2014/main" id="{1589E1B0-87FA-2E98-9076-6C02FFD79F41}"/>
              </a:ext>
            </a:extLst>
          </p:cNvPr>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Analysis 05</a:t>
            </a:r>
            <a:endParaRPr dirty="0"/>
          </a:p>
        </p:txBody>
      </p:sp>
      <p:sp>
        <p:nvSpPr>
          <p:cNvPr id="8" name="TextBox 7">
            <a:extLst>
              <a:ext uri="{FF2B5EF4-FFF2-40B4-BE49-F238E27FC236}">
                <a16:creationId xmlns:a16="http://schemas.microsoft.com/office/drawing/2014/main" id="{F6B35E47-173E-2DE4-9F86-9132CC7C6893}"/>
              </a:ext>
            </a:extLst>
          </p:cNvPr>
          <p:cNvSpPr txBox="1"/>
          <p:nvPr/>
        </p:nvSpPr>
        <p:spPr>
          <a:xfrm>
            <a:off x="245327" y="1389298"/>
            <a:ext cx="869364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just" defTabSz="914400" rtl="0" fontAlgn="auto" latinLnBrk="0" hangingPunct="0">
              <a:lnSpc>
                <a:spcPct val="100000"/>
              </a:lnSpc>
              <a:spcBef>
                <a:spcPts val="0"/>
              </a:spcBef>
              <a:spcAft>
                <a:spcPts val="0"/>
              </a:spcAft>
              <a:buClrTx/>
              <a:buSzTx/>
              <a:tabLst/>
            </a:pPr>
            <a:r>
              <a:rPr lang="en-IN" dirty="0">
                <a:solidFill>
                  <a:schemeClr val="tx1"/>
                </a:solidFill>
              </a:rPr>
              <a:t>The dataset consisted of a variable called DOB. With the help of this variable, we were able to calculate the present age of the customer. </a:t>
            </a:r>
          </a:p>
        </p:txBody>
      </p:sp>
      <p:pic>
        <p:nvPicPr>
          <p:cNvPr id="4098" name="Picture 2">
            <a:extLst>
              <a:ext uri="{FF2B5EF4-FFF2-40B4-BE49-F238E27FC236}">
                <a16:creationId xmlns:a16="http://schemas.microsoft.com/office/drawing/2014/main" id="{FE439042-A008-B20A-4BAF-49ED0670D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556" y="1810446"/>
            <a:ext cx="2726664" cy="12505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71A77A0-0D32-57F7-088C-DD537D2153AB}"/>
              </a:ext>
            </a:extLst>
          </p:cNvPr>
          <p:cNvSpPr txBox="1"/>
          <p:nvPr/>
        </p:nvSpPr>
        <p:spPr>
          <a:xfrm>
            <a:off x="259024" y="1958682"/>
            <a:ext cx="4825932"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just" defTabSz="914400" rtl="0" fontAlgn="auto" latinLnBrk="0" hangingPunct="0">
              <a:lnSpc>
                <a:spcPct val="100000"/>
              </a:lnSpc>
              <a:spcBef>
                <a:spcPts val="0"/>
              </a:spcBef>
              <a:spcAft>
                <a:spcPts val="0"/>
              </a:spcAft>
              <a:buClrTx/>
              <a:buSzTx/>
              <a:tabLst/>
            </a:pPr>
            <a:r>
              <a:rPr lang="en-IN" dirty="0">
                <a:solidFill>
                  <a:schemeClr val="tx1"/>
                </a:solidFill>
              </a:rPr>
              <a:t>From the adjacent bar plot, we see that the most of the customers belong to the range of 40-50 years old, followed by 50-60 years old. Thus, the company should target these two groups more.</a:t>
            </a:r>
          </a:p>
        </p:txBody>
      </p:sp>
      <p:sp>
        <p:nvSpPr>
          <p:cNvPr id="4" name="TextBox 3">
            <a:extLst>
              <a:ext uri="{FF2B5EF4-FFF2-40B4-BE49-F238E27FC236}">
                <a16:creationId xmlns:a16="http://schemas.microsoft.com/office/drawing/2014/main" id="{9E00127E-F168-825B-AF47-971050F37D76}"/>
              </a:ext>
            </a:extLst>
          </p:cNvPr>
          <p:cNvSpPr txBox="1"/>
          <p:nvPr/>
        </p:nvSpPr>
        <p:spPr>
          <a:xfrm>
            <a:off x="205025" y="1081523"/>
            <a:ext cx="409621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b="1" u="sng" dirty="0"/>
              <a:t>Age Distribution</a:t>
            </a:r>
            <a:endParaRPr kumimoji="0" lang="en-IN" sz="1400" b="1" i="0" u="sng" strike="noStrike" cap="none" spc="0" normalizeH="0" baseline="0" dirty="0">
              <a:ln>
                <a:noFill/>
              </a:ln>
              <a:solidFill>
                <a:srgbClr val="000000"/>
              </a:solidFill>
              <a:effectLst/>
              <a:uFillTx/>
              <a:latin typeface="+mn-lt"/>
              <a:ea typeface="+mn-ea"/>
              <a:cs typeface="+mn-cs"/>
              <a:sym typeface="Arial"/>
            </a:endParaRPr>
          </a:p>
        </p:txBody>
      </p:sp>
      <p:sp>
        <p:nvSpPr>
          <p:cNvPr id="6" name="TextBox 5">
            <a:extLst>
              <a:ext uri="{FF2B5EF4-FFF2-40B4-BE49-F238E27FC236}">
                <a16:creationId xmlns:a16="http://schemas.microsoft.com/office/drawing/2014/main" id="{6BCC72A8-64D7-984F-1E05-5596057C8AD5}"/>
              </a:ext>
            </a:extLst>
          </p:cNvPr>
          <p:cNvSpPr txBox="1"/>
          <p:nvPr/>
        </p:nvSpPr>
        <p:spPr>
          <a:xfrm>
            <a:off x="259024" y="3285747"/>
            <a:ext cx="409621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1" i="0" u="sng" strike="noStrike" cap="none" spc="0" normalizeH="0" baseline="0" dirty="0">
                <a:ln>
                  <a:noFill/>
                </a:ln>
                <a:solidFill>
                  <a:srgbClr val="000000"/>
                </a:solidFill>
                <a:effectLst/>
                <a:uFillTx/>
                <a:latin typeface="+mn-lt"/>
                <a:ea typeface="+mn-ea"/>
                <a:cs typeface="+mn-cs"/>
                <a:sym typeface="Arial"/>
              </a:rPr>
              <a:t>Wealth Segmentation</a:t>
            </a:r>
          </a:p>
        </p:txBody>
      </p:sp>
      <p:sp>
        <p:nvSpPr>
          <p:cNvPr id="10" name="TextBox 9">
            <a:extLst>
              <a:ext uri="{FF2B5EF4-FFF2-40B4-BE49-F238E27FC236}">
                <a16:creationId xmlns:a16="http://schemas.microsoft.com/office/drawing/2014/main" id="{F6EC9636-6D73-73E9-5535-35165C420AD6}"/>
              </a:ext>
            </a:extLst>
          </p:cNvPr>
          <p:cNvSpPr txBox="1"/>
          <p:nvPr/>
        </p:nvSpPr>
        <p:spPr>
          <a:xfrm>
            <a:off x="259024" y="3593522"/>
            <a:ext cx="4825932"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just" defTabSz="914400" rtl="0" fontAlgn="auto" latinLnBrk="0" hangingPunct="0">
              <a:lnSpc>
                <a:spcPct val="100000"/>
              </a:lnSpc>
              <a:spcBef>
                <a:spcPts val="0"/>
              </a:spcBef>
              <a:spcAft>
                <a:spcPts val="0"/>
              </a:spcAft>
              <a:buClrTx/>
              <a:buSzTx/>
              <a:tabLst/>
            </a:pPr>
            <a:r>
              <a:rPr lang="en-IN" dirty="0">
                <a:solidFill>
                  <a:schemeClr val="tx1"/>
                </a:solidFill>
              </a:rPr>
              <a:t>The wealth segmentation is a categorical variable and is of 3 types – Mass Customer, High Net Worth and Affluent Customer. </a:t>
            </a:r>
          </a:p>
          <a:p>
            <a:pPr marR="0" algn="just" defTabSz="914400" rtl="0" fontAlgn="auto" latinLnBrk="0" hangingPunct="0">
              <a:lnSpc>
                <a:spcPct val="100000"/>
              </a:lnSpc>
              <a:spcBef>
                <a:spcPts val="0"/>
              </a:spcBef>
              <a:spcAft>
                <a:spcPts val="0"/>
              </a:spcAft>
              <a:buClrTx/>
              <a:buSzTx/>
              <a:tabLst/>
            </a:pPr>
            <a:r>
              <a:rPr lang="en-IN" dirty="0">
                <a:solidFill>
                  <a:schemeClr val="tx1"/>
                </a:solidFill>
              </a:rPr>
              <a:t>From the table we observe that most of the consumers are Mass Customer. </a:t>
            </a:r>
          </a:p>
        </p:txBody>
      </p:sp>
      <p:pic>
        <p:nvPicPr>
          <p:cNvPr id="13" name="Picture 12">
            <a:extLst>
              <a:ext uri="{FF2B5EF4-FFF2-40B4-BE49-F238E27FC236}">
                <a16:creationId xmlns:a16="http://schemas.microsoft.com/office/drawing/2014/main" id="{47BF9724-6D0F-23FF-F670-B7F6C2CFEA3C}"/>
              </a:ext>
            </a:extLst>
          </p:cNvPr>
          <p:cNvPicPr>
            <a:picLocks noChangeAspect="1"/>
          </p:cNvPicPr>
          <p:nvPr/>
        </p:nvPicPr>
        <p:blipFill>
          <a:blip r:embed="rId3"/>
          <a:stretch>
            <a:fillRect/>
          </a:stretch>
        </p:blipFill>
        <p:spPr>
          <a:xfrm>
            <a:off x="5694556" y="3805978"/>
            <a:ext cx="2537680" cy="594412"/>
          </a:xfrm>
          <a:prstGeom prst="rect">
            <a:avLst/>
          </a:prstGeom>
        </p:spPr>
      </p:pic>
    </p:spTree>
    <p:extLst>
      <p:ext uri="{BB962C8B-B14F-4D97-AF65-F5344CB8AC3E}">
        <p14:creationId xmlns:p14="http://schemas.microsoft.com/office/powerpoint/2010/main" val="165251952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79">
            <a:extLst>
              <a:ext uri="{FF2B5EF4-FFF2-40B4-BE49-F238E27FC236}">
                <a16:creationId xmlns:a16="http://schemas.microsoft.com/office/drawing/2014/main" id="{4AF48690-B448-2A10-A909-24FA5CFD27AF}"/>
              </a:ext>
            </a:extLst>
          </p:cNvPr>
          <p:cNvSpPr/>
          <p:nvPr/>
        </p:nvSpPr>
        <p:spPr>
          <a:xfrm>
            <a:off x="-15501" y="-56646"/>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7" name="Shape 80">
            <a:extLst>
              <a:ext uri="{FF2B5EF4-FFF2-40B4-BE49-F238E27FC236}">
                <a16:creationId xmlns:a16="http://schemas.microsoft.com/office/drawing/2014/main" id="{1589E1B0-87FA-2E98-9076-6C02FFD79F41}"/>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Analysis 06</a:t>
            </a:r>
            <a:endParaRPr dirty="0"/>
          </a:p>
        </p:txBody>
      </p:sp>
      <p:sp>
        <p:nvSpPr>
          <p:cNvPr id="8" name="TextBox 7">
            <a:extLst>
              <a:ext uri="{FF2B5EF4-FFF2-40B4-BE49-F238E27FC236}">
                <a16:creationId xmlns:a16="http://schemas.microsoft.com/office/drawing/2014/main" id="{F6B35E47-173E-2DE4-9F86-9132CC7C6893}"/>
              </a:ext>
            </a:extLst>
          </p:cNvPr>
          <p:cNvSpPr txBox="1"/>
          <p:nvPr/>
        </p:nvSpPr>
        <p:spPr>
          <a:xfrm>
            <a:off x="245327" y="1389298"/>
            <a:ext cx="8693648"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just" defTabSz="914400" rtl="0" fontAlgn="auto" latinLnBrk="0" hangingPunct="0">
              <a:lnSpc>
                <a:spcPct val="100000"/>
              </a:lnSpc>
              <a:spcBef>
                <a:spcPts val="0"/>
              </a:spcBef>
              <a:spcAft>
                <a:spcPts val="0"/>
              </a:spcAft>
              <a:buClrTx/>
              <a:buSzTx/>
              <a:tabLst/>
            </a:pPr>
            <a:r>
              <a:rPr lang="en-IN" dirty="0">
                <a:solidFill>
                  <a:schemeClr val="tx1"/>
                </a:solidFill>
              </a:rPr>
              <a:t>The wealth segment is a categorical variable and is of 3 types – Mass Customer, High Net Worth and Affluent Customer. The adjacent table shows the wealth segment type, age group and number of customer of a particular age group belonging to that particular wealth segment.</a:t>
            </a:r>
          </a:p>
        </p:txBody>
      </p:sp>
      <p:sp>
        <p:nvSpPr>
          <p:cNvPr id="3" name="TextBox 2">
            <a:extLst>
              <a:ext uri="{FF2B5EF4-FFF2-40B4-BE49-F238E27FC236}">
                <a16:creationId xmlns:a16="http://schemas.microsoft.com/office/drawing/2014/main" id="{371A77A0-0D32-57F7-088C-DD537D2153AB}"/>
              </a:ext>
            </a:extLst>
          </p:cNvPr>
          <p:cNvSpPr txBox="1"/>
          <p:nvPr/>
        </p:nvSpPr>
        <p:spPr>
          <a:xfrm>
            <a:off x="245327" y="2127960"/>
            <a:ext cx="6632430"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just" defTabSz="914400" rtl="0" fontAlgn="auto" latinLnBrk="0" hangingPunct="0">
              <a:lnSpc>
                <a:spcPct val="100000"/>
              </a:lnSpc>
              <a:spcBef>
                <a:spcPts val="0"/>
              </a:spcBef>
              <a:spcAft>
                <a:spcPts val="0"/>
              </a:spcAft>
              <a:buClrTx/>
              <a:buSzTx/>
              <a:tabLst/>
            </a:pPr>
            <a:r>
              <a:rPr lang="en-IN" dirty="0">
                <a:solidFill>
                  <a:schemeClr val="tx1"/>
                </a:solidFill>
              </a:rPr>
              <a:t>The below bar chart shows that in all the age categories, the largest number of customers are classified as “Mass Customer”. The Affluent Customers is more in the age group 50-60 but is less that mass customers.</a:t>
            </a:r>
          </a:p>
        </p:txBody>
      </p:sp>
      <p:sp>
        <p:nvSpPr>
          <p:cNvPr id="4" name="TextBox 3">
            <a:extLst>
              <a:ext uri="{FF2B5EF4-FFF2-40B4-BE49-F238E27FC236}">
                <a16:creationId xmlns:a16="http://schemas.microsoft.com/office/drawing/2014/main" id="{9E00127E-F168-825B-AF47-971050F37D76}"/>
              </a:ext>
            </a:extLst>
          </p:cNvPr>
          <p:cNvSpPr txBox="1"/>
          <p:nvPr/>
        </p:nvSpPr>
        <p:spPr>
          <a:xfrm>
            <a:off x="205025" y="1081523"/>
            <a:ext cx="409621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b="1" u="sng" dirty="0"/>
              <a:t>Wealth Segmentation by Age</a:t>
            </a:r>
            <a:endParaRPr kumimoji="0" lang="en-IN" sz="1400" b="1" i="0" u="sng" strike="noStrike" cap="none" spc="0" normalizeH="0" baseline="0" dirty="0">
              <a:ln>
                <a:noFill/>
              </a:ln>
              <a:solidFill>
                <a:srgbClr val="000000"/>
              </a:solidFill>
              <a:effectLst/>
              <a:uFillTx/>
              <a:latin typeface="+mn-lt"/>
              <a:ea typeface="+mn-ea"/>
              <a:cs typeface="+mn-cs"/>
              <a:sym typeface="Arial"/>
            </a:endParaRPr>
          </a:p>
        </p:txBody>
      </p:sp>
      <p:pic>
        <p:nvPicPr>
          <p:cNvPr id="5122" name="Picture 2">
            <a:extLst>
              <a:ext uri="{FF2B5EF4-FFF2-40B4-BE49-F238E27FC236}">
                <a16:creationId xmlns:a16="http://schemas.microsoft.com/office/drawing/2014/main" id="{6CF6045A-17C5-5EF3-AE6E-D1BCCA1DB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24" y="3134612"/>
            <a:ext cx="3291933" cy="15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B4E6B20-A128-A896-6433-661840CB2D84}"/>
              </a:ext>
            </a:extLst>
          </p:cNvPr>
          <p:cNvPicPr>
            <a:picLocks noChangeAspect="1"/>
          </p:cNvPicPr>
          <p:nvPr/>
        </p:nvPicPr>
        <p:blipFill>
          <a:blip r:embed="rId3"/>
          <a:stretch>
            <a:fillRect/>
          </a:stretch>
        </p:blipFill>
        <p:spPr>
          <a:xfrm>
            <a:off x="7153221" y="2073117"/>
            <a:ext cx="1312604" cy="2806409"/>
          </a:xfrm>
          <a:prstGeom prst="rect">
            <a:avLst/>
          </a:prstGeom>
        </p:spPr>
      </p:pic>
    </p:spTree>
    <p:extLst>
      <p:ext uri="{BB962C8B-B14F-4D97-AF65-F5344CB8AC3E}">
        <p14:creationId xmlns:p14="http://schemas.microsoft.com/office/powerpoint/2010/main" val="324909668"/>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600</TotalTime>
  <Words>754</Words>
  <Application>Microsoft Office PowerPoint</Application>
  <PresentationFormat>On-screen Show (16:9)</PresentationFormat>
  <Paragraphs>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Gayatri Krishna</dc:creator>
  <cp:lastModifiedBy>Gayatri Krishna</cp:lastModifiedBy>
  <cp:revision>16</cp:revision>
  <dcterms:modified xsi:type="dcterms:W3CDTF">2023-01-11T09:40:28Z</dcterms:modified>
</cp:coreProperties>
</file>