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6" r:id="rId6"/>
    <p:sldId id="262" r:id="rId7"/>
    <p:sldId id="258" r:id="rId8"/>
    <p:sldId id="261" r:id="rId9"/>
    <p:sldId id="265" r:id="rId10"/>
    <p:sldId id="268" r:id="rId11"/>
    <p:sldId id="267" r:id="rId12"/>
    <p:sldId id="283" r:id="rId13"/>
    <p:sldId id="263" r:id="rId14"/>
    <p:sldId id="269" r:id="rId15"/>
    <p:sldId id="270" r:id="rId16"/>
    <p:sldId id="272" r:id="rId17"/>
    <p:sldId id="274" r:id="rId18"/>
    <p:sldId id="285" r:id="rId19"/>
    <p:sldId id="286" r:id="rId20"/>
    <p:sldId id="288" r:id="rId21"/>
    <p:sldId id="291" r:id="rId22"/>
    <p:sldId id="287" r:id="rId23"/>
    <p:sldId id="289" r:id="rId24"/>
    <p:sldId id="29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13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B5F72-897D-4BF6-AAC8-3DF7453F85A5}" type="doc">
      <dgm:prSet loTypeId="urn:microsoft.com/office/officeart/2005/8/layout/StepDownProcess" loCatId="process" qsTypeId="urn:microsoft.com/office/officeart/2005/8/quickstyle/simple1" qsCatId="simple" csTypeId="urn:microsoft.com/office/officeart/2005/8/colors/accent1_5" csCatId="accent1" phldr="1"/>
      <dgm:spPr/>
      <dgm:t>
        <a:bodyPr/>
        <a:lstStyle/>
        <a:p>
          <a:endParaRPr lang="en-IN"/>
        </a:p>
      </dgm:t>
    </dgm:pt>
    <dgm:pt modelId="{2F9D23E2-41ED-436F-9D0A-436DD1DD82CA}">
      <dgm:prSet phldrT="[Text]">
        <dgm:style>
          <a:lnRef idx="0">
            <a:scrgbClr r="0" g="0" b="0"/>
          </a:lnRef>
          <a:fillRef idx="0">
            <a:scrgbClr r="0" g="0" b="0"/>
          </a:fillRef>
          <a:effectRef idx="0">
            <a:scrgbClr r="0" g="0" b="0"/>
          </a:effectRef>
          <a:fontRef idx="minor">
            <a:schemeClr val="lt1"/>
          </a:fontRef>
        </dgm:style>
      </dgm:prSet>
      <dgm:spPr>
        <a:solidFill>
          <a:srgbClr val="7030A0">
            <a:alpha val="50000"/>
          </a:srgbClr>
        </a:solidFill>
        <a:ln>
          <a:solidFill>
            <a:srgbClr val="7030A0"/>
          </a:solidFill>
        </a:ln>
      </dgm:spPr>
      <dgm:t>
        <a:bodyPr/>
        <a:lstStyle/>
        <a:p>
          <a:r>
            <a:rPr lang="en-IN" dirty="0"/>
            <a:t>Scrub for duplicate</a:t>
          </a:r>
        </a:p>
      </dgm:t>
    </dgm:pt>
    <dgm:pt modelId="{A47A8253-7511-4DFC-9BE2-9D483F687E40}" type="parTrans" cxnId="{0BC8F18F-C50A-48B0-8D66-388F92828105}">
      <dgm:prSet/>
      <dgm:spPr/>
      <dgm:t>
        <a:bodyPr/>
        <a:lstStyle/>
        <a:p>
          <a:endParaRPr lang="en-IN"/>
        </a:p>
      </dgm:t>
    </dgm:pt>
    <dgm:pt modelId="{4BF8D21F-DE38-4ED0-8EA6-CF0DB635F6E5}" type="sibTrans" cxnId="{0BC8F18F-C50A-48B0-8D66-388F92828105}">
      <dgm:prSet/>
      <dgm:spPr/>
      <dgm:t>
        <a:bodyPr/>
        <a:lstStyle/>
        <a:p>
          <a:endParaRPr lang="en-IN"/>
        </a:p>
      </dgm:t>
    </dgm:pt>
    <dgm:pt modelId="{20F8B5E5-8898-4913-9A88-D1F634B728D6}">
      <dgm:prSet phldrT="[Text]">
        <dgm:style>
          <a:lnRef idx="0">
            <a:scrgbClr r="0" g="0" b="0"/>
          </a:lnRef>
          <a:fillRef idx="0">
            <a:scrgbClr r="0" g="0" b="0"/>
          </a:fillRef>
          <a:effectRef idx="0">
            <a:scrgbClr r="0" g="0" b="0"/>
          </a:effectRef>
          <a:fontRef idx="minor">
            <a:schemeClr val="lt1"/>
          </a:fontRef>
        </dgm:style>
      </dgm:prSet>
      <dgm:spPr>
        <a:solidFill>
          <a:srgbClr val="7030A0">
            <a:alpha val="50000"/>
          </a:srgbClr>
        </a:solidFill>
        <a:ln>
          <a:solidFill>
            <a:srgbClr val="7030A0"/>
          </a:solidFill>
          <a:headEnd type="none" w="med" len="med"/>
          <a:tailEnd type="none" w="med" len="med"/>
        </a:ln>
      </dgm:spPr>
      <dgm:t>
        <a:bodyPr/>
        <a:lstStyle/>
        <a:p>
          <a:r>
            <a:rPr lang="en-IN" dirty="0"/>
            <a:t>Scrub for irrelevant Data</a:t>
          </a:r>
        </a:p>
      </dgm:t>
    </dgm:pt>
    <dgm:pt modelId="{E07A11DC-1F16-43F7-8130-6F64CCFA6572}" type="parTrans" cxnId="{AA0F96A5-A059-4FEA-B866-8B308F785934}">
      <dgm:prSet/>
      <dgm:spPr/>
      <dgm:t>
        <a:bodyPr/>
        <a:lstStyle/>
        <a:p>
          <a:endParaRPr lang="en-IN"/>
        </a:p>
      </dgm:t>
    </dgm:pt>
    <dgm:pt modelId="{BBC37249-1991-4D4F-ADB6-DD67C7AEDF86}" type="sibTrans" cxnId="{AA0F96A5-A059-4FEA-B866-8B308F785934}">
      <dgm:prSet/>
      <dgm:spPr/>
      <dgm:t>
        <a:bodyPr/>
        <a:lstStyle/>
        <a:p>
          <a:endParaRPr lang="en-IN"/>
        </a:p>
      </dgm:t>
    </dgm:pt>
    <dgm:pt modelId="{474406B2-D856-4788-9F74-F0595AFA837E}">
      <dgm:prSet phldrT="[Text]" custT="1">
        <dgm:style>
          <a:lnRef idx="0">
            <a:scrgbClr r="0" g="0" b="0"/>
          </a:lnRef>
          <a:fillRef idx="0">
            <a:scrgbClr r="0" g="0" b="0"/>
          </a:fillRef>
          <a:effectRef idx="0">
            <a:scrgbClr r="0" g="0" b="0"/>
          </a:effectRef>
          <a:fontRef idx="minor">
            <a:schemeClr val="lt1"/>
          </a:fontRef>
        </dgm:style>
      </dgm:prSet>
      <dgm:spPr>
        <a:solidFill>
          <a:srgbClr val="7030A0">
            <a:alpha val="50000"/>
          </a:srgbClr>
        </a:solidFill>
        <a:ln>
          <a:solidFill>
            <a:srgbClr val="7030A0"/>
          </a:solidFill>
          <a:headEnd type="none" w="med" len="med"/>
          <a:tailEnd type="none" w="med" len="med"/>
        </a:ln>
      </dgm:spPr>
      <dgm:t>
        <a:bodyPr/>
        <a:lstStyle/>
        <a:p>
          <a:r>
            <a:rPr lang="en-IN" sz="1000" kern="1200" dirty="0">
              <a:solidFill>
                <a:schemeClr val="bg1"/>
              </a:solidFill>
              <a:latin typeface="Calibri" panose="020F0502020204030204"/>
              <a:ea typeface="+mn-ea"/>
              <a:cs typeface="+mn-cs"/>
            </a:rPr>
            <a:t>Scrub</a:t>
          </a:r>
          <a:r>
            <a:rPr lang="en-IN" sz="1000" kern="1200" dirty="0">
              <a:solidFill>
                <a:schemeClr val="bg1"/>
              </a:solidFill>
            </a:rPr>
            <a:t> for Incorrect  Data</a:t>
          </a:r>
        </a:p>
      </dgm:t>
    </dgm:pt>
    <dgm:pt modelId="{6E01A9CC-E167-4911-B1B3-E64CB8D1FD18}" type="parTrans" cxnId="{9AD3E4BD-CB93-4CC5-A1A3-52292EAE86F9}">
      <dgm:prSet/>
      <dgm:spPr/>
      <dgm:t>
        <a:bodyPr/>
        <a:lstStyle/>
        <a:p>
          <a:endParaRPr lang="en-IN"/>
        </a:p>
      </dgm:t>
    </dgm:pt>
    <dgm:pt modelId="{764841DA-8EBB-4090-ADD3-9E231970C965}" type="sibTrans" cxnId="{9AD3E4BD-CB93-4CC5-A1A3-52292EAE86F9}">
      <dgm:prSet/>
      <dgm:spPr/>
      <dgm:t>
        <a:bodyPr/>
        <a:lstStyle/>
        <a:p>
          <a:endParaRPr lang="en-IN"/>
        </a:p>
      </dgm:t>
    </dgm:pt>
    <dgm:pt modelId="{613BB681-0E59-4C45-AD31-01B5645416B3}">
      <dgm:prSet phldrT="[Text]">
        <dgm:style>
          <a:lnRef idx="0">
            <a:scrgbClr r="0" g="0" b="0"/>
          </a:lnRef>
          <a:fillRef idx="0">
            <a:scrgbClr r="0" g="0" b="0"/>
          </a:fillRef>
          <a:effectRef idx="0">
            <a:scrgbClr r="0" g="0" b="0"/>
          </a:effectRef>
          <a:fontRef idx="minor">
            <a:schemeClr val="lt1"/>
          </a:fontRef>
        </dgm:style>
      </dgm:prSet>
      <dgm:spPr>
        <a:solidFill>
          <a:srgbClr val="7030A0">
            <a:alpha val="50000"/>
          </a:srgbClr>
        </a:solidFill>
        <a:ln>
          <a:solidFill>
            <a:srgbClr val="7030A0"/>
          </a:solidFill>
          <a:headEnd type="none" w="med" len="med"/>
          <a:tailEnd type="none" w="med" len="med"/>
        </a:ln>
      </dgm:spPr>
      <dgm:t>
        <a:bodyPr/>
        <a:lstStyle/>
        <a:p>
          <a:r>
            <a:rPr lang="en-IN" dirty="0"/>
            <a:t>Handle Missing Values</a:t>
          </a:r>
        </a:p>
      </dgm:t>
    </dgm:pt>
    <dgm:pt modelId="{0FE84897-60DE-4714-B52C-9E200D517E4B}" type="parTrans" cxnId="{88FE567F-B6AE-4237-8180-CF2092CD8463}">
      <dgm:prSet/>
      <dgm:spPr/>
      <dgm:t>
        <a:bodyPr/>
        <a:lstStyle/>
        <a:p>
          <a:endParaRPr lang="en-IN"/>
        </a:p>
      </dgm:t>
    </dgm:pt>
    <dgm:pt modelId="{96731F6E-76BD-43E1-860A-F26F59EF276C}" type="sibTrans" cxnId="{88FE567F-B6AE-4237-8180-CF2092CD8463}">
      <dgm:prSet/>
      <dgm:spPr/>
      <dgm:t>
        <a:bodyPr/>
        <a:lstStyle/>
        <a:p>
          <a:endParaRPr lang="en-IN"/>
        </a:p>
      </dgm:t>
    </dgm:pt>
    <dgm:pt modelId="{2A5DF3CE-FA1D-41D0-990C-D55773293DCF}">
      <dgm:prSet phldrT="[Text]"/>
      <dgm:spPr>
        <a:solidFill>
          <a:srgbClr val="7030A0">
            <a:alpha val="63333"/>
          </a:srgbClr>
        </a:solidFill>
        <a:ln>
          <a:solidFill>
            <a:srgbClr val="7030A0"/>
          </a:solidFill>
        </a:ln>
      </dgm:spPr>
      <dgm:t>
        <a:bodyPr/>
        <a:lstStyle/>
        <a:p>
          <a:r>
            <a:rPr lang="en-IN" dirty="0"/>
            <a:t>Check the outliers</a:t>
          </a:r>
        </a:p>
      </dgm:t>
    </dgm:pt>
    <dgm:pt modelId="{18388C64-4728-4F91-B20A-C0F254C1D1E4}" type="parTrans" cxnId="{BB6FEA94-F9D0-4F92-A361-D01B78BFE4D1}">
      <dgm:prSet/>
      <dgm:spPr/>
      <dgm:t>
        <a:bodyPr/>
        <a:lstStyle/>
        <a:p>
          <a:endParaRPr lang="en-IN"/>
        </a:p>
      </dgm:t>
    </dgm:pt>
    <dgm:pt modelId="{7AE7BCFC-D55B-4FB6-AE59-F85DB417388B}" type="sibTrans" cxnId="{BB6FEA94-F9D0-4F92-A361-D01B78BFE4D1}">
      <dgm:prSet/>
      <dgm:spPr/>
      <dgm:t>
        <a:bodyPr/>
        <a:lstStyle/>
        <a:p>
          <a:endParaRPr lang="en-IN"/>
        </a:p>
      </dgm:t>
    </dgm:pt>
    <dgm:pt modelId="{8736BF03-F7BA-41DA-BFCD-BD89743606EF}">
      <dgm:prSet phldrT="[Text]"/>
      <dgm:spPr>
        <a:solidFill>
          <a:srgbClr val="7030A0">
            <a:alpha val="56667"/>
          </a:srgbClr>
        </a:solidFill>
        <a:ln>
          <a:solidFill>
            <a:srgbClr val="7030A0"/>
          </a:solidFill>
        </a:ln>
      </dgm:spPr>
      <dgm:t>
        <a:bodyPr/>
        <a:lstStyle/>
        <a:p>
          <a:r>
            <a:rPr lang="en-IN" dirty="0"/>
            <a:t>Standardise</a:t>
          </a:r>
          <a:r>
            <a:rPr lang="en-IN" baseline="0" dirty="0"/>
            <a:t> </a:t>
          </a:r>
          <a:endParaRPr lang="en-IN" dirty="0"/>
        </a:p>
      </dgm:t>
    </dgm:pt>
    <dgm:pt modelId="{9F2EFF63-04A4-4558-B9E5-CB76D2366B94}" type="parTrans" cxnId="{697E8084-606F-484B-AB28-5876404133C2}">
      <dgm:prSet/>
      <dgm:spPr/>
      <dgm:t>
        <a:bodyPr/>
        <a:lstStyle/>
        <a:p>
          <a:endParaRPr lang="en-IN"/>
        </a:p>
      </dgm:t>
    </dgm:pt>
    <dgm:pt modelId="{C6559E83-0039-47D4-B8FA-FD386DC78130}" type="sibTrans" cxnId="{697E8084-606F-484B-AB28-5876404133C2}">
      <dgm:prSet/>
      <dgm:spPr/>
      <dgm:t>
        <a:bodyPr/>
        <a:lstStyle/>
        <a:p>
          <a:endParaRPr lang="en-IN"/>
        </a:p>
      </dgm:t>
    </dgm:pt>
    <dgm:pt modelId="{8D043A94-EFBC-430B-9903-2BC9A6336F5F}">
      <dgm:prSet phldrT="[Text]"/>
      <dgm:spPr>
        <a:solidFill>
          <a:srgbClr val="7030A0">
            <a:alpha val="50000"/>
          </a:srgbClr>
        </a:solidFill>
        <a:ln>
          <a:solidFill>
            <a:srgbClr val="7030A0"/>
          </a:solidFill>
        </a:ln>
      </dgm:spPr>
      <dgm:t>
        <a:bodyPr/>
        <a:lstStyle/>
        <a:p>
          <a:r>
            <a:rPr lang="en-IN" dirty="0"/>
            <a:t>Normalize</a:t>
          </a:r>
        </a:p>
      </dgm:t>
    </dgm:pt>
    <dgm:pt modelId="{715B0C94-02B2-46E7-8B61-93234BBE4F24}" type="parTrans" cxnId="{82C5334A-B1C8-419F-B533-C08946CFA711}">
      <dgm:prSet/>
      <dgm:spPr/>
      <dgm:t>
        <a:bodyPr/>
        <a:lstStyle/>
        <a:p>
          <a:endParaRPr lang="en-IN"/>
        </a:p>
      </dgm:t>
    </dgm:pt>
    <dgm:pt modelId="{E4530D4E-7979-4B90-9A13-4EC0EC49D1FC}" type="sibTrans" cxnId="{82C5334A-B1C8-419F-B533-C08946CFA711}">
      <dgm:prSet/>
      <dgm:spPr/>
      <dgm:t>
        <a:bodyPr/>
        <a:lstStyle/>
        <a:p>
          <a:endParaRPr lang="en-IN"/>
        </a:p>
      </dgm:t>
    </dgm:pt>
    <dgm:pt modelId="{2CC6E8D3-44FD-4931-A9C5-AE526A4F2D38}" type="pres">
      <dgm:prSet presAssocID="{676B5F72-897D-4BF6-AAC8-3DF7453F85A5}" presName="rootnode" presStyleCnt="0">
        <dgm:presLayoutVars>
          <dgm:chMax/>
          <dgm:chPref/>
          <dgm:dir/>
          <dgm:animLvl val="lvl"/>
        </dgm:presLayoutVars>
      </dgm:prSet>
      <dgm:spPr/>
    </dgm:pt>
    <dgm:pt modelId="{1C30CF64-F249-48C4-A52E-CD655C79DD19}" type="pres">
      <dgm:prSet presAssocID="{2F9D23E2-41ED-436F-9D0A-436DD1DD82CA}" presName="composite" presStyleCnt="0"/>
      <dgm:spPr/>
    </dgm:pt>
    <dgm:pt modelId="{D1805F43-2EC9-4350-B7D0-5240B95F5CDA}" type="pres">
      <dgm:prSet presAssocID="{2F9D23E2-41ED-436F-9D0A-436DD1DD82CA}" presName="bentUpArrow1" presStyleLbl="alignImgPlace1" presStyleIdx="0" presStyleCnt="6"/>
      <dgm:spPr>
        <a:solidFill>
          <a:srgbClr val="7030A0"/>
        </a:solidFill>
      </dgm:spPr>
    </dgm:pt>
    <dgm:pt modelId="{33C9D11C-3991-4F73-8E18-6C634A9F1122}" type="pres">
      <dgm:prSet presAssocID="{2F9D23E2-41ED-436F-9D0A-436DD1DD82CA}" presName="ParentText" presStyleLbl="node1" presStyleIdx="0" presStyleCnt="7">
        <dgm:presLayoutVars>
          <dgm:chMax val="1"/>
          <dgm:chPref val="1"/>
          <dgm:bulletEnabled val="1"/>
        </dgm:presLayoutVars>
      </dgm:prSet>
      <dgm:spPr/>
    </dgm:pt>
    <dgm:pt modelId="{A5246EF6-D8DE-42B3-A8B5-9D3DB92B8AD6}" type="pres">
      <dgm:prSet presAssocID="{2F9D23E2-41ED-436F-9D0A-436DD1DD82CA}" presName="ChildText" presStyleLbl="revTx" presStyleIdx="0" presStyleCnt="6" custFlipHor="1" custScaleX="32288" custScaleY="37713" custLinFactNeighborY="1627">
        <dgm:presLayoutVars>
          <dgm:chMax val="0"/>
          <dgm:chPref val="0"/>
          <dgm:bulletEnabled val="1"/>
        </dgm:presLayoutVars>
      </dgm:prSet>
      <dgm:spPr/>
    </dgm:pt>
    <dgm:pt modelId="{B3415FBF-069D-42B6-9BBE-6A40C6DBEB48}" type="pres">
      <dgm:prSet presAssocID="{4BF8D21F-DE38-4ED0-8EA6-CF0DB635F6E5}" presName="sibTrans" presStyleCnt="0"/>
      <dgm:spPr/>
    </dgm:pt>
    <dgm:pt modelId="{BD6CA34A-EDA2-4B29-A878-D6C8FF8C69E3}" type="pres">
      <dgm:prSet presAssocID="{20F8B5E5-8898-4913-9A88-D1F634B728D6}" presName="composite" presStyleCnt="0"/>
      <dgm:spPr/>
    </dgm:pt>
    <dgm:pt modelId="{4FA76350-7F84-4830-B920-B69E7377C070}" type="pres">
      <dgm:prSet presAssocID="{20F8B5E5-8898-4913-9A88-D1F634B728D6}" presName="bentUpArrow1" presStyleLbl="alignImgPlace1" presStyleIdx="1" presStyleCnt="6"/>
      <dgm:spPr>
        <a:solidFill>
          <a:srgbClr val="7030A0"/>
        </a:solidFill>
      </dgm:spPr>
    </dgm:pt>
    <dgm:pt modelId="{2A5EB90A-432F-4514-9946-3C59B32C8CF6}" type="pres">
      <dgm:prSet presAssocID="{20F8B5E5-8898-4913-9A88-D1F634B728D6}" presName="ParentText" presStyleLbl="node1" presStyleIdx="1" presStyleCnt="7">
        <dgm:presLayoutVars>
          <dgm:chMax val="1"/>
          <dgm:chPref val="1"/>
          <dgm:bulletEnabled val="1"/>
        </dgm:presLayoutVars>
      </dgm:prSet>
      <dgm:spPr/>
    </dgm:pt>
    <dgm:pt modelId="{420364A5-5B2F-4F2A-9A01-05B8D70C3C20}" type="pres">
      <dgm:prSet presAssocID="{20F8B5E5-8898-4913-9A88-D1F634B728D6}" presName="ChildText" presStyleLbl="revTx" presStyleIdx="1" presStyleCnt="6">
        <dgm:presLayoutVars>
          <dgm:chMax val="0"/>
          <dgm:chPref val="0"/>
          <dgm:bulletEnabled val="1"/>
        </dgm:presLayoutVars>
      </dgm:prSet>
      <dgm:spPr/>
    </dgm:pt>
    <dgm:pt modelId="{04847D71-3BAF-4CA2-850B-19EAF072C96F}" type="pres">
      <dgm:prSet presAssocID="{BBC37249-1991-4D4F-ADB6-DD67C7AEDF86}" presName="sibTrans" presStyleCnt="0"/>
      <dgm:spPr/>
    </dgm:pt>
    <dgm:pt modelId="{842C0893-FFE3-4357-BF0E-A4D6C128C187}" type="pres">
      <dgm:prSet presAssocID="{474406B2-D856-4788-9F74-F0595AFA837E}" presName="composite" presStyleCnt="0"/>
      <dgm:spPr/>
    </dgm:pt>
    <dgm:pt modelId="{EE253B42-66FB-4E35-8D9C-8FE6E9446443}" type="pres">
      <dgm:prSet presAssocID="{474406B2-D856-4788-9F74-F0595AFA837E}" presName="bentUpArrow1" presStyleLbl="alignImgPlace1" presStyleIdx="2" presStyleCnt="6"/>
      <dgm:spPr>
        <a:solidFill>
          <a:srgbClr val="7030A0"/>
        </a:solidFill>
      </dgm:spPr>
    </dgm:pt>
    <dgm:pt modelId="{210F1694-7E1F-4C52-89A4-32F21C966BE9}" type="pres">
      <dgm:prSet presAssocID="{474406B2-D856-4788-9F74-F0595AFA837E}" presName="ParentText" presStyleLbl="node1" presStyleIdx="2" presStyleCnt="7">
        <dgm:presLayoutVars>
          <dgm:chMax val="1"/>
          <dgm:chPref val="1"/>
          <dgm:bulletEnabled val="1"/>
        </dgm:presLayoutVars>
      </dgm:prSet>
      <dgm:spPr/>
    </dgm:pt>
    <dgm:pt modelId="{A40E432A-AE1D-4236-987D-100725047F4F}" type="pres">
      <dgm:prSet presAssocID="{474406B2-D856-4788-9F74-F0595AFA837E}" presName="ChildText" presStyleLbl="revTx" presStyleIdx="2" presStyleCnt="6">
        <dgm:presLayoutVars>
          <dgm:chMax val="0"/>
          <dgm:chPref val="0"/>
          <dgm:bulletEnabled val="1"/>
        </dgm:presLayoutVars>
      </dgm:prSet>
      <dgm:spPr/>
    </dgm:pt>
    <dgm:pt modelId="{18FEB8D8-EFD9-404C-B8EC-934B43A8812E}" type="pres">
      <dgm:prSet presAssocID="{764841DA-8EBB-4090-ADD3-9E231970C965}" presName="sibTrans" presStyleCnt="0"/>
      <dgm:spPr/>
    </dgm:pt>
    <dgm:pt modelId="{9088182A-7C1B-42ED-8ED2-1877D9E3D705}" type="pres">
      <dgm:prSet presAssocID="{613BB681-0E59-4C45-AD31-01B5645416B3}" presName="composite" presStyleCnt="0"/>
      <dgm:spPr/>
    </dgm:pt>
    <dgm:pt modelId="{4D644E72-C8B4-4BA4-B774-DB34F02A5689}" type="pres">
      <dgm:prSet presAssocID="{613BB681-0E59-4C45-AD31-01B5645416B3}" presName="bentUpArrow1" presStyleLbl="alignImgPlace1" presStyleIdx="3" presStyleCnt="6"/>
      <dgm:spPr>
        <a:solidFill>
          <a:srgbClr val="7030A0"/>
        </a:solidFill>
      </dgm:spPr>
    </dgm:pt>
    <dgm:pt modelId="{7A0835A4-8A57-474E-AEB9-0C9FAE45893D}" type="pres">
      <dgm:prSet presAssocID="{613BB681-0E59-4C45-AD31-01B5645416B3}" presName="ParentText" presStyleLbl="node1" presStyleIdx="3" presStyleCnt="7">
        <dgm:presLayoutVars>
          <dgm:chMax val="1"/>
          <dgm:chPref val="1"/>
          <dgm:bulletEnabled val="1"/>
        </dgm:presLayoutVars>
      </dgm:prSet>
      <dgm:spPr/>
    </dgm:pt>
    <dgm:pt modelId="{C4318315-8BDF-4503-B0DA-9BB4920D31E4}" type="pres">
      <dgm:prSet presAssocID="{613BB681-0E59-4C45-AD31-01B5645416B3}" presName="ChildText" presStyleLbl="revTx" presStyleIdx="3" presStyleCnt="6">
        <dgm:presLayoutVars>
          <dgm:chMax val="0"/>
          <dgm:chPref val="0"/>
          <dgm:bulletEnabled val="1"/>
        </dgm:presLayoutVars>
      </dgm:prSet>
      <dgm:spPr/>
    </dgm:pt>
    <dgm:pt modelId="{D10CAFCE-7E0B-4E4E-873A-8FF25AC9A17D}" type="pres">
      <dgm:prSet presAssocID="{96731F6E-76BD-43E1-860A-F26F59EF276C}" presName="sibTrans" presStyleCnt="0"/>
      <dgm:spPr/>
    </dgm:pt>
    <dgm:pt modelId="{9B8DF7AC-B0B9-4E63-8193-7548800CF1A6}" type="pres">
      <dgm:prSet presAssocID="{2A5DF3CE-FA1D-41D0-990C-D55773293DCF}" presName="composite" presStyleCnt="0"/>
      <dgm:spPr/>
    </dgm:pt>
    <dgm:pt modelId="{4675A26A-DDC1-4B31-9B2E-A4579F233F7A}" type="pres">
      <dgm:prSet presAssocID="{2A5DF3CE-FA1D-41D0-990C-D55773293DCF}" presName="bentUpArrow1" presStyleLbl="alignImgPlace1" presStyleIdx="4" presStyleCnt="6"/>
      <dgm:spPr>
        <a:solidFill>
          <a:srgbClr val="7030A0"/>
        </a:solidFill>
      </dgm:spPr>
    </dgm:pt>
    <dgm:pt modelId="{3329E46B-A40B-4DC6-B012-CF0DC463BB13}" type="pres">
      <dgm:prSet presAssocID="{2A5DF3CE-FA1D-41D0-990C-D55773293DCF}" presName="ParentText" presStyleLbl="node1" presStyleIdx="4" presStyleCnt="7">
        <dgm:presLayoutVars>
          <dgm:chMax val="1"/>
          <dgm:chPref val="1"/>
          <dgm:bulletEnabled val="1"/>
        </dgm:presLayoutVars>
      </dgm:prSet>
      <dgm:spPr/>
    </dgm:pt>
    <dgm:pt modelId="{19D70838-70A7-4285-A873-B4CD2145152D}" type="pres">
      <dgm:prSet presAssocID="{2A5DF3CE-FA1D-41D0-990C-D55773293DCF}" presName="ChildText" presStyleLbl="revTx" presStyleIdx="4" presStyleCnt="6">
        <dgm:presLayoutVars>
          <dgm:chMax val="0"/>
          <dgm:chPref val="0"/>
          <dgm:bulletEnabled val="1"/>
        </dgm:presLayoutVars>
      </dgm:prSet>
      <dgm:spPr/>
    </dgm:pt>
    <dgm:pt modelId="{B5BCF231-9943-4741-BEA9-6D64A17C305B}" type="pres">
      <dgm:prSet presAssocID="{7AE7BCFC-D55B-4FB6-AE59-F85DB417388B}" presName="sibTrans" presStyleCnt="0"/>
      <dgm:spPr/>
    </dgm:pt>
    <dgm:pt modelId="{56EC2C40-E92A-4DC9-A10F-282EE6DE78E1}" type="pres">
      <dgm:prSet presAssocID="{8736BF03-F7BA-41DA-BFCD-BD89743606EF}" presName="composite" presStyleCnt="0"/>
      <dgm:spPr/>
    </dgm:pt>
    <dgm:pt modelId="{9DC4CB8B-67C4-422B-914C-DBADC79B4793}" type="pres">
      <dgm:prSet presAssocID="{8736BF03-F7BA-41DA-BFCD-BD89743606EF}" presName="bentUpArrow1" presStyleLbl="alignImgPlace1" presStyleIdx="5" presStyleCnt="6"/>
      <dgm:spPr>
        <a:solidFill>
          <a:srgbClr val="7030A0"/>
        </a:solidFill>
      </dgm:spPr>
    </dgm:pt>
    <dgm:pt modelId="{A6998B92-D4B5-4073-B313-79F2A37AFE8C}" type="pres">
      <dgm:prSet presAssocID="{8736BF03-F7BA-41DA-BFCD-BD89743606EF}" presName="ParentText" presStyleLbl="node1" presStyleIdx="5" presStyleCnt="7">
        <dgm:presLayoutVars>
          <dgm:chMax val="1"/>
          <dgm:chPref val="1"/>
          <dgm:bulletEnabled val="1"/>
        </dgm:presLayoutVars>
      </dgm:prSet>
      <dgm:spPr/>
    </dgm:pt>
    <dgm:pt modelId="{1236788D-4960-44F7-87BF-59A9E84CC544}" type="pres">
      <dgm:prSet presAssocID="{8736BF03-F7BA-41DA-BFCD-BD89743606EF}" presName="ChildText" presStyleLbl="revTx" presStyleIdx="5" presStyleCnt="6">
        <dgm:presLayoutVars>
          <dgm:chMax val="0"/>
          <dgm:chPref val="0"/>
          <dgm:bulletEnabled val="1"/>
        </dgm:presLayoutVars>
      </dgm:prSet>
      <dgm:spPr/>
    </dgm:pt>
    <dgm:pt modelId="{6ED751C1-73A4-44D0-97E8-D5E6B924A39D}" type="pres">
      <dgm:prSet presAssocID="{C6559E83-0039-47D4-B8FA-FD386DC78130}" presName="sibTrans" presStyleCnt="0"/>
      <dgm:spPr/>
    </dgm:pt>
    <dgm:pt modelId="{ED439BDA-D6A7-4D57-89B7-330DEBB7AEE5}" type="pres">
      <dgm:prSet presAssocID="{8D043A94-EFBC-430B-9903-2BC9A6336F5F}" presName="composite" presStyleCnt="0"/>
      <dgm:spPr/>
    </dgm:pt>
    <dgm:pt modelId="{7F60E28B-5E8B-46B4-84F9-B4BC43442015}" type="pres">
      <dgm:prSet presAssocID="{8D043A94-EFBC-430B-9903-2BC9A6336F5F}" presName="ParentText" presStyleLbl="node1" presStyleIdx="6" presStyleCnt="7">
        <dgm:presLayoutVars>
          <dgm:chMax val="1"/>
          <dgm:chPref val="1"/>
          <dgm:bulletEnabled val="1"/>
        </dgm:presLayoutVars>
      </dgm:prSet>
      <dgm:spPr/>
    </dgm:pt>
  </dgm:ptLst>
  <dgm:cxnLst>
    <dgm:cxn modelId="{5307521E-425C-4046-A13A-9A50C55349AC}" type="presOf" srcId="{2A5DF3CE-FA1D-41D0-990C-D55773293DCF}" destId="{3329E46B-A40B-4DC6-B012-CF0DC463BB13}" srcOrd="0" destOrd="0" presId="urn:microsoft.com/office/officeart/2005/8/layout/StepDownProcess"/>
    <dgm:cxn modelId="{A7326231-EC84-4B34-8411-81D3BEC28206}" type="presOf" srcId="{474406B2-D856-4788-9F74-F0595AFA837E}" destId="{210F1694-7E1F-4C52-89A4-32F21C966BE9}" srcOrd="0" destOrd="0" presId="urn:microsoft.com/office/officeart/2005/8/layout/StepDownProcess"/>
    <dgm:cxn modelId="{82C5334A-B1C8-419F-B533-C08946CFA711}" srcId="{676B5F72-897D-4BF6-AAC8-3DF7453F85A5}" destId="{8D043A94-EFBC-430B-9903-2BC9A6336F5F}" srcOrd="6" destOrd="0" parTransId="{715B0C94-02B2-46E7-8B61-93234BBE4F24}" sibTransId="{E4530D4E-7979-4B90-9A13-4EC0EC49D1FC}"/>
    <dgm:cxn modelId="{4340AE55-820C-4DFC-803A-B4E89816FE81}" type="presOf" srcId="{2F9D23E2-41ED-436F-9D0A-436DD1DD82CA}" destId="{33C9D11C-3991-4F73-8E18-6C634A9F1122}" srcOrd="0" destOrd="0" presId="urn:microsoft.com/office/officeart/2005/8/layout/StepDownProcess"/>
    <dgm:cxn modelId="{63F08356-CE3B-4D35-98A9-BB8C83B76A90}" type="presOf" srcId="{8736BF03-F7BA-41DA-BFCD-BD89743606EF}" destId="{A6998B92-D4B5-4073-B313-79F2A37AFE8C}" srcOrd="0" destOrd="0" presId="urn:microsoft.com/office/officeart/2005/8/layout/StepDownProcess"/>
    <dgm:cxn modelId="{00483A7F-46D2-4C7F-961A-753F8BEC53CE}" type="presOf" srcId="{8D043A94-EFBC-430B-9903-2BC9A6336F5F}" destId="{7F60E28B-5E8B-46B4-84F9-B4BC43442015}" srcOrd="0" destOrd="0" presId="urn:microsoft.com/office/officeart/2005/8/layout/StepDownProcess"/>
    <dgm:cxn modelId="{88FE567F-B6AE-4237-8180-CF2092CD8463}" srcId="{676B5F72-897D-4BF6-AAC8-3DF7453F85A5}" destId="{613BB681-0E59-4C45-AD31-01B5645416B3}" srcOrd="3" destOrd="0" parTransId="{0FE84897-60DE-4714-B52C-9E200D517E4B}" sibTransId="{96731F6E-76BD-43E1-860A-F26F59EF276C}"/>
    <dgm:cxn modelId="{697E8084-606F-484B-AB28-5876404133C2}" srcId="{676B5F72-897D-4BF6-AAC8-3DF7453F85A5}" destId="{8736BF03-F7BA-41DA-BFCD-BD89743606EF}" srcOrd="5" destOrd="0" parTransId="{9F2EFF63-04A4-4558-B9E5-CB76D2366B94}" sibTransId="{C6559E83-0039-47D4-B8FA-FD386DC78130}"/>
    <dgm:cxn modelId="{6351398F-6518-4221-BF6F-30E0167A2DCE}" type="presOf" srcId="{20F8B5E5-8898-4913-9A88-D1F634B728D6}" destId="{2A5EB90A-432F-4514-9946-3C59B32C8CF6}" srcOrd="0" destOrd="0" presId="urn:microsoft.com/office/officeart/2005/8/layout/StepDownProcess"/>
    <dgm:cxn modelId="{0BC8F18F-C50A-48B0-8D66-388F92828105}" srcId="{676B5F72-897D-4BF6-AAC8-3DF7453F85A5}" destId="{2F9D23E2-41ED-436F-9D0A-436DD1DD82CA}" srcOrd="0" destOrd="0" parTransId="{A47A8253-7511-4DFC-9BE2-9D483F687E40}" sibTransId="{4BF8D21F-DE38-4ED0-8EA6-CF0DB635F6E5}"/>
    <dgm:cxn modelId="{BB6FEA94-F9D0-4F92-A361-D01B78BFE4D1}" srcId="{676B5F72-897D-4BF6-AAC8-3DF7453F85A5}" destId="{2A5DF3CE-FA1D-41D0-990C-D55773293DCF}" srcOrd="4" destOrd="0" parTransId="{18388C64-4728-4F91-B20A-C0F254C1D1E4}" sibTransId="{7AE7BCFC-D55B-4FB6-AE59-F85DB417388B}"/>
    <dgm:cxn modelId="{AA0F96A5-A059-4FEA-B866-8B308F785934}" srcId="{676B5F72-897D-4BF6-AAC8-3DF7453F85A5}" destId="{20F8B5E5-8898-4913-9A88-D1F634B728D6}" srcOrd="1" destOrd="0" parTransId="{E07A11DC-1F16-43F7-8130-6F64CCFA6572}" sibTransId="{BBC37249-1991-4D4F-ADB6-DD67C7AEDF86}"/>
    <dgm:cxn modelId="{9AD3E4BD-CB93-4CC5-A1A3-52292EAE86F9}" srcId="{676B5F72-897D-4BF6-AAC8-3DF7453F85A5}" destId="{474406B2-D856-4788-9F74-F0595AFA837E}" srcOrd="2" destOrd="0" parTransId="{6E01A9CC-E167-4911-B1B3-E64CB8D1FD18}" sibTransId="{764841DA-8EBB-4090-ADD3-9E231970C965}"/>
    <dgm:cxn modelId="{AC2AD7C2-AAED-491E-AA13-998A3D41CC1F}" type="presOf" srcId="{613BB681-0E59-4C45-AD31-01B5645416B3}" destId="{7A0835A4-8A57-474E-AEB9-0C9FAE45893D}" srcOrd="0" destOrd="0" presId="urn:microsoft.com/office/officeart/2005/8/layout/StepDownProcess"/>
    <dgm:cxn modelId="{C10DB4E0-42A4-4AEE-8842-E98053434823}" type="presOf" srcId="{676B5F72-897D-4BF6-AAC8-3DF7453F85A5}" destId="{2CC6E8D3-44FD-4931-A9C5-AE526A4F2D38}" srcOrd="0" destOrd="0" presId="urn:microsoft.com/office/officeart/2005/8/layout/StepDownProcess"/>
    <dgm:cxn modelId="{EB23610F-6785-4ED0-BEB4-9287E97C8F8C}" type="presParOf" srcId="{2CC6E8D3-44FD-4931-A9C5-AE526A4F2D38}" destId="{1C30CF64-F249-48C4-A52E-CD655C79DD19}" srcOrd="0" destOrd="0" presId="urn:microsoft.com/office/officeart/2005/8/layout/StepDownProcess"/>
    <dgm:cxn modelId="{85B72139-8E61-4BB8-AFF0-1F89DE47B07A}" type="presParOf" srcId="{1C30CF64-F249-48C4-A52E-CD655C79DD19}" destId="{D1805F43-2EC9-4350-B7D0-5240B95F5CDA}" srcOrd="0" destOrd="0" presId="urn:microsoft.com/office/officeart/2005/8/layout/StepDownProcess"/>
    <dgm:cxn modelId="{DE0352E5-8F97-4851-9AB7-3F4CE5CC33B8}" type="presParOf" srcId="{1C30CF64-F249-48C4-A52E-CD655C79DD19}" destId="{33C9D11C-3991-4F73-8E18-6C634A9F1122}" srcOrd="1" destOrd="0" presId="urn:microsoft.com/office/officeart/2005/8/layout/StepDownProcess"/>
    <dgm:cxn modelId="{CD271E4A-6880-4E02-B6D8-958C23FD972C}" type="presParOf" srcId="{1C30CF64-F249-48C4-A52E-CD655C79DD19}" destId="{A5246EF6-D8DE-42B3-A8B5-9D3DB92B8AD6}" srcOrd="2" destOrd="0" presId="urn:microsoft.com/office/officeart/2005/8/layout/StepDownProcess"/>
    <dgm:cxn modelId="{44933257-0EBD-4360-8037-6339584DE07D}" type="presParOf" srcId="{2CC6E8D3-44FD-4931-A9C5-AE526A4F2D38}" destId="{B3415FBF-069D-42B6-9BBE-6A40C6DBEB48}" srcOrd="1" destOrd="0" presId="urn:microsoft.com/office/officeart/2005/8/layout/StepDownProcess"/>
    <dgm:cxn modelId="{3B4576E6-35C3-41AB-B4CC-21C0B354947D}" type="presParOf" srcId="{2CC6E8D3-44FD-4931-A9C5-AE526A4F2D38}" destId="{BD6CA34A-EDA2-4B29-A878-D6C8FF8C69E3}" srcOrd="2" destOrd="0" presId="urn:microsoft.com/office/officeart/2005/8/layout/StepDownProcess"/>
    <dgm:cxn modelId="{C02D7A24-C979-49DB-B512-2BA054C22FBB}" type="presParOf" srcId="{BD6CA34A-EDA2-4B29-A878-D6C8FF8C69E3}" destId="{4FA76350-7F84-4830-B920-B69E7377C070}" srcOrd="0" destOrd="0" presId="urn:microsoft.com/office/officeart/2005/8/layout/StepDownProcess"/>
    <dgm:cxn modelId="{7997E4FE-191E-4D24-B0CE-22EAAAB334EB}" type="presParOf" srcId="{BD6CA34A-EDA2-4B29-A878-D6C8FF8C69E3}" destId="{2A5EB90A-432F-4514-9946-3C59B32C8CF6}" srcOrd="1" destOrd="0" presId="urn:microsoft.com/office/officeart/2005/8/layout/StepDownProcess"/>
    <dgm:cxn modelId="{8BEC89C4-98D9-4FD1-AE3F-DCD05974D283}" type="presParOf" srcId="{BD6CA34A-EDA2-4B29-A878-D6C8FF8C69E3}" destId="{420364A5-5B2F-4F2A-9A01-05B8D70C3C20}" srcOrd="2" destOrd="0" presId="urn:microsoft.com/office/officeart/2005/8/layout/StepDownProcess"/>
    <dgm:cxn modelId="{8E20601F-EB1C-4237-9E87-38F7C2D5CF4E}" type="presParOf" srcId="{2CC6E8D3-44FD-4931-A9C5-AE526A4F2D38}" destId="{04847D71-3BAF-4CA2-850B-19EAF072C96F}" srcOrd="3" destOrd="0" presId="urn:microsoft.com/office/officeart/2005/8/layout/StepDownProcess"/>
    <dgm:cxn modelId="{8D9D27CA-836E-43F0-90C4-B87EA367A707}" type="presParOf" srcId="{2CC6E8D3-44FD-4931-A9C5-AE526A4F2D38}" destId="{842C0893-FFE3-4357-BF0E-A4D6C128C187}" srcOrd="4" destOrd="0" presId="urn:microsoft.com/office/officeart/2005/8/layout/StepDownProcess"/>
    <dgm:cxn modelId="{E99FF066-B6E6-4635-A2B7-1687EC053C91}" type="presParOf" srcId="{842C0893-FFE3-4357-BF0E-A4D6C128C187}" destId="{EE253B42-66FB-4E35-8D9C-8FE6E9446443}" srcOrd="0" destOrd="0" presId="urn:microsoft.com/office/officeart/2005/8/layout/StepDownProcess"/>
    <dgm:cxn modelId="{0959DBFC-784F-4913-A34B-596BE022DEC2}" type="presParOf" srcId="{842C0893-FFE3-4357-BF0E-A4D6C128C187}" destId="{210F1694-7E1F-4C52-89A4-32F21C966BE9}" srcOrd="1" destOrd="0" presId="urn:microsoft.com/office/officeart/2005/8/layout/StepDownProcess"/>
    <dgm:cxn modelId="{AC0A3F7F-3879-4FC1-AE8B-73736D167F23}" type="presParOf" srcId="{842C0893-FFE3-4357-BF0E-A4D6C128C187}" destId="{A40E432A-AE1D-4236-987D-100725047F4F}" srcOrd="2" destOrd="0" presId="urn:microsoft.com/office/officeart/2005/8/layout/StepDownProcess"/>
    <dgm:cxn modelId="{A7805D0B-3B86-43B2-A450-1F0EED4AE446}" type="presParOf" srcId="{2CC6E8D3-44FD-4931-A9C5-AE526A4F2D38}" destId="{18FEB8D8-EFD9-404C-B8EC-934B43A8812E}" srcOrd="5" destOrd="0" presId="urn:microsoft.com/office/officeart/2005/8/layout/StepDownProcess"/>
    <dgm:cxn modelId="{30C5F225-07DE-440D-89FA-1815EEDD42F1}" type="presParOf" srcId="{2CC6E8D3-44FD-4931-A9C5-AE526A4F2D38}" destId="{9088182A-7C1B-42ED-8ED2-1877D9E3D705}" srcOrd="6" destOrd="0" presId="urn:microsoft.com/office/officeart/2005/8/layout/StepDownProcess"/>
    <dgm:cxn modelId="{03043D2F-FBE5-40C7-8CAE-60EAC2EF5E1B}" type="presParOf" srcId="{9088182A-7C1B-42ED-8ED2-1877D9E3D705}" destId="{4D644E72-C8B4-4BA4-B774-DB34F02A5689}" srcOrd="0" destOrd="0" presId="urn:microsoft.com/office/officeart/2005/8/layout/StepDownProcess"/>
    <dgm:cxn modelId="{4410D50E-ED7C-4480-8A5D-2F39B53BE7B8}" type="presParOf" srcId="{9088182A-7C1B-42ED-8ED2-1877D9E3D705}" destId="{7A0835A4-8A57-474E-AEB9-0C9FAE45893D}" srcOrd="1" destOrd="0" presId="urn:microsoft.com/office/officeart/2005/8/layout/StepDownProcess"/>
    <dgm:cxn modelId="{3F14000A-2F07-4694-BDCB-3B497EFA6034}" type="presParOf" srcId="{9088182A-7C1B-42ED-8ED2-1877D9E3D705}" destId="{C4318315-8BDF-4503-B0DA-9BB4920D31E4}" srcOrd="2" destOrd="0" presId="urn:microsoft.com/office/officeart/2005/8/layout/StepDownProcess"/>
    <dgm:cxn modelId="{150B1EE2-BB85-4C5F-9680-5E335398D2D1}" type="presParOf" srcId="{2CC6E8D3-44FD-4931-A9C5-AE526A4F2D38}" destId="{D10CAFCE-7E0B-4E4E-873A-8FF25AC9A17D}" srcOrd="7" destOrd="0" presId="urn:microsoft.com/office/officeart/2005/8/layout/StepDownProcess"/>
    <dgm:cxn modelId="{0C290837-5930-4C51-8279-F27698B40AA1}" type="presParOf" srcId="{2CC6E8D3-44FD-4931-A9C5-AE526A4F2D38}" destId="{9B8DF7AC-B0B9-4E63-8193-7548800CF1A6}" srcOrd="8" destOrd="0" presId="urn:microsoft.com/office/officeart/2005/8/layout/StepDownProcess"/>
    <dgm:cxn modelId="{1A8F82AD-8712-46F1-BAFA-638D26022487}" type="presParOf" srcId="{9B8DF7AC-B0B9-4E63-8193-7548800CF1A6}" destId="{4675A26A-DDC1-4B31-9B2E-A4579F233F7A}" srcOrd="0" destOrd="0" presId="urn:microsoft.com/office/officeart/2005/8/layout/StepDownProcess"/>
    <dgm:cxn modelId="{42A6A389-F076-4731-B771-D300EAC28328}" type="presParOf" srcId="{9B8DF7AC-B0B9-4E63-8193-7548800CF1A6}" destId="{3329E46B-A40B-4DC6-B012-CF0DC463BB13}" srcOrd="1" destOrd="0" presId="urn:microsoft.com/office/officeart/2005/8/layout/StepDownProcess"/>
    <dgm:cxn modelId="{34E18BCF-9293-48EF-BF42-6A49CC97C451}" type="presParOf" srcId="{9B8DF7AC-B0B9-4E63-8193-7548800CF1A6}" destId="{19D70838-70A7-4285-A873-B4CD2145152D}" srcOrd="2" destOrd="0" presId="urn:microsoft.com/office/officeart/2005/8/layout/StepDownProcess"/>
    <dgm:cxn modelId="{BA130D44-90F3-447E-A878-7DEE29C8B083}" type="presParOf" srcId="{2CC6E8D3-44FD-4931-A9C5-AE526A4F2D38}" destId="{B5BCF231-9943-4741-BEA9-6D64A17C305B}" srcOrd="9" destOrd="0" presId="urn:microsoft.com/office/officeart/2005/8/layout/StepDownProcess"/>
    <dgm:cxn modelId="{39E98F8A-0C5F-4774-819A-64F35DF45489}" type="presParOf" srcId="{2CC6E8D3-44FD-4931-A9C5-AE526A4F2D38}" destId="{56EC2C40-E92A-4DC9-A10F-282EE6DE78E1}" srcOrd="10" destOrd="0" presId="urn:microsoft.com/office/officeart/2005/8/layout/StepDownProcess"/>
    <dgm:cxn modelId="{26333409-A9C6-4D11-A6EA-CD07A760530F}" type="presParOf" srcId="{56EC2C40-E92A-4DC9-A10F-282EE6DE78E1}" destId="{9DC4CB8B-67C4-422B-914C-DBADC79B4793}" srcOrd="0" destOrd="0" presId="urn:microsoft.com/office/officeart/2005/8/layout/StepDownProcess"/>
    <dgm:cxn modelId="{3DB86584-D10C-4424-8FB6-BDC2CCFCFC60}" type="presParOf" srcId="{56EC2C40-E92A-4DC9-A10F-282EE6DE78E1}" destId="{A6998B92-D4B5-4073-B313-79F2A37AFE8C}" srcOrd="1" destOrd="0" presId="urn:microsoft.com/office/officeart/2005/8/layout/StepDownProcess"/>
    <dgm:cxn modelId="{DC5A7A26-A6E6-4253-9F6C-CB4600B5DEC9}" type="presParOf" srcId="{56EC2C40-E92A-4DC9-A10F-282EE6DE78E1}" destId="{1236788D-4960-44F7-87BF-59A9E84CC544}" srcOrd="2" destOrd="0" presId="urn:microsoft.com/office/officeart/2005/8/layout/StepDownProcess"/>
    <dgm:cxn modelId="{B417C899-EE8E-42FE-9DAB-9D5BB8C15230}" type="presParOf" srcId="{2CC6E8D3-44FD-4931-A9C5-AE526A4F2D38}" destId="{6ED751C1-73A4-44D0-97E8-D5E6B924A39D}" srcOrd="11" destOrd="0" presId="urn:microsoft.com/office/officeart/2005/8/layout/StepDownProcess"/>
    <dgm:cxn modelId="{4589C1FB-BD45-4381-9A59-51EC31D85F77}" type="presParOf" srcId="{2CC6E8D3-44FD-4931-A9C5-AE526A4F2D38}" destId="{ED439BDA-D6A7-4D57-89B7-330DEBB7AEE5}" srcOrd="12" destOrd="0" presId="urn:microsoft.com/office/officeart/2005/8/layout/StepDownProcess"/>
    <dgm:cxn modelId="{82676619-BB5A-40A2-975F-7BDE01550752}" type="presParOf" srcId="{ED439BDA-D6A7-4D57-89B7-330DEBB7AEE5}" destId="{7F60E28B-5E8B-46B4-84F9-B4BC4344201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E33DCF-D410-4D38-B1C8-522A25D468E9}" type="doc">
      <dgm:prSet loTypeId="urn:microsoft.com/office/officeart/2008/layout/HalfCircleOrganizationChart" loCatId="hierarchy" qsTypeId="urn:microsoft.com/office/officeart/2005/8/quickstyle/3d1" qsCatId="3D" csTypeId="urn:microsoft.com/office/officeart/2005/8/colors/accent0_1" csCatId="mainScheme" phldr="1"/>
      <dgm:spPr/>
      <dgm:t>
        <a:bodyPr/>
        <a:lstStyle/>
        <a:p>
          <a:endParaRPr lang="en-IN"/>
        </a:p>
      </dgm:t>
    </dgm:pt>
    <dgm:pt modelId="{C9A18575-86AB-48E1-A680-1DFBC1107C19}">
      <dgm:prSet phldrT="[Text]"/>
      <dgm:spPr/>
      <dgm:t>
        <a:bodyPr/>
        <a:lstStyle/>
        <a:p>
          <a:r>
            <a:rPr lang="en-IN" b="1" dirty="0">
              <a:effectLst>
                <a:outerShdw blurRad="38100" dist="38100" dir="2700000" algn="tl">
                  <a:srgbClr val="000000">
                    <a:alpha val="43137"/>
                  </a:srgbClr>
                </a:outerShdw>
              </a:effectLst>
            </a:rPr>
            <a:t>cleaned_ data</a:t>
          </a:r>
        </a:p>
      </dgm:t>
    </dgm:pt>
    <dgm:pt modelId="{61AEE6AA-3627-4AB8-BC0D-CB78C503F366}" type="parTrans" cxnId="{08696A39-BB4F-487C-91CC-3A020C6A43E1}">
      <dgm:prSet/>
      <dgm:spPr/>
      <dgm:t>
        <a:bodyPr/>
        <a:lstStyle/>
        <a:p>
          <a:endParaRPr lang="en-IN">
            <a:effectLst>
              <a:outerShdw blurRad="38100" dist="38100" dir="2700000" algn="tl">
                <a:srgbClr val="000000">
                  <a:alpha val="43137"/>
                </a:srgbClr>
              </a:outerShdw>
            </a:effectLst>
          </a:endParaRPr>
        </a:p>
      </dgm:t>
    </dgm:pt>
    <dgm:pt modelId="{3F22D06E-68F1-4D7D-A322-57AADBE75039}" type="sibTrans" cxnId="{08696A39-BB4F-487C-91CC-3A020C6A43E1}">
      <dgm:prSet/>
      <dgm:spPr/>
      <dgm:t>
        <a:bodyPr/>
        <a:lstStyle/>
        <a:p>
          <a:endParaRPr lang="en-IN">
            <a:effectLst>
              <a:outerShdw blurRad="38100" dist="38100" dir="2700000" algn="tl">
                <a:srgbClr val="000000">
                  <a:alpha val="43137"/>
                </a:srgbClr>
              </a:outerShdw>
            </a:effectLst>
          </a:endParaRPr>
        </a:p>
      </dgm:t>
    </dgm:pt>
    <dgm:pt modelId="{CD489E58-3C2E-4DF9-B106-ACAD458A4EB8}">
      <dgm:prSet phldrT="[Text]"/>
      <dgm:spPr/>
      <dgm:t>
        <a:bodyPr/>
        <a:lstStyle/>
        <a:p>
          <a:br>
            <a:rPr lang="en-IN"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Categorical Data</a:t>
          </a:r>
        </a:p>
      </dgm:t>
    </dgm:pt>
    <dgm:pt modelId="{548B3F49-F172-4283-A283-0457F7054C2C}" type="sibTrans" cxnId="{F9D056EF-3B66-43FB-9A1A-780192EA8619}">
      <dgm:prSet/>
      <dgm:spPr/>
      <dgm:t>
        <a:bodyPr/>
        <a:lstStyle/>
        <a:p>
          <a:endParaRPr lang="en-IN">
            <a:effectLst>
              <a:outerShdw blurRad="38100" dist="38100" dir="2700000" algn="tl">
                <a:srgbClr val="000000">
                  <a:alpha val="43137"/>
                </a:srgbClr>
              </a:outerShdw>
            </a:effectLst>
          </a:endParaRPr>
        </a:p>
      </dgm:t>
    </dgm:pt>
    <dgm:pt modelId="{4634309B-849A-476F-8A6C-4748FBDE3BDF}" type="parTrans" cxnId="{F9D056EF-3B66-43FB-9A1A-780192EA8619}">
      <dgm:prSet/>
      <dgm:spPr>
        <a:ln w="28575"/>
      </dgm:spPr>
      <dgm:t>
        <a:bodyPr/>
        <a:lstStyle/>
        <a:p>
          <a:endParaRPr lang="en-IN">
            <a:effectLst>
              <a:outerShdw blurRad="38100" dist="38100" dir="2700000" algn="tl">
                <a:srgbClr val="000000">
                  <a:alpha val="43137"/>
                </a:srgbClr>
              </a:outerShdw>
            </a:effectLst>
          </a:endParaRPr>
        </a:p>
      </dgm:t>
    </dgm:pt>
    <dgm:pt modelId="{0702F16C-0DFF-4E83-968B-7D1335EA680E}">
      <dgm:prSet phldrT="[Text]"/>
      <dgm:spPr/>
      <dgm:t>
        <a:bodyPr/>
        <a:lstStyle/>
        <a:p>
          <a:br>
            <a:rPr lang="en-IN"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Numerical Data</a:t>
          </a:r>
        </a:p>
      </dgm:t>
    </dgm:pt>
    <dgm:pt modelId="{686A3C5A-5C90-4E76-BC30-3450A58FC0DD}" type="parTrans" cxnId="{12AE6B2B-7C3A-4524-8C52-BEDD1B27C42E}">
      <dgm:prSet/>
      <dgm:spPr>
        <a:ln w="28575"/>
      </dgm:spPr>
      <dgm:t>
        <a:bodyPr/>
        <a:lstStyle/>
        <a:p>
          <a:endParaRPr lang="en-IN">
            <a:effectLst>
              <a:outerShdw blurRad="38100" dist="38100" dir="2700000" algn="tl">
                <a:srgbClr val="000000">
                  <a:alpha val="43137"/>
                </a:srgbClr>
              </a:outerShdw>
            </a:effectLst>
          </a:endParaRPr>
        </a:p>
      </dgm:t>
    </dgm:pt>
    <dgm:pt modelId="{5C9BB2EE-4CFD-46B8-B16C-9AFEAB595298}" type="sibTrans" cxnId="{12AE6B2B-7C3A-4524-8C52-BEDD1B27C42E}">
      <dgm:prSet/>
      <dgm:spPr/>
      <dgm:t>
        <a:bodyPr/>
        <a:lstStyle/>
        <a:p>
          <a:endParaRPr lang="en-IN">
            <a:effectLst>
              <a:outerShdw blurRad="38100" dist="38100" dir="2700000" algn="tl">
                <a:srgbClr val="000000">
                  <a:alpha val="43137"/>
                </a:srgbClr>
              </a:outerShdw>
            </a:effectLst>
          </a:endParaRPr>
        </a:p>
      </dgm:t>
    </dgm:pt>
    <dgm:pt modelId="{7B6FC739-ACA6-460B-921C-8C87E38EBB35}" type="pres">
      <dgm:prSet presAssocID="{5FE33DCF-D410-4D38-B1C8-522A25D468E9}" presName="Name0" presStyleCnt="0">
        <dgm:presLayoutVars>
          <dgm:orgChart val="1"/>
          <dgm:chPref val="1"/>
          <dgm:dir/>
          <dgm:animOne val="branch"/>
          <dgm:animLvl val="lvl"/>
          <dgm:resizeHandles/>
        </dgm:presLayoutVars>
      </dgm:prSet>
      <dgm:spPr/>
    </dgm:pt>
    <dgm:pt modelId="{8D7093D3-293C-40A1-8F3D-DF4816067F8C}" type="pres">
      <dgm:prSet presAssocID="{C9A18575-86AB-48E1-A680-1DFBC1107C19}" presName="hierRoot1" presStyleCnt="0">
        <dgm:presLayoutVars>
          <dgm:hierBranch val="init"/>
        </dgm:presLayoutVars>
      </dgm:prSet>
      <dgm:spPr/>
    </dgm:pt>
    <dgm:pt modelId="{7560CC2C-7E64-443B-A05C-C4124C458908}" type="pres">
      <dgm:prSet presAssocID="{C9A18575-86AB-48E1-A680-1DFBC1107C19}" presName="rootComposite1" presStyleCnt="0"/>
      <dgm:spPr/>
    </dgm:pt>
    <dgm:pt modelId="{5BA1EA90-7B07-4A13-843C-FB1669D88F93}" type="pres">
      <dgm:prSet presAssocID="{C9A18575-86AB-48E1-A680-1DFBC1107C19}" presName="rootText1" presStyleLbl="alignAcc1" presStyleIdx="0" presStyleCnt="0" custLinFactNeighborY="-4034">
        <dgm:presLayoutVars>
          <dgm:chPref val="3"/>
        </dgm:presLayoutVars>
      </dgm:prSet>
      <dgm:spPr/>
    </dgm:pt>
    <dgm:pt modelId="{FF9B05B0-6D90-40DC-BEB0-D51279584AE7}" type="pres">
      <dgm:prSet presAssocID="{C9A18575-86AB-48E1-A680-1DFBC1107C19}" presName="topArc1" presStyleLbl="parChTrans1D1" presStyleIdx="0" presStyleCnt="6"/>
      <dgm:spPr/>
    </dgm:pt>
    <dgm:pt modelId="{45E890A9-F00C-4FB5-8153-36C1D6A03983}" type="pres">
      <dgm:prSet presAssocID="{C9A18575-86AB-48E1-A680-1DFBC1107C19}" presName="bottomArc1" presStyleLbl="parChTrans1D1" presStyleIdx="1" presStyleCnt="6"/>
      <dgm:spPr>
        <a:ln w="38100">
          <a:solidFill>
            <a:schemeClr val="tx1"/>
          </a:solidFill>
        </a:ln>
      </dgm:spPr>
    </dgm:pt>
    <dgm:pt modelId="{4AEBD8EA-EA75-4A94-A6EB-DC4C52AAFE58}" type="pres">
      <dgm:prSet presAssocID="{C9A18575-86AB-48E1-A680-1DFBC1107C19}" presName="topConnNode1" presStyleLbl="node1" presStyleIdx="0" presStyleCnt="0"/>
      <dgm:spPr/>
    </dgm:pt>
    <dgm:pt modelId="{15B9CD91-7E6C-4195-ADA7-213E18B07432}" type="pres">
      <dgm:prSet presAssocID="{C9A18575-86AB-48E1-A680-1DFBC1107C19}" presName="hierChild2" presStyleCnt="0"/>
      <dgm:spPr/>
    </dgm:pt>
    <dgm:pt modelId="{EEDFC930-F90D-4D1F-B0FF-DDE7DBB0A0EE}" type="pres">
      <dgm:prSet presAssocID="{686A3C5A-5C90-4E76-BC30-3450A58FC0DD}" presName="Name28" presStyleLbl="parChTrans1D2" presStyleIdx="0" presStyleCnt="2"/>
      <dgm:spPr/>
    </dgm:pt>
    <dgm:pt modelId="{A16A8873-3E74-47DF-AE72-4979AC48CA39}" type="pres">
      <dgm:prSet presAssocID="{0702F16C-0DFF-4E83-968B-7D1335EA680E}" presName="hierRoot2" presStyleCnt="0">
        <dgm:presLayoutVars>
          <dgm:hierBranch val="init"/>
        </dgm:presLayoutVars>
      </dgm:prSet>
      <dgm:spPr/>
    </dgm:pt>
    <dgm:pt modelId="{1638CEF9-7C6E-4822-8D91-EF0C70A1658A}" type="pres">
      <dgm:prSet presAssocID="{0702F16C-0DFF-4E83-968B-7D1335EA680E}" presName="rootComposite2" presStyleCnt="0"/>
      <dgm:spPr/>
    </dgm:pt>
    <dgm:pt modelId="{36999ECC-7827-4FC9-95EE-44AF763A84BD}" type="pres">
      <dgm:prSet presAssocID="{0702F16C-0DFF-4E83-968B-7D1335EA680E}" presName="rootText2" presStyleLbl="alignAcc1" presStyleIdx="0" presStyleCnt="0">
        <dgm:presLayoutVars>
          <dgm:chPref val="3"/>
        </dgm:presLayoutVars>
      </dgm:prSet>
      <dgm:spPr/>
    </dgm:pt>
    <dgm:pt modelId="{BCEF9F55-A23D-4DCA-AAA0-C306CBC8F327}" type="pres">
      <dgm:prSet presAssocID="{0702F16C-0DFF-4E83-968B-7D1335EA680E}" presName="topArc2" presStyleLbl="parChTrans1D1" presStyleIdx="2" presStyleCnt="6"/>
      <dgm:spPr>
        <a:ln w="28575"/>
      </dgm:spPr>
    </dgm:pt>
    <dgm:pt modelId="{57D5AD98-BC0A-49B0-9BDE-33F1392A30BA}" type="pres">
      <dgm:prSet presAssocID="{0702F16C-0DFF-4E83-968B-7D1335EA680E}" presName="bottomArc2" presStyleLbl="parChTrans1D1" presStyleIdx="3" presStyleCnt="6"/>
      <dgm:spPr/>
    </dgm:pt>
    <dgm:pt modelId="{A0DF6CC1-BD46-449F-8955-4D5E4AF560B1}" type="pres">
      <dgm:prSet presAssocID="{0702F16C-0DFF-4E83-968B-7D1335EA680E}" presName="topConnNode2" presStyleLbl="node2" presStyleIdx="0" presStyleCnt="0"/>
      <dgm:spPr/>
    </dgm:pt>
    <dgm:pt modelId="{8A91158A-BD68-4C3A-B354-4DF87D8887D0}" type="pres">
      <dgm:prSet presAssocID="{0702F16C-0DFF-4E83-968B-7D1335EA680E}" presName="hierChild4" presStyleCnt="0"/>
      <dgm:spPr/>
    </dgm:pt>
    <dgm:pt modelId="{B124705B-3B80-4313-8862-B9A5F0B6140A}" type="pres">
      <dgm:prSet presAssocID="{0702F16C-0DFF-4E83-968B-7D1335EA680E}" presName="hierChild5" presStyleCnt="0"/>
      <dgm:spPr/>
    </dgm:pt>
    <dgm:pt modelId="{137C11CB-03C4-42FA-A865-965663BA9583}" type="pres">
      <dgm:prSet presAssocID="{4634309B-849A-476F-8A6C-4748FBDE3BDF}" presName="Name28" presStyleLbl="parChTrans1D2" presStyleIdx="1" presStyleCnt="2"/>
      <dgm:spPr/>
    </dgm:pt>
    <dgm:pt modelId="{1CC00284-FE70-47B1-96BF-8EFA00E3A1CA}" type="pres">
      <dgm:prSet presAssocID="{CD489E58-3C2E-4DF9-B106-ACAD458A4EB8}" presName="hierRoot2" presStyleCnt="0">
        <dgm:presLayoutVars>
          <dgm:hierBranch val="init"/>
        </dgm:presLayoutVars>
      </dgm:prSet>
      <dgm:spPr/>
    </dgm:pt>
    <dgm:pt modelId="{0151E984-8711-4CA9-AB78-B2D873A10B92}" type="pres">
      <dgm:prSet presAssocID="{CD489E58-3C2E-4DF9-B106-ACAD458A4EB8}" presName="rootComposite2" presStyleCnt="0"/>
      <dgm:spPr/>
    </dgm:pt>
    <dgm:pt modelId="{B4E6ACBA-3E1A-4B7D-92D9-777FF613533B}" type="pres">
      <dgm:prSet presAssocID="{CD489E58-3C2E-4DF9-B106-ACAD458A4EB8}" presName="rootText2" presStyleLbl="alignAcc1" presStyleIdx="0" presStyleCnt="0">
        <dgm:presLayoutVars>
          <dgm:chPref val="3"/>
        </dgm:presLayoutVars>
      </dgm:prSet>
      <dgm:spPr/>
    </dgm:pt>
    <dgm:pt modelId="{B2F64C3D-B4F4-41A0-98DB-11CF3700AE1B}" type="pres">
      <dgm:prSet presAssocID="{CD489E58-3C2E-4DF9-B106-ACAD458A4EB8}" presName="topArc2" presStyleLbl="parChTrans1D1" presStyleIdx="4" presStyleCnt="6"/>
      <dgm:spPr>
        <a:ln w="28575"/>
      </dgm:spPr>
    </dgm:pt>
    <dgm:pt modelId="{9B5F0BC6-B661-4092-A7C9-F333B5BD4292}" type="pres">
      <dgm:prSet presAssocID="{CD489E58-3C2E-4DF9-B106-ACAD458A4EB8}" presName="bottomArc2" presStyleLbl="parChTrans1D1" presStyleIdx="5" presStyleCnt="6"/>
      <dgm:spPr/>
    </dgm:pt>
    <dgm:pt modelId="{40C9DA38-446B-424A-A62A-06B55D960DD3}" type="pres">
      <dgm:prSet presAssocID="{CD489E58-3C2E-4DF9-B106-ACAD458A4EB8}" presName="topConnNode2" presStyleLbl="node2" presStyleIdx="0" presStyleCnt="0"/>
      <dgm:spPr/>
    </dgm:pt>
    <dgm:pt modelId="{7D9C764B-BF3F-4F75-ACFF-EA55D9E33371}" type="pres">
      <dgm:prSet presAssocID="{CD489E58-3C2E-4DF9-B106-ACAD458A4EB8}" presName="hierChild4" presStyleCnt="0"/>
      <dgm:spPr/>
    </dgm:pt>
    <dgm:pt modelId="{A8E8A496-C1E5-4229-863E-7403CB4FBDB5}" type="pres">
      <dgm:prSet presAssocID="{CD489E58-3C2E-4DF9-B106-ACAD458A4EB8}" presName="hierChild5" presStyleCnt="0"/>
      <dgm:spPr/>
    </dgm:pt>
    <dgm:pt modelId="{9F45F3D8-6D29-4279-B979-6469E4304162}" type="pres">
      <dgm:prSet presAssocID="{C9A18575-86AB-48E1-A680-1DFBC1107C19}" presName="hierChild3" presStyleCnt="0"/>
      <dgm:spPr/>
    </dgm:pt>
  </dgm:ptLst>
  <dgm:cxnLst>
    <dgm:cxn modelId="{C8C8710C-7C2B-4C1F-AA87-8C87357A02CF}" type="presOf" srcId="{5FE33DCF-D410-4D38-B1C8-522A25D468E9}" destId="{7B6FC739-ACA6-460B-921C-8C87E38EBB35}" srcOrd="0" destOrd="0" presId="urn:microsoft.com/office/officeart/2008/layout/HalfCircleOrganizationChart"/>
    <dgm:cxn modelId="{12AE6B2B-7C3A-4524-8C52-BEDD1B27C42E}" srcId="{C9A18575-86AB-48E1-A680-1DFBC1107C19}" destId="{0702F16C-0DFF-4E83-968B-7D1335EA680E}" srcOrd="0" destOrd="0" parTransId="{686A3C5A-5C90-4E76-BC30-3450A58FC0DD}" sibTransId="{5C9BB2EE-4CFD-46B8-B16C-9AFEAB595298}"/>
    <dgm:cxn modelId="{08696A39-BB4F-487C-91CC-3A020C6A43E1}" srcId="{5FE33DCF-D410-4D38-B1C8-522A25D468E9}" destId="{C9A18575-86AB-48E1-A680-1DFBC1107C19}" srcOrd="0" destOrd="0" parTransId="{61AEE6AA-3627-4AB8-BC0D-CB78C503F366}" sibTransId="{3F22D06E-68F1-4D7D-A322-57AADBE75039}"/>
    <dgm:cxn modelId="{C07F5B3B-7E63-4861-92E4-D74C5B12025E}" type="presOf" srcId="{0702F16C-0DFF-4E83-968B-7D1335EA680E}" destId="{36999ECC-7827-4FC9-95EE-44AF763A84BD}" srcOrd="0" destOrd="0" presId="urn:microsoft.com/office/officeart/2008/layout/HalfCircleOrganizationChart"/>
    <dgm:cxn modelId="{933B6FBD-BBF7-4DB9-817A-CF933A023EEA}" type="presOf" srcId="{CD489E58-3C2E-4DF9-B106-ACAD458A4EB8}" destId="{B4E6ACBA-3E1A-4B7D-92D9-777FF613533B}" srcOrd="0" destOrd="0" presId="urn:microsoft.com/office/officeart/2008/layout/HalfCircleOrganizationChart"/>
    <dgm:cxn modelId="{F723C5BD-0B67-4ABC-9965-82D7B57E88BA}" type="presOf" srcId="{0702F16C-0DFF-4E83-968B-7D1335EA680E}" destId="{A0DF6CC1-BD46-449F-8955-4D5E4AF560B1}" srcOrd="1" destOrd="0" presId="urn:microsoft.com/office/officeart/2008/layout/HalfCircleOrganizationChart"/>
    <dgm:cxn modelId="{799BC6BE-0B0B-40BC-BCA1-E9FAFB7DB3C3}" type="presOf" srcId="{686A3C5A-5C90-4E76-BC30-3450A58FC0DD}" destId="{EEDFC930-F90D-4D1F-B0FF-DDE7DBB0A0EE}" srcOrd="0" destOrd="0" presId="urn:microsoft.com/office/officeart/2008/layout/HalfCircleOrganizationChart"/>
    <dgm:cxn modelId="{AB0A7DD7-7799-4E09-B3EF-7F2C79099C6A}" type="presOf" srcId="{4634309B-849A-476F-8A6C-4748FBDE3BDF}" destId="{137C11CB-03C4-42FA-A865-965663BA9583}" srcOrd="0" destOrd="0" presId="urn:microsoft.com/office/officeart/2008/layout/HalfCircleOrganizationChart"/>
    <dgm:cxn modelId="{2860D8D8-726D-4A5B-9986-C0562C0BB7CC}" type="presOf" srcId="{CD489E58-3C2E-4DF9-B106-ACAD458A4EB8}" destId="{40C9DA38-446B-424A-A62A-06B55D960DD3}" srcOrd="1" destOrd="0" presId="urn:microsoft.com/office/officeart/2008/layout/HalfCircleOrganizationChart"/>
    <dgm:cxn modelId="{F9D056EF-3B66-43FB-9A1A-780192EA8619}" srcId="{C9A18575-86AB-48E1-A680-1DFBC1107C19}" destId="{CD489E58-3C2E-4DF9-B106-ACAD458A4EB8}" srcOrd="1" destOrd="0" parTransId="{4634309B-849A-476F-8A6C-4748FBDE3BDF}" sibTransId="{548B3F49-F172-4283-A283-0457F7054C2C}"/>
    <dgm:cxn modelId="{D7FA98F1-A408-481E-9FDF-ED1262AA8A06}" type="presOf" srcId="{C9A18575-86AB-48E1-A680-1DFBC1107C19}" destId="{4AEBD8EA-EA75-4A94-A6EB-DC4C52AAFE58}" srcOrd="1" destOrd="0" presId="urn:microsoft.com/office/officeart/2008/layout/HalfCircleOrganizationChart"/>
    <dgm:cxn modelId="{76E176FF-92A4-49A5-8897-296A868A6053}" type="presOf" srcId="{C9A18575-86AB-48E1-A680-1DFBC1107C19}" destId="{5BA1EA90-7B07-4A13-843C-FB1669D88F93}" srcOrd="0" destOrd="0" presId="urn:microsoft.com/office/officeart/2008/layout/HalfCircleOrganizationChart"/>
    <dgm:cxn modelId="{1BA973A3-E7C6-4ABF-A482-24A917048B54}" type="presParOf" srcId="{7B6FC739-ACA6-460B-921C-8C87E38EBB35}" destId="{8D7093D3-293C-40A1-8F3D-DF4816067F8C}" srcOrd="0" destOrd="0" presId="urn:microsoft.com/office/officeart/2008/layout/HalfCircleOrganizationChart"/>
    <dgm:cxn modelId="{9D2DAAEA-4CD9-4806-AB91-29B09357B1D0}" type="presParOf" srcId="{8D7093D3-293C-40A1-8F3D-DF4816067F8C}" destId="{7560CC2C-7E64-443B-A05C-C4124C458908}" srcOrd="0" destOrd="0" presId="urn:microsoft.com/office/officeart/2008/layout/HalfCircleOrganizationChart"/>
    <dgm:cxn modelId="{9708DF47-E83F-497B-8696-65B5C8689350}" type="presParOf" srcId="{7560CC2C-7E64-443B-A05C-C4124C458908}" destId="{5BA1EA90-7B07-4A13-843C-FB1669D88F93}" srcOrd="0" destOrd="0" presId="urn:microsoft.com/office/officeart/2008/layout/HalfCircleOrganizationChart"/>
    <dgm:cxn modelId="{1B0EF7AE-296F-413D-9BEE-BDBBAC4A723B}" type="presParOf" srcId="{7560CC2C-7E64-443B-A05C-C4124C458908}" destId="{FF9B05B0-6D90-40DC-BEB0-D51279584AE7}" srcOrd="1" destOrd="0" presId="urn:microsoft.com/office/officeart/2008/layout/HalfCircleOrganizationChart"/>
    <dgm:cxn modelId="{FEB2BBE5-996C-4AB4-B7C2-31ADC2D018D7}" type="presParOf" srcId="{7560CC2C-7E64-443B-A05C-C4124C458908}" destId="{45E890A9-F00C-4FB5-8153-36C1D6A03983}" srcOrd="2" destOrd="0" presId="urn:microsoft.com/office/officeart/2008/layout/HalfCircleOrganizationChart"/>
    <dgm:cxn modelId="{509C3286-34EB-459C-919E-CB327561F68D}" type="presParOf" srcId="{7560CC2C-7E64-443B-A05C-C4124C458908}" destId="{4AEBD8EA-EA75-4A94-A6EB-DC4C52AAFE58}" srcOrd="3" destOrd="0" presId="urn:microsoft.com/office/officeart/2008/layout/HalfCircleOrganizationChart"/>
    <dgm:cxn modelId="{DEF5005E-A7F3-4187-8467-B2FB99737642}" type="presParOf" srcId="{8D7093D3-293C-40A1-8F3D-DF4816067F8C}" destId="{15B9CD91-7E6C-4195-ADA7-213E18B07432}" srcOrd="1" destOrd="0" presId="urn:microsoft.com/office/officeart/2008/layout/HalfCircleOrganizationChart"/>
    <dgm:cxn modelId="{D5D4C6C4-215A-4782-9C69-B0F5C0C4D19D}" type="presParOf" srcId="{15B9CD91-7E6C-4195-ADA7-213E18B07432}" destId="{EEDFC930-F90D-4D1F-B0FF-DDE7DBB0A0EE}" srcOrd="0" destOrd="0" presId="urn:microsoft.com/office/officeart/2008/layout/HalfCircleOrganizationChart"/>
    <dgm:cxn modelId="{6E16AF69-F55F-4EA7-843B-62FBE84CEAF0}" type="presParOf" srcId="{15B9CD91-7E6C-4195-ADA7-213E18B07432}" destId="{A16A8873-3E74-47DF-AE72-4979AC48CA39}" srcOrd="1" destOrd="0" presId="urn:microsoft.com/office/officeart/2008/layout/HalfCircleOrganizationChart"/>
    <dgm:cxn modelId="{7FFE3209-BF1A-4AAC-B63E-FBCABF42D812}" type="presParOf" srcId="{A16A8873-3E74-47DF-AE72-4979AC48CA39}" destId="{1638CEF9-7C6E-4822-8D91-EF0C70A1658A}" srcOrd="0" destOrd="0" presId="urn:microsoft.com/office/officeart/2008/layout/HalfCircleOrganizationChart"/>
    <dgm:cxn modelId="{C4AF36D6-78D4-4148-A5BB-1B01E90B7F3A}" type="presParOf" srcId="{1638CEF9-7C6E-4822-8D91-EF0C70A1658A}" destId="{36999ECC-7827-4FC9-95EE-44AF763A84BD}" srcOrd="0" destOrd="0" presId="urn:microsoft.com/office/officeart/2008/layout/HalfCircleOrganizationChart"/>
    <dgm:cxn modelId="{21455C4B-65D3-489C-919E-942D3B6FA1A8}" type="presParOf" srcId="{1638CEF9-7C6E-4822-8D91-EF0C70A1658A}" destId="{BCEF9F55-A23D-4DCA-AAA0-C306CBC8F327}" srcOrd="1" destOrd="0" presId="urn:microsoft.com/office/officeart/2008/layout/HalfCircleOrganizationChart"/>
    <dgm:cxn modelId="{986A0754-F251-421F-88D2-61D8AD772800}" type="presParOf" srcId="{1638CEF9-7C6E-4822-8D91-EF0C70A1658A}" destId="{57D5AD98-BC0A-49B0-9BDE-33F1392A30BA}" srcOrd="2" destOrd="0" presId="urn:microsoft.com/office/officeart/2008/layout/HalfCircleOrganizationChart"/>
    <dgm:cxn modelId="{600A03A4-1850-472B-A7DE-C80E813711BA}" type="presParOf" srcId="{1638CEF9-7C6E-4822-8D91-EF0C70A1658A}" destId="{A0DF6CC1-BD46-449F-8955-4D5E4AF560B1}" srcOrd="3" destOrd="0" presId="urn:microsoft.com/office/officeart/2008/layout/HalfCircleOrganizationChart"/>
    <dgm:cxn modelId="{EEE1CA3F-7BB5-46FC-A635-F1F971817E06}" type="presParOf" srcId="{A16A8873-3E74-47DF-AE72-4979AC48CA39}" destId="{8A91158A-BD68-4C3A-B354-4DF87D8887D0}" srcOrd="1" destOrd="0" presId="urn:microsoft.com/office/officeart/2008/layout/HalfCircleOrganizationChart"/>
    <dgm:cxn modelId="{796E0CE5-48A2-4429-884B-5FDB1EFD07F0}" type="presParOf" srcId="{A16A8873-3E74-47DF-AE72-4979AC48CA39}" destId="{B124705B-3B80-4313-8862-B9A5F0B6140A}" srcOrd="2" destOrd="0" presId="urn:microsoft.com/office/officeart/2008/layout/HalfCircleOrganizationChart"/>
    <dgm:cxn modelId="{DD2CF49D-0B5E-439E-A4CB-5511A2B8B7FF}" type="presParOf" srcId="{15B9CD91-7E6C-4195-ADA7-213E18B07432}" destId="{137C11CB-03C4-42FA-A865-965663BA9583}" srcOrd="2" destOrd="0" presId="urn:microsoft.com/office/officeart/2008/layout/HalfCircleOrganizationChart"/>
    <dgm:cxn modelId="{3D5A9107-7324-42F2-836C-EBB27287C60A}" type="presParOf" srcId="{15B9CD91-7E6C-4195-ADA7-213E18B07432}" destId="{1CC00284-FE70-47B1-96BF-8EFA00E3A1CA}" srcOrd="3" destOrd="0" presId="urn:microsoft.com/office/officeart/2008/layout/HalfCircleOrganizationChart"/>
    <dgm:cxn modelId="{16520B2E-2D23-4CC6-97CD-1A575CF4ABD9}" type="presParOf" srcId="{1CC00284-FE70-47B1-96BF-8EFA00E3A1CA}" destId="{0151E984-8711-4CA9-AB78-B2D873A10B92}" srcOrd="0" destOrd="0" presId="urn:microsoft.com/office/officeart/2008/layout/HalfCircleOrganizationChart"/>
    <dgm:cxn modelId="{1B92626B-C302-477F-8A93-0090B3742C12}" type="presParOf" srcId="{0151E984-8711-4CA9-AB78-B2D873A10B92}" destId="{B4E6ACBA-3E1A-4B7D-92D9-777FF613533B}" srcOrd="0" destOrd="0" presId="urn:microsoft.com/office/officeart/2008/layout/HalfCircleOrganizationChart"/>
    <dgm:cxn modelId="{8C461A8D-EFB3-437C-AF57-53B317CCD497}" type="presParOf" srcId="{0151E984-8711-4CA9-AB78-B2D873A10B92}" destId="{B2F64C3D-B4F4-41A0-98DB-11CF3700AE1B}" srcOrd="1" destOrd="0" presId="urn:microsoft.com/office/officeart/2008/layout/HalfCircleOrganizationChart"/>
    <dgm:cxn modelId="{023BA411-031F-457E-AB88-59DF0C5B0BC1}" type="presParOf" srcId="{0151E984-8711-4CA9-AB78-B2D873A10B92}" destId="{9B5F0BC6-B661-4092-A7C9-F333B5BD4292}" srcOrd="2" destOrd="0" presId="urn:microsoft.com/office/officeart/2008/layout/HalfCircleOrganizationChart"/>
    <dgm:cxn modelId="{2A4C2C85-202F-407F-96B2-E90E87D10AE8}" type="presParOf" srcId="{0151E984-8711-4CA9-AB78-B2D873A10B92}" destId="{40C9DA38-446B-424A-A62A-06B55D960DD3}" srcOrd="3" destOrd="0" presId="urn:microsoft.com/office/officeart/2008/layout/HalfCircleOrganizationChart"/>
    <dgm:cxn modelId="{C7E2DBEC-07E1-4901-8FFC-0E9F69491B94}" type="presParOf" srcId="{1CC00284-FE70-47B1-96BF-8EFA00E3A1CA}" destId="{7D9C764B-BF3F-4F75-ACFF-EA55D9E33371}" srcOrd="1" destOrd="0" presId="urn:microsoft.com/office/officeart/2008/layout/HalfCircleOrganizationChart"/>
    <dgm:cxn modelId="{47752A06-17DB-4AC0-90FA-7A1711BEA363}" type="presParOf" srcId="{1CC00284-FE70-47B1-96BF-8EFA00E3A1CA}" destId="{A8E8A496-C1E5-4229-863E-7403CB4FBDB5}" srcOrd="2" destOrd="0" presId="urn:microsoft.com/office/officeart/2008/layout/HalfCircleOrganizationChart"/>
    <dgm:cxn modelId="{E916760B-2809-4C38-B51A-22C743E15827}" type="presParOf" srcId="{8D7093D3-293C-40A1-8F3D-DF4816067F8C}" destId="{9F45F3D8-6D29-4279-B979-6469E4304162}" srcOrd="2" destOrd="0" presId="urn:microsoft.com/office/officeart/2008/layout/HalfCircleOrganizationChart"/>
  </dgm:cxnLst>
  <dgm:bg/>
  <dgm:whole>
    <a:ln>
      <a:solidFill>
        <a:srgbClr val="7030A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05F43-2EC9-4350-B7D0-5240B95F5CDA}">
      <dsp:nvSpPr>
        <dsp:cNvPr id="0" name=""/>
        <dsp:cNvSpPr/>
      </dsp:nvSpPr>
      <dsp:spPr>
        <a:xfrm rot="5400000">
          <a:off x="3773987" y="559696"/>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9D11C-3991-4F73-8E18-6C634A9F1122}">
      <dsp:nvSpPr>
        <dsp:cNvPr id="0" name=""/>
        <dsp:cNvSpPr/>
      </dsp:nvSpPr>
      <dsp:spPr>
        <a:xfrm>
          <a:off x="3647760" y="31553"/>
          <a:ext cx="802044" cy="561404"/>
        </a:xfrm>
        <a:prstGeom prst="roundRect">
          <a:avLst>
            <a:gd name="adj" fmla="val 16670"/>
          </a:avLst>
        </a:prstGeom>
        <a:solidFill>
          <a:srgbClr val="7030A0">
            <a:alpha val="50000"/>
          </a:srgbClr>
        </a:solidFill>
        <a:ln>
          <a:solidFill>
            <a:srgbClr val="7030A0"/>
          </a:solidFill>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Scrub for duplicate</a:t>
          </a:r>
        </a:p>
      </dsp:txBody>
      <dsp:txXfrm>
        <a:off x="3675170" y="58963"/>
        <a:ext cx="747224" cy="506584"/>
      </dsp:txXfrm>
    </dsp:sp>
    <dsp:sp modelId="{A5246EF6-D8DE-42B3-A8B5-9D3DB92B8AD6}">
      <dsp:nvSpPr>
        <dsp:cNvPr id="0" name=""/>
        <dsp:cNvSpPr/>
      </dsp:nvSpPr>
      <dsp:spPr>
        <a:xfrm flipH="1">
          <a:off x="4647296" y="233793"/>
          <a:ext cx="188345" cy="171123"/>
        </a:xfrm>
        <a:prstGeom prst="rect">
          <a:avLst/>
        </a:prstGeom>
        <a:noFill/>
        <a:ln>
          <a:noFill/>
        </a:ln>
        <a:effectLst/>
      </dsp:spPr>
      <dsp:style>
        <a:lnRef idx="0">
          <a:scrgbClr r="0" g="0" b="0"/>
        </a:lnRef>
        <a:fillRef idx="0">
          <a:scrgbClr r="0" g="0" b="0"/>
        </a:fillRef>
        <a:effectRef idx="0">
          <a:scrgbClr r="0" g="0" b="0"/>
        </a:effectRef>
        <a:fontRef idx="minor"/>
      </dsp:style>
    </dsp:sp>
    <dsp:sp modelId="{4FA76350-7F84-4830-B920-B69E7377C070}">
      <dsp:nvSpPr>
        <dsp:cNvPr id="0" name=""/>
        <dsp:cNvSpPr/>
      </dsp:nvSpPr>
      <dsp:spPr>
        <a:xfrm rot="5400000">
          <a:off x="4344171" y="1190339"/>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5EB90A-432F-4514-9946-3C59B32C8CF6}">
      <dsp:nvSpPr>
        <dsp:cNvPr id="0" name=""/>
        <dsp:cNvSpPr/>
      </dsp:nvSpPr>
      <dsp:spPr>
        <a:xfrm>
          <a:off x="4217943" y="662196"/>
          <a:ext cx="802044" cy="561404"/>
        </a:xfrm>
        <a:prstGeom prst="roundRect">
          <a:avLst>
            <a:gd name="adj" fmla="val 16670"/>
          </a:avLst>
        </a:prstGeom>
        <a:solidFill>
          <a:srgbClr val="7030A0">
            <a:alpha val="50000"/>
          </a:srgbClr>
        </a:solidFill>
        <a:ln>
          <a:solidFill>
            <a:srgbClr val="7030A0"/>
          </a:solidFill>
          <a:headEnd type="none" w="med" len="med"/>
          <a:tailEnd type="none" w="med" len="med"/>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Scrub for irrelevant Data</a:t>
          </a:r>
        </a:p>
      </dsp:txBody>
      <dsp:txXfrm>
        <a:off x="4245353" y="689606"/>
        <a:ext cx="747224" cy="506584"/>
      </dsp:txXfrm>
    </dsp:sp>
    <dsp:sp modelId="{420364A5-5B2F-4F2A-9A01-05B8D70C3C20}">
      <dsp:nvSpPr>
        <dsp:cNvPr id="0" name=""/>
        <dsp:cNvSpPr/>
      </dsp:nvSpPr>
      <dsp:spPr>
        <a:xfrm>
          <a:off x="5019987" y="715739"/>
          <a:ext cx="583330" cy="453752"/>
        </a:xfrm>
        <a:prstGeom prst="rect">
          <a:avLst/>
        </a:prstGeom>
        <a:noFill/>
        <a:ln>
          <a:noFill/>
        </a:ln>
        <a:effectLst/>
      </dsp:spPr>
      <dsp:style>
        <a:lnRef idx="0">
          <a:scrgbClr r="0" g="0" b="0"/>
        </a:lnRef>
        <a:fillRef idx="0">
          <a:scrgbClr r="0" g="0" b="0"/>
        </a:fillRef>
        <a:effectRef idx="0">
          <a:scrgbClr r="0" g="0" b="0"/>
        </a:effectRef>
        <a:fontRef idx="minor"/>
      </dsp:style>
    </dsp:sp>
    <dsp:sp modelId="{EE253B42-66FB-4E35-8D9C-8FE6E9446443}">
      <dsp:nvSpPr>
        <dsp:cNvPr id="0" name=""/>
        <dsp:cNvSpPr/>
      </dsp:nvSpPr>
      <dsp:spPr>
        <a:xfrm rot="5400000">
          <a:off x="4914354" y="1820982"/>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F1694-7E1F-4C52-89A4-32F21C966BE9}">
      <dsp:nvSpPr>
        <dsp:cNvPr id="0" name=""/>
        <dsp:cNvSpPr/>
      </dsp:nvSpPr>
      <dsp:spPr>
        <a:xfrm>
          <a:off x="4788127" y="1292839"/>
          <a:ext cx="802044" cy="561404"/>
        </a:xfrm>
        <a:prstGeom prst="roundRect">
          <a:avLst>
            <a:gd name="adj" fmla="val 16670"/>
          </a:avLst>
        </a:prstGeom>
        <a:solidFill>
          <a:srgbClr val="7030A0">
            <a:alpha val="50000"/>
          </a:srgbClr>
        </a:solidFill>
        <a:ln>
          <a:solidFill>
            <a:srgbClr val="7030A0"/>
          </a:solidFill>
          <a:headEnd type="none" w="med" len="med"/>
          <a:tailEnd type="none" w="med" len="med"/>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latin typeface="Calibri" panose="020F0502020204030204"/>
              <a:ea typeface="+mn-ea"/>
              <a:cs typeface="+mn-cs"/>
            </a:rPr>
            <a:t>Scrub</a:t>
          </a:r>
          <a:r>
            <a:rPr lang="en-IN" sz="1000" kern="1200" dirty="0">
              <a:solidFill>
                <a:schemeClr val="bg1"/>
              </a:solidFill>
            </a:rPr>
            <a:t> for Incorrect  Data</a:t>
          </a:r>
        </a:p>
      </dsp:txBody>
      <dsp:txXfrm>
        <a:off x="4815537" y="1320249"/>
        <a:ext cx="747224" cy="506584"/>
      </dsp:txXfrm>
    </dsp:sp>
    <dsp:sp modelId="{A40E432A-AE1D-4236-987D-100725047F4F}">
      <dsp:nvSpPr>
        <dsp:cNvPr id="0" name=""/>
        <dsp:cNvSpPr/>
      </dsp:nvSpPr>
      <dsp:spPr>
        <a:xfrm>
          <a:off x="5590171" y="1346382"/>
          <a:ext cx="583330" cy="453752"/>
        </a:xfrm>
        <a:prstGeom prst="rect">
          <a:avLst/>
        </a:prstGeom>
        <a:noFill/>
        <a:ln>
          <a:noFill/>
        </a:ln>
        <a:effectLst/>
      </dsp:spPr>
      <dsp:style>
        <a:lnRef idx="0">
          <a:scrgbClr r="0" g="0" b="0"/>
        </a:lnRef>
        <a:fillRef idx="0">
          <a:scrgbClr r="0" g="0" b="0"/>
        </a:fillRef>
        <a:effectRef idx="0">
          <a:scrgbClr r="0" g="0" b="0"/>
        </a:effectRef>
        <a:fontRef idx="minor"/>
      </dsp:style>
    </dsp:sp>
    <dsp:sp modelId="{4D644E72-C8B4-4BA4-B774-DB34F02A5689}">
      <dsp:nvSpPr>
        <dsp:cNvPr id="0" name=""/>
        <dsp:cNvSpPr/>
      </dsp:nvSpPr>
      <dsp:spPr>
        <a:xfrm rot="5400000">
          <a:off x="5484538" y="2451625"/>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835A4-8A57-474E-AEB9-0C9FAE45893D}">
      <dsp:nvSpPr>
        <dsp:cNvPr id="0" name=""/>
        <dsp:cNvSpPr/>
      </dsp:nvSpPr>
      <dsp:spPr>
        <a:xfrm>
          <a:off x="5358310" y="1923482"/>
          <a:ext cx="802044" cy="561404"/>
        </a:xfrm>
        <a:prstGeom prst="roundRect">
          <a:avLst>
            <a:gd name="adj" fmla="val 16670"/>
          </a:avLst>
        </a:prstGeom>
        <a:solidFill>
          <a:srgbClr val="7030A0">
            <a:alpha val="50000"/>
          </a:srgbClr>
        </a:solidFill>
        <a:ln>
          <a:solidFill>
            <a:srgbClr val="7030A0"/>
          </a:solidFill>
          <a:headEnd type="none" w="med" len="med"/>
          <a:tailEnd type="none" w="med" len="med"/>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Handle Missing Values</a:t>
          </a:r>
        </a:p>
      </dsp:txBody>
      <dsp:txXfrm>
        <a:off x="5385720" y="1950892"/>
        <a:ext cx="747224" cy="506584"/>
      </dsp:txXfrm>
    </dsp:sp>
    <dsp:sp modelId="{C4318315-8BDF-4503-B0DA-9BB4920D31E4}">
      <dsp:nvSpPr>
        <dsp:cNvPr id="0" name=""/>
        <dsp:cNvSpPr/>
      </dsp:nvSpPr>
      <dsp:spPr>
        <a:xfrm>
          <a:off x="6160354" y="1977025"/>
          <a:ext cx="583330" cy="453752"/>
        </a:xfrm>
        <a:prstGeom prst="rect">
          <a:avLst/>
        </a:prstGeom>
        <a:noFill/>
        <a:ln>
          <a:noFill/>
        </a:ln>
        <a:effectLst/>
      </dsp:spPr>
      <dsp:style>
        <a:lnRef idx="0">
          <a:scrgbClr r="0" g="0" b="0"/>
        </a:lnRef>
        <a:fillRef idx="0">
          <a:scrgbClr r="0" g="0" b="0"/>
        </a:fillRef>
        <a:effectRef idx="0">
          <a:scrgbClr r="0" g="0" b="0"/>
        </a:effectRef>
        <a:fontRef idx="minor"/>
      </dsp:style>
    </dsp:sp>
    <dsp:sp modelId="{4675A26A-DDC1-4B31-9B2E-A4579F233F7A}">
      <dsp:nvSpPr>
        <dsp:cNvPr id="0" name=""/>
        <dsp:cNvSpPr/>
      </dsp:nvSpPr>
      <dsp:spPr>
        <a:xfrm rot="5400000">
          <a:off x="6054721" y="3082268"/>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9E46B-A40B-4DC6-B012-CF0DC463BB13}">
      <dsp:nvSpPr>
        <dsp:cNvPr id="0" name=""/>
        <dsp:cNvSpPr/>
      </dsp:nvSpPr>
      <dsp:spPr>
        <a:xfrm>
          <a:off x="5928493" y="2554125"/>
          <a:ext cx="802044" cy="561404"/>
        </a:xfrm>
        <a:prstGeom prst="roundRect">
          <a:avLst>
            <a:gd name="adj" fmla="val 16670"/>
          </a:avLst>
        </a:prstGeom>
        <a:solidFill>
          <a:srgbClr val="7030A0">
            <a:alpha val="63333"/>
          </a:srgb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Check the outliers</a:t>
          </a:r>
        </a:p>
      </dsp:txBody>
      <dsp:txXfrm>
        <a:off x="5955903" y="2581535"/>
        <a:ext cx="747224" cy="506584"/>
      </dsp:txXfrm>
    </dsp:sp>
    <dsp:sp modelId="{19D70838-70A7-4285-A873-B4CD2145152D}">
      <dsp:nvSpPr>
        <dsp:cNvPr id="0" name=""/>
        <dsp:cNvSpPr/>
      </dsp:nvSpPr>
      <dsp:spPr>
        <a:xfrm>
          <a:off x="6730537" y="2607668"/>
          <a:ext cx="583330" cy="453752"/>
        </a:xfrm>
        <a:prstGeom prst="rect">
          <a:avLst/>
        </a:prstGeom>
        <a:noFill/>
        <a:ln>
          <a:noFill/>
        </a:ln>
        <a:effectLst/>
      </dsp:spPr>
      <dsp:style>
        <a:lnRef idx="0">
          <a:scrgbClr r="0" g="0" b="0"/>
        </a:lnRef>
        <a:fillRef idx="0">
          <a:scrgbClr r="0" g="0" b="0"/>
        </a:fillRef>
        <a:effectRef idx="0">
          <a:scrgbClr r="0" g="0" b="0"/>
        </a:effectRef>
        <a:fontRef idx="minor"/>
      </dsp:style>
    </dsp:sp>
    <dsp:sp modelId="{9DC4CB8B-67C4-422B-914C-DBADC79B4793}">
      <dsp:nvSpPr>
        <dsp:cNvPr id="0" name=""/>
        <dsp:cNvSpPr/>
      </dsp:nvSpPr>
      <dsp:spPr>
        <a:xfrm rot="5400000">
          <a:off x="6624904" y="3712911"/>
          <a:ext cx="476439" cy="542409"/>
        </a:xfrm>
        <a:prstGeom prst="bentUpArrow">
          <a:avLst>
            <a:gd name="adj1" fmla="val 32840"/>
            <a:gd name="adj2" fmla="val 25000"/>
            <a:gd name="adj3" fmla="val 3578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998B92-D4B5-4073-B313-79F2A37AFE8C}">
      <dsp:nvSpPr>
        <dsp:cNvPr id="0" name=""/>
        <dsp:cNvSpPr/>
      </dsp:nvSpPr>
      <dsp:spPr>
        <a:xfrm>
          <a:off x="6498677" y="3184768"/>
          <a:ext cx="802044" cy="561404"/>
        </a:xfrm>
        <a:prstGeom prst="roundRect">
          <a:avLst>
            <a:gd name="adj" fmla="val 16670"/>
          </a:avLst>
        </a:prstGeom>
        <a:solidFill>
          <a:srgbClr val="7030A0">
            <a:alpha val="56667"/>
          </a:srgb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Standardise</a:t>
          </a:r>
          <a:r>
            <a:rPr lang="en-IN" sz="1000" kern="1200" baseline="0" dirty="0"/>
            <a:t> </a:t>
          </a:r>
          <a:endParaRPr lang="en-IN" sz="1000" kern="1200" dirty="0"/>
        </a:p>
      </dsp:txBody>
      <dsp:txXfrm>
        <a:off x="6526087" y="3212178"/>
        <a:ext cx="747224" cy="506584"/>
      </dsp:txXfrm>
    </dsp:sp>
    <dsp:sp modelId="{1236788D-4960-44F7-87BF-59A9E84CC544}">
      <dsp:nvSpPr>
        <dsp:cNvPr id="0" name=""/>
        <dsp:cNvSpPr/>
      </dsp:nvSpPr>
      <dsp:spPr>
        <a:xfrm>
          <a:off x="7300721" y="3238311"/>
          <a:ext cx="583330" cy="453752"/>
        </a:xfrm>
        <a:prstGeom prst="rect">
          <a:avLst/>
        </a:prstGeom>
        <a:noFill/>
        <a:ln>
          <a:noFill/>
        </a:ln>
        <a:effectLst/>
      </dsp:spPr>
      <dsp:style>
        <a:lnRef idx="0">
          <a:scrgbClr r="0" g="0" b="0"/>
        </a:lnRef>
        <a:fillRef idx="0">
          <a:scrgbClr r="0" g="0" b="0"/>
        </a:fillRef>
        <a:effectRef idx="0">
          <a:scrgbClr r="0" g="0" b="0"/>
        </a:effectRef>
        <a:fontRef idx="minor"/>
      </dsp:style>
    </dsp:sp>
    <dsp:sp modelId="{7F60E28B-5E8B-46B4-84F9-B4BC43442015}">
      <dsp:nvSpPr>
        <dsp:cNvPr id="0" name=""/>
        <dsp:cNvSpPr/>
      </dsp:nvSpPr>
      <dsp:spPr>
        <a:xfrm>
          <a:off x="7068860" y="3815411"/>
          <a:ext cx="802044" cy="561404"/>
        </a:xfrm>
        <a:prstGeom prst="roundRect">
          <a:avLst>
            <a:gd name="adj" fmla="val 16670"/>
          </a:avLst>
        </a:prstGeom>
        <a:solidFill>
          <a:srgbClr val="7030A0">
            <a:alpha val="50000"/>
          </a:srgb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Normalize</a:t>
          </a:r>
        </a:p>
      </dsp:txBody>
      <dsp:txXfrm>
        <a:off x="7096270" y="3842821"/>
        <a:ext cx="747224" cy="506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C11CB-03C4-42FA-A865-965663BA9583}">
      <dsp:nvSpPr>
        <dsp:cNvPr id="0" name=""/>
        <dsp:cNvSpPr/>
      </dsp:nvSpPr>
      <dsp:spPr>
        <a:xfrm>
          <a:off x="5005658" y="2374953"/>
          <a:ext cx="2739333" cy="1009291"/>
        </a:xfrm>
        <a:custGeom>
          <a:avLst/>
          <a:gdLst/>
          <a:ahLst/>
          <a:cxnLst/>
          <a:rect l="0" t="0" r="0" b="0"/>
          <a:pathLst>
            <a:path>
              <a:moveTo>
                <a:pt x="0" y="0"/>
              </a:moveTo>
              <a:lnTo>
                <a:pt x="0" y="533870"/>
              </a:lnTo>
              <a:lnTo>
                <a:pt x="2739333" y="533870"/>
              </a:lnTo>
              <a:lnTo>
                <a:pt x="2739333" y="1009291"/>
              </a:lnTo>
            </a:path>
          </a:pathLst>
        </a:cu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EDFC930-F90D-4D1F-B0FF-DDE7DBB0A0EE}">
      <dsp:nvSpPr>
        <dsp:cNvPr id="0" name=""/>
        <dsp:cNvSpPr/>
      </dsp:nvSpPr>
      <dsp:spPr>
        <a:xfrm>
          <a:off x="2266325" y="2374953"/>
          <a:ext cx="2739333" cy="1009291"/>
        </a:xfrm>
        <a:custGeom>
          <a:avLst/>
          <a:gdLst/>
          <a:ahLst/>
          <a:cxnLst/>
          <a:rect l="0" t="0" r="0" b="0"/>
          <a:pathLst>
            <a:path>
              <a:moveTo>
                <a:pt x="2739333" y="0"/>
              </a:moveTo>
              <a:lnTo>
                <a:pt x="2739333" y="533870"/>
              </a:lnTo>
              <a:lnTo>
                <a:pt x="0" y="533870"/>
              </a:lnTo>
              <a:lnTo>
                <a:pt x="0" y="1009291"/>
              </a:lnTo>
            </a:path>
          </a:pathLst>
        </a:cu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F9B05B0-6D90-40DC-BEB0-D51279584AE7}">
      <dsp:nvSpPr>
        <dsp:cNvPr id="0" name=""/>
        <dsp:cNvSpPr/>
      </dsp:nvSpPr>
      <dsp:spPr>
        <a:xfrm>
          <a:off x="3873702" y="111042"/>
          <a:ext cx="2263911" cy="226391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5E890A9-F00C-4FB5-8153-36C1D6A03983}">
      <dsp:nvSpPr>
        <dsp:cNvPr id="0" name=""/>
        <dsp:cNvSpPr/>
      </dsp:nvSpPr>
      <dsp:spPr>
        <a:xfrm>
          <a:off x="3873702" y="111042"/>
          <a:ext cx="2263911" cy="2263911"/>
        </a:xfrm>
        <a:prstGeom prst="arc">
          <a:avLst>
            <a:gd name="adj1" fmla="val 2400000"/>
            <a:gd name="adj2" fmla="val 8400000"/>
          </a:avLst>
        </a:prstGeom>
        <a:noFill/>
        <a:ln w="38100" cap="flat" cmpd="sng" algn="ctr">
          <a:solidFill>
            <a:schemeClr val="tx1"/>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A1EA90-7B07-4A13-843C-FB1669D88F93}">
      <dsp:nvSpPr>
        <dsp:cNvPr id="0" name=""/>
        <dsp:cNvSpPr/>
      </dsp:nvSpPr>
      <dsp:spPr>
        <a:xfrm>
          <a:off x="2741746" y="518546"/>
          <a:ext cx="4527823" cy="1448903"/>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IN" sz="4900" b="1" kern="1200" dirty="0">
              <a:effectLst>
                <a:outerShdw blurRad="38100" dist="38100" dir="2700000" algn="tl">
                  <a:srgbClr val="000000">
                    <a:alpha val="43137"/>
                  </a:srgbClr>
                </a:outerShdw>
              </a:effectLst>
            </a:rPr>
            <a:t>cleaned_ data</a:t>
          </a:r>
        </a:p>
      </dsp:txBody>
      <dsp:txXfrm>
        <a:off x="2741746" y="518546"/>
        <a:ext cx="4527823" cy="1448903"/>
      </dsp:txXfrm>
    </dsp:sp>
    <dsp:sp modelId="{BCEF9F55-A23D-4DCA-AAA0-C306CBC8F327}">
      <dsp:nvSpPr>
        <dsp:cNvPr id="0" name=""/>
        <dsp:cNvSpPr/>
      </dsp:nvSpPr>
      <dsp:spPr>
        <a:xfrm>
          <a:off x="1134369" y="3384245"/>
          <a:ext cx="2263911" cy="2263911"/>
        </a:xfrm>
        <a:prstGeom prst="arc">
          <a:avLst>
            <a:gd name="adj1" fmla="val 13200000"/>
            <a:gd name="adj2" fmla="val 19200000"/>
          </a:avLst>
        </a:pr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7D5AD98-BC0A-49B0-9BDE-33F1392A30BA}">
      <dsp:nvSpPr>
        <dsp:cNvPr id="0" name=""/>
        <dsp:cNvSpPr/>
      </dsp:nvSpPr>
      <dsp:spPr>
        <a:xfrm>
          <a:off x="1134369" y="3384245"/>
          <a:ext cx="2263911" cy="226391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6999ECC-7827-4FC9-95EE-44AF763A84BD}">
      <dsp:nvSpPr>
        <dsp:cNvPr id="0" name=""/>
        <dsp:cNvSpPr/>
      </dsp:nvSpPr>
      <dsp:spPr>
        <a:xfrm>
          <a:off x="2413" y="3791749"/>
          <a:ext cx="4527823" cy="1448903"/>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br>
            <a:rPr lang="en-IN" sz="4900" kern="1200" dirty="0">
              <a:effectLst>
                <a:outerShdw blurRad="38100" dist="38100" dir="2700000" algn="tl">
                  <a:srgbClr val="000000">
                    <a:alpha val="43137"/>
                  </a:srgbClr>
                </a:outerShdw>
              </a:effectLst>
            </a:rPr>
          </a:br>
          <a:r>
            <a:rPr lang="en-IN" sz="4900" b="1" kern="1200" dirty="0">
              <a:effectLst>
                <a:outerShdw blurRad="38100" dist="38100" dir="2700000" algn="tl">
                  <a:srgbClr val="000000">
                    <a:alpha val="43137"/>
                  </a:srgbClr>
                </a:outerShdw>
              </a:effectLst>
            </a:rPr>
            <a:t>Numerical Data</a:t>
          </a:r>
        </a:p>
      </dsp:txBody>
      <dsp:txXfrm>
        <a:off x="2413" y="3791749"/>
        <a:ext cx="4527823" cy="1448903"/>
      </dsp:txXfrm>
    </dsp:sp>
    <dsp:sp modelId="{B2F64C3D-B4F4-41A0-98DB-11CF3700AE1B}">
      <dsp:nvSpPr>
        <dsp:cNvPr id="0" name=""/>
        <dsp:cNvSpPr/>
      </dsp:nvSpPr>
      <dsp:spPr>
        <a:xfrm>
          <a:off x="6613035" y="3384245"/>
          <a:ext cx="2263911" cy="2263911"/>
        </a:xfrm>
        <a:prstGeom prst="arc">
          <a:avLst>
            <a:gd name="adj1" fmla="val 13200000"/>
            <a:gd name="adj2" fmla="val 19200000"/>
          </a:avLst>
        </a:pr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B5F0BC6-B661-4092-A7C9-F333B5BD4292}">
      <dsp:nvSpPr>
        <dsp:cNvPr id="0" name=""/>
        <dsp:cNvSpPr/>
      </dsp:nvSpPr>
      <dsp:spPr>
        <a:xfrm>
          <a:off x="6613035" y="3384245"/>
          <a:ext cx="2263911" cy="226391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E6ACBA-3E1A-4B7D-92D9-777FF613533B}">
      <dsp:nvSpPr>
        <dsp:cNvPr id="0" name=""/>
        <dsp:cNvSpPr/>
      </dsp:nvSpPr>
      <dsp:spPr>
        <a:xfrm>
          <a:off x="5481079" y="3791749"/>
          <a:ext cx="4527823" cy="1448903"/>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br>
            <a:rPr lang="en-IN" sz="4900" kern="1200" dirty="0">
              <a:effectLst>
                <a:outerShdw blurRad="38100" dist="38100" dir="2700000" algn="tl">
                  <a:srgbClr val="000000">
                    <a:alpha val="43137"/>
                  </a:srgbClr>
                </a:outerShdw>
              </a:effectLst>
            </a:rPr>
          </a:br>
          <a:r>
            <a:rPr lang="en-IN" sz="4900" b="1" kern="1200" dirty="0">
              <a:effectLst>
                <a:outerShdw blurRad="38100" dist="38100" dir="2700000" algn="tl">
                  <a:srgbClr val="000000">
                    <a:alpha val="43137"/>
                  </a:srgbClr>
                </a:outerShdw>
              </a:effectLst>
            </a:rPr>
            <a:t>Categorical Data</a:t>
          </a:r>
        </a:p>
      </dsp:txBody>
      <dsp:txXfrm>
        <a:off x="5481079" y="3791749"/>
        <a:ext cx="4527823" cy="14489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FF5-B0A8-42CA-9C17-ADCE52CA6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A93784-7FC4-4A6C-B11C-7A72B33E0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3A7D6F-05A9-42FD-9E1B-C8D520FA9624}"/>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87490E4E-05ED-438C-AC8D-B82B1CCDA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D2368-D487-47CB-AB84-455F9212B4A4}"/>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143602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0595-92C4-4EA3-8739-CD2EB1C428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CFCFB-77F6-4D5D-91A9-D11C5585D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5EEBF-4A46-4D19-B581-7BE4AA467702}"/>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EDDED940-0B87-4AF9-B5DD-724F62AF3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BF5DF-7CBE-4D44-BF83-55F48DCFF9C7}"/>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326332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3B73D-5966-48D3-9237-00ADB7CE0D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65B2C-5480-462D-9151-D6D73BC577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40E0D-D329-4003-8B46-47E883879254}"/>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8316D767-C333-4F51-9166-9FCBFC52F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59ED-CC06-4848-8B1C-713D5FEEF695}"/>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14284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FC71-E4B6-4A10-89CA-936608708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69F578-1BF1-4B71-B972-108A1F86B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3BAC5-C779-4718-A9C7-D0820AC000CC}"/>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ED028714-E01D-48CB-824B-5847381F9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39356-2538-40FB-8DB2-3DABD2DF977C}"/>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82386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4EF7-9949-47A7-A9BE-6E96B4789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D904F-2980-40F3-947F-6880A4DA5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C73457-15E5-4CF4-BBE2-05DDFDCD7E02}"/>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FFA26ED3-6C64-4740-A39C-10B6F6056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09146-38B3-43C0-9FE1-92A785360E0B}"/>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96165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FAD1-4B7E-417B-95B6-81B98FA880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2F35C-C279-4A9B-B840-C5DF15471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A07374-D2EF-4736-9A8B-F85856248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7B42DB-1683-4A02-A1FA-F8DCC0BACFBA}"/>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6" name="Footer Placeholder 5">
            <a:extLst>
              <a:ext uri="{FF2B5EF4-FFF2-40B4-BE49-F238E27FC236}">
                <a16:creationId xmlns:a16="http://schemas.microsoft.com/office/drawing/2014/main" id="{08A447CB-1865-4068-B117-27772F8A1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E77E0-EE19-4390-A438-9329ABBF2982}"/>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220021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5B99-2B7F-4EFE-9887-BD7217BA48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20A6F-AA0C-4275-9BC9-3D318FED7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819BB-7A5D-4049-AB38-A85682AC1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6B98A1-288A-4360-8D0E-BCE6BF0C1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F4F94-0696-458A-9460-2A722FDEB2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8AD3A0-38B3-4884-B638-1212B409E96D}"/>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8" name="Footer Placeholder 7">
            <a:extLst>
              <a:ext uri="{FF2B5EF4-FFF2-40B4-BE49-F238E27FC236}">
                <a16:creationId xmlns:a16="http://schemas.microsoft.com/office/drawing/2014/main" id="{636DC403-C435-4886-8F4E-813145B35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915905-E27D-4CB1-9DA5-20EAA7E00142}"/>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29829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DB50-F9E1-4F96-81DA-6D480CAEA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388A1D-2730-4D7B-B977-4F5413D22C2C}"/>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4" name="Footer Placeholder 3">
            <a:extLst>
              <a:ext uri="{FF2B5EF4-FFF2-40B4-BE49-F238E27FC236}">
                <a16:creationId xmlns:a16="http://schemas.microsoft.com/office/drawing/2014/main" id="{82CC5D30-6118-4E09-9DA7-69F00F7027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493265-B8FF-46C2-A974-E90689C13247}"/>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109880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51394-C92C-4FF0-A0B5-56A7F1438169}"/>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3" name="Footer Placeholder 2">
            <a:extLst>
              <a:ext uri="{FF2B5EF4-FFF2-40B4-BE49-F238E27FC236}">
                <a16:creationId xmlns:a16="http://schemas.microsoft.com/office/drawing/2014/main" id="{04660882-03BD-4D12-BF1F-800C009AE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F7EC16-4680-42DA-9593-5C4612F67ACB}"/>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323279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D089-7625-485A-B480-F3E37409A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3F976D-10FF-45DC-B5CA-DECD5CBA2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767B5-70E9-4C7D-90A1-5498C22CE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2727C-B292-4884-A146-46EBBD479B34}"/>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6" name="Footer Placeholder 5">
            <a:extLst>
              <a:ext uri="{FF2B5EF4-FFF2-40B4-BE49-F238E27FC236}">
                <a16:creationId xmlns:a16="http://schemas.microsoft.com/office/drawing/2014/main" id="{0B8429C6-1D71-4DEE-88ED-1A8E81141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FAD178-08D3-430E-8A53-907C19C1EFDD}"/>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382960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1ED3-B9AE-4027-A0DE-96D480D7A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A2003C-4F30-4C59-8F88-289F7E8AC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32EA69-1E19-49F2-BA27-6BD0B4F2D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AAE10-76BE-4757-B585-F0669391FD5F}"/>
              </a:ext>
            </a:extLst>
          </p:cNvPr>
          <p:cNvSpPr>
            <a:spLocks noGrp="1"/>
          </p:cNvSpPr>
          <p:nvPr>
            <p:ph type="dt" sz="half" idx="10"/>
          </p:nvPr>
        </p:nvSpPr>
        <p:spPr/>
        <p:txBody>
          <a:bodyPr/>
          <a:lstStyle/>
          <a:p>
            <a:fld id="{A290FDFA-5FD2-4C81-9EC4-645D463F7F44}" type="datetimeFigureOut">
              <a:rPr lang="en-IN" smtClean="0"/>
              <a:t>28-12-2021</a:t>
            </a:fld>
            <a:endParaRPr lang="en-IN"/>
          </a:p>
        </p:txBody>
      </p:sp>
      <p:sp>
        <p:nvSpPr>
          <p:cNvPr id="6" name="Footer Placeholder 5">
            <a:extLst>
              <a:ext uri="{FF2B5EF4-FFF2-40B4-BE49-F238E27FC236}">
                <a16:creationId xmlns:a16="http://schemas.microsoft.com/office/drawing/2014/main" id="{8630F8EA-74B1-472C-9577-8FC5CBF38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EFAAE-4553-4253-83E6-D016D08D181F}"/>
              </a:ext>
            </a:extLst>
          </p:cNvPr>
          <p:cNvSpPr>
            <a:spLocks noGrp="1"/>
          </p:cNvSpPr>
          <p:nvPr>
            <p:ph type="sldNum" sz="quarter" idx="12"/>
          </p:nvPr>
        </p:nvSpPr>
        <p:spPr/>
        <p:txBody>
          <a:bodyPr/>
          <a:lstStyle/>
          <a:p>
            <a:fld id="{C339B754-7E19-4FC9-A13A-91AEB374E41D}" type="slidenum">
              <a:rPr lang="en-IN" smtClean="0"/>
              <a:t>‹#›</a:t>
            </a:fld>
            <a:endParaRPr lang="en-IN"/>
          </a:p>
        </p:txBody>
      </p:sp>
    </p:spTree>
    <p:extLst>
      <p:ext uri="{BB962C8B-B14F-4D97-AF65-F5344CB8AC3E}">
        <p14:creationId xmlns:p14="http://schemas.microsoft.com/office/powerpoint/2010/main" val="82741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wallpaperflare.com/gradient-pink-purple-sky-wallpaper-coff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8000"/>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9C10F-9DD6-4A4F-8977-2742B0AEA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237BC-89CD-47FA-8AF8-A508D4BBF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E51AF-D2DA-4AAF-A768-4E06885D4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0FDFA-5FD2-4C81-9EC4-645D463F7F44}" type="datetimeFigureOut">
              <a:rPr lang="en-IN" smtClean="0"/>
              <a:t>28-12-2021</a:t>
            </a:fld>
            <a:endParaRPr lang="en-IN"/>
          </a:p>
        </p:txBody>
      </p:sp>
      <p:sp>
        <p:nvSpPr>
          <p:cNvPr id="5" name="Footer Placeholder 4">
            <a:extLst>
              <a:ext uri="{FF2B5EF4-FFF2-40B4-BE49-F238E27FC236}">
                <a16:creationId xmlns:a16="http://schemas.microsoft.com/office/drawing/2014/main" id="{E545011D-1BAC-416C-ACCF-1980A5F68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0559A3-6533-4255-A3E0-3449A573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9B754-7E19-4FC9-A13A-91AEB374E41D}" type="slidenum">
              <a:rPr lang="en-IN" smtClean="0"/>
              <a:t>‹#›</a:t>
            </a:fld>
            <a:endParaRPr lang="en-IN"/>
          </a:p>
        </p:txBody>
      </p:sp>
    </p:spTree>
    <p:extLst>
      <p:ext uri="{BB962C8B-B14F-4D97-AF65-F5344CB8AC3E}">
        <p14:creationId xmlns:p14="http://schemas.microsoft.com/office/powerpoint/2010/main" val="22770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87BAE9F-0F58-43B9-879F-92F35985E271}"/>
              </a:ext>
            </a:extLst>
          </p:cNvPr>
          <p:cNvSpPr>
            <a:spLocks noGrp="1"/>
          </p:cNvSpPr>
          <p:nvPr>
            <p:ph type="ctrTitle"/>
          </p:nvPr>
        </p:nvSpPr>
        <p:spPr>
          <a:xfrm>
            <a:off x="1520792" y="1809549"/>
            <a:ext cx="9116728" cy="2450785"/>
          </a:xfrm>
          <a:solidFill>
            <a:schemeClr val="bg1"/>
          </a:solidFill>
          <a:ln w="12700">
            <a:solidFill>
              <a:schemeClr val="tx1"/>
            </a:solidFill>
          </a:ln>
          <a:effectLst>
            <a:glow rad="63500">
              <a:schemeClr val="accent3">
                <a:satMod val="175000"/>
                <a:alpha val="40000"/>
              </a:schemeClr>
            </a:glow>
          </a:effectLst>
        </p:spPr>
        <p:txBody>
          <a:bodyPr/>
          <a:lstStyle/>
          <a:p>
            <a:r>
              <a:rPr lang="en-IN" b="1" dirty="0">
                <a:latin typeface="Arial Black" panose="020B0A04020102020204" pitchFamily="34" charset="0"/>
              </a:rPr>
              <a:t>PRE-OWNED CAR</a:t>
            </a:r>
            <a:br>
              <a:rPr lang="en-IN" b="1" dirty="0">
                <a:latin typeface="Arial Black" panose="020B0A04020102020204" pitchFamily="34" charset="0"/>
              </a:rPr>
            </a:br>
            <a:endParaRPr lang="en-IN" b="1" dirty="0">
              <a:latin typeface="Arial Black" panose="020B0A04020102020204" pitchFamily="34" charset="0"/>
            </a:endParaRPr>
          </a:p>
        </p:txBody>
      </p:sp>
      <p:sp>
        <p:nvSpPr>
          <p:cNvPr id="5" name="Title 1">
            <a:extLst>
              <a:ext uri="{FF2B5EF4-FFF2-40B4-BE49-F238E27FC236}">
                <a16:creationId xmlns:a16="http://schemas.microsoft.com/office/drawing/2014/main" id="{68C59DD5-41FC-485A-AC3E-3E64EE423E8E}"/>
              </a:ext>
            </a:extLst>
          </p:cNvPr>
          <p:cNvSpPr txBox="1">
            <a:spLocks/>
          </p:cNvSpPr>
          <p:nvPr/>
        </p:nvSpPr>
        <p:spPr>
          <a:xfrm>
            <a:off x="9035448" y="4966636"/>
            <a:ext cx="2468880" cy="850767"/>
          </a:xfrm>
          <a:prstGeom prst="rect">
            <a:avLst/>
          </a:prstGeom>
          <a:solidFill>
            <a:schemeClr val="bg1"/>
          </a:solidFill>
          <a:ln w="12700">
            <a:solidFill>
              <a:schemeClr val="tx1"/>
            </a:solidFill>
          </a:ln>
          <a:effectLst>
            <a:glow rad="63500">
              <a:schemeClr val="accent3">
                <a:satMod val="175000"/>
                <a:alpha val="40000"/>
              </a:schemeClr>
            </a:glow>
          </a:effectLst>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b="1" dirty="0">
              <a:solidFill>
                <a:schemeClr val="bg1"/>
              </a:solidFill>
              <a:latin typeface="Arial Black" panose="020B0A04020102020204" pitchFamily="34" charset="0"/>
            </a:endParaRPr>
          </a:p>
          <a:p>
            <a:r>
              <a:rPr lang="en-IN" b="1" dirty="0">
                <a:latin typeface="Arial Black" panose="020B0A04020102020204" pitchFamily="34" charset="0"/>
              </a:rPr>
              <a:t>Gayatri Krishna</a:t>
            </a:r>
          </a:p>
          <a:p>
            <a:endParaRPr lang="en-IN" b="1" dirty="0">
              <a:latin typeface="Arial Black" panose="020B0A04020102020204" pitchFamily="34" charset="0"/>
            </a:endParaRPr>
          </a:p>
          <a:p>
            <a:r>
              <a:rPr lang="en-IN" b="1" dirty="0">
                <a:latin typeface="Arial Black" panose="020B0A04020102020204" pitchFamily="34" charset="0"/>
              </a:rPr>
              <a:t>21BDA16</a:t>
            </a:r>
            <a:br>
              <a:rPr lang="en-IN" b="1" dirty="0">
                <a:latin typeface="Arial Black" panose="020B0A04020102020204" pitchFamily="34" charset="0"/>
              </a:rPr>
            </a:br>
            <a:endParaRPr lang="en-IN" b="1" dirty="0">
              <a:latin typeface="Arial Black" panose="020B0A04020102020204" pitchFamily="34" charset="0"/>
            </a:endParaRPr>
          </a:p>
        </p:txBody>
      </p:sp>
    </p:spTree>
    <p:extLst>
      <p:ext uri="{BB962C8B-B14F-4D97-AF65-F5344CB8AC3E}">
        <p14:creationId xmlns:p14="http://schemas.microsoft.com/office/powerpoint/2010/main" val="104977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84E1-C652-4736-A36B-B51310ADA43B}"/>
              </a:ext>
            </a:extLst>
          </p:cNvPr>
          <p:cNvSpPr>
            <a:spLocks noGrp="1"/>
          </p:cNvSpPr>
          <p:nvPr>
            <p:ph type="title"/>
          </p:nvPr>
        </p:nvSpPr>
        <p:spPr>
          <a:xfrm>
            <a:off x="753755" y="-368649"/>
            <a:ext cx="10512424" cy="1600200"/>
          </a:xfrm>
        </p:spPr>
        <p:txBody>
          <a:bodyPr/>
          <a:lstStyle/>
          <a:p>
            <a:pPr algn="just"/>
            <a:r>
              <a:rPr lang="en-US" b="1" dirty="0">
                <a:latin typeface="Arial" panose="020B0604020202020204" pitchFamily="34" charset="0"/>
                <a:cs typeface="Arial" panose="020B0604020202020204" pitchFamily="34" charset="0"/>
              </a:rPr>
              <a:t>2. Removing the substring </a:t>
            </a:r>
            <a:endParaRPr lang="en-IN" dirty="0"/>
          </a:p>
        </p:txBody>
      </p:sp>
      <p:sp>
        <p:nvSpPr>
          <p:cNvPr id="11" name="TextBox 10">
            <a:extLst>
              <a:ext uri="{FF2B5EF4-FFF2-40B4-BE49-F238E27FC236}">
                <a16:creationId xmlns:a16="http://schemas.microsoft.com/office/drawing/2014/main" id="{6A3C280E-E319-4BFC-BE59-B8461EE72847}"/>
              </a:ext>
            </a:extLst>
          </p:cNvPr>
          <p:cNvSpPr txBox="1"/>
          <p:nvPr/>
        </p:nvSpPr>
        <p:spPr>
          <a:xfrm>
            <a:off x="406295" y="1413752"/>
            <a:ext cx="11552663" cy="1938992"/>
          </a:xfrm>
          <a:prstGeom prst="rect">
            <a:avLst/>
          </a:prstGeom>
          <a:noFill/>
        </p:spPr>
        <p:txBody>
          <a:bodyPr wrap="square" rtlCol="0">
            <a:spAutoFit/>
          </a:bodyPr>
          <a:lstStyle/>
          <a:p>
            <a:pPr algn="just"/>
            <a:r>
              <a:rPr lang="en-IN" sz="3000" dirty="0">
                <a:latin typeface="regular_medium"/>
              </a:rPr>
              <a:t>Substrings are prefix or suffix of any string. Here Mileage, Engine and Power have substrings. So we replaced them and also converted the string type to float type to do statistical operations.</a:t>
            </a:r>
          </a:p>
        </p:txBody>
      </p:sp>
      <p:pic>
        <p:nvPicPr>
          <p:cNvPr id="4" name="Picture 3">
            <a:extLst>
              <a:ext uri="{FF2B5EF4-FFF2-40B4-BE49-F238E27FC236}">
                <a16:creationId xmlns:a16="http://schemas.microsoft.com/office/drawing/2014/main" id="{0A489270-E02B-4F7A-A61A-4D20372BDFC9}"/>
              </a:ext>
            </a:extLst>
          </p:cNvPr>
          <p:cNvPicPr>
            <a:picLocks noChangeAspect="1"/>
          </p:cNvPicPr>
          <p:nvPr/>
        </p:nvPicPr>
        <p:blipFill>
          <a:blip r:embed="rId2"/>
          <a:stretch>
            <a:fillRect/>
          </a:stretch>
        </p:blipFill>
        <p:spPr>
          <a:xfrm>
            <a:off x="1876926" y="3429000"/>
            <a:ext cx="8094847" cy="3416476"/>
          </a:xfrm>
          <a:prstGeom prst="rect">
            <a:avLst/>
          </a:prstGeom>
          <a:ln>
            <a:solidFill>
              <a:srgbClr val="7030A0"/>
            </a:solidFill>
          </a:ln>
        </p:spPr>
      </p:pic>
    </p:spTree>
    <p:extLst>
      <p:ext uri="{BB962C8B-B14F-4D97-AF65-F5344CB8AC3E}">
        <p14:creationId xmlns:p14="http://schemas.microsoft.com/office/powerpoint/2010/main" val="4191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84E1-C652-4736-A36B-B51310ADA43B}"/>
              </a:ext>
            </a:extLst>
          </p:cNvPr>
          <p:cNvSpPr>
            <a:spLocks noGrp="1"/>
          </p:cNvSpPr>
          <p:nvPr>
            <p:ph type="title"/>
          </p:nvPr>
        </p:nvSpPr>
        <p:spPr>
          <a:xfrm>
            <a:off x="664545" y="-312893"/>
            <a:ext cx="10512424" cy="1600200"/>
          </a:xfrm>
        </p:spPr>
        <p:txBody>
          <a:bodyPr/>
          <a:lstStyle/>
          <a:p>
            <a:pPr algn="just"/>
            <a:r>
              <a:rPr lang="en-US" b="1" dirty="0">
                <a:latin typeface="Arial" panose="020B0604020202020204" pitchFamily="34" charset="0"/>
                <a:cs typeface="Arial" panose="020B0604020202020204" pitchFamily="34" charset="0"/>
              </a:rPr>
              <a:t>3. Replacing the missing values by 0</a:t>
            </a:r>
            <a:endParaRPr lang="en-IN" dirty="0"/>
          </a:p>
        </p:txBody>
      </p:sp>
      <p:pic>
        <p:nvPicPr>
          <p:cNvPr id="1026" name="Picture 2">
            <a:extLst>
              <a:ext uri="{FF2B5EF4-FFF2-40B4-BE49-F238E27FC236}">
                <a16:creationId xmlns:a16="http://schemas.microsoft.com/office/drawing/2014/main" id="{0613B00E-B517-4E3C-8033-FBF9D093B2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6602" y="3858002"/>
            <a:ext cx="3885398" cy="29999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7C9002F-B28F-405B-BDB5-52ED37CC66E0}"/>
              </a:ext>
            </a:extLst>
          </p:cNvPr>
          <p:cNvSpPr txBox="1"/>
          <p:nvPr/>
        </p:nvSpPr>
        <p:spPr>
          <a:xfrm>
            <a:off x="827773" y="1393185"/>
            <a:ext cx="11167712" cy="2400657"/>
          </a:xfrm>
          <a:prstGeom prst="rect">
            <a:avLst/>
          </a:prstGeom>
          <a:noFill/>
        </p:spPr>
        <p:txBody>
          <a:bodyPr wrap="square">
            <a:spAutoFit/>
          </a:bodyPr>
          <a:lstStyle/>
          <a:p>
            <a:pPr algn="just"/>
            <a:r>
              <a:rPr lang="en-US" sz="3000" dirty="0">
                <a:latin typeface="regular_medium"/>
              </a:rPr>
              <a:t>Here we use the replace() function to replace the missing values by 0. The inplace is an argument in pandas. The default value of this attribute is False and it returns the copy of the object.</a:t>
            </a:r>
          </a:p>
          <a:p>
            <a:pPr algn="just"/>
            <a:endParaRPr lang="en-IN" sz="3000" dirty="0">
              <a:latin typeface="regular_medium"/>
            </a:endParaRPr>
          </a:p>
        </p:txBody>
      </p:sp>
      <p:sp>
        <p:nvSpPr>
          <p:cNvPr id="8" name="TextBox 7">
            <a:extLst>
              <a:ext uri="{FF2B5EF4-FFF2-40B4-BE49-F238E27FC236}">
                <a16:creationId xmlns:a16="http://schemas.microsoft.com/office/drawing/2014/main" id="{2514E3AA-62A9-49A6-8030-535D20A307A3}"/>
              </a:ext>
            </a:extLst>
          </p:cNvPr>
          <p:cNvSpPr txBox="1"/>
          <p:nvPr/>
        </p:nvSpPr>
        <p:spPr>
          <a:xfrm>
            <a:off x="827773" y="3551722"/>
            <a:ext cx="7276699" cy="3108543"/>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latin typeface="regular_medium"/>
              </a:rPr>
              <a:t>null bhp’ is present in the ‘Power’ column. </a:t>
            </a:r>
          </a:p>
          <a:p>
            <a:pPr marL="285750" indent="-285750" algn="just">
              <a:buFont typeface="Arial" panose="020B0604020202020204" pitchFamily="34" charset="0"/>
              <a:buChar char="•"/>
            </a:pPr>
            <a:r>
              <a:rPr lang="en-IN" sz="2800" dirty="0">
                <a:latin typeface="regular_medium"/>
              </a:rPr>
              <a:t>‘nan’ is present in some columns of the dataset.</a:t>
            </a:r>
          </a:p>
          <a:p>
            <a:pPr marL="285750" indent="-285750" algn="just">
              <a:buFont typeface="Arial" panose="020B0604020202020204" pitchFamily="34" charset="0"/>
              <a:buChar char="•"/>
            </a:pPr>
            <a:r>
              <a:rPr lang="en-US" sz="2800" dirty="0">
                <a:latin typeface="regular_medium"/>
              </a:rPr>
              <a:t>‘0.0 kmpl’ </a:t>
            </a:r>
            <a:r>
              <a:rPr lang="en-IN" sz="2800" dirty="0">
                <a:latin typeface="regular_medium"/>
              </a:rPr>
              <a:t>is present in Mileage column.</a:t>
            </a:r>
          </a:p>
          <a:p>
            <a:pPr marL="285750" indent="-285750" algn="just">
              <a:buFont typeface="Arial" panose="020B0604020202020204" pitchFamily="34" charset="0"/>
              <a:buChar char="•"/>
            </a:pPr>
            <a:r>
              <a:rPr lang="en-IN" sz="2800" dirty="0" err="1">
                <a:latin typeface="regular_medium"/>
              </a:rPr>
              <a:t>np.Nan</a:t>
            </a:r>
            <a:r>
              <a:rPr lang="en-IN" sz="2800" dirty="0">
                <a:latin typeface="regular_medium"/>
              </a:rPr>
              <a:t> present in all the columns </a:t>
            </a:r>
          </a:p>
          <a:p>
            <a:pPr algn="just"/>
            <a:r>
              <a:rPr lang="en-IN" sz="2800" dirty="0">
                <a:latin typeface="regular_medium"/>
              </a:rPr>
              <a:t>all are replaced by 0.</a:t>
            </a:r>
          </a:p>
        </p:txBody>
      </p:sp>
    </p:spTree>
    <p:extLst>
      <p:ext uri="{BB962C8B-B14F-4D97-AF65-F5344CB8AC3E}">
        <p14:creationId xmlns:p14="http://schemas.microsoft.com/office/powerpoint/2010/main" val="71832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6597C2-2273-489D-B565-44399ECE7732}"/>
              </a:ext>
            </a:extLst>
          </p:cNvPr>
          <p:cNvPicPr>
            <a:picLocks noChangeAspect="1"/>
          </p:cNvPicPr>
          <p:nvPr/>
        </p:nvPicPr>
        <p:blipFill>
          <a:blip r:embed="rId2"/>
          <a:stretch>
            <a:fillRect/>
          </a:stretch>
        </p:blipFill>
        <p:spPr>
          <a:xfrm>
            <a:off x="536532" y="248199"/>
            <a:ext cx="6884545" cy="2581627"/>
          </a:xfrm>
          <a:prstGeom prst="rect">
            <a:avLst/>
          </a:prstGeom>
          <a:ln>
            <a:solidFill>
              <a:srgbClr val="7030A0"/>
            </a:solidFill>
          </a:ln>
        </p:spPr>
      </p:pic>
      <p:pic>
        <p:nvPicPr>
          <p:cNvPr id="8" name="Picture 7">
            <a:extLst>
              <a:ext uri="{FF2B5EF4-FFF2-40B4-BE49-F238E27FC236}">
                <a16:creationId xmlns:a16="http://schemas.microsoft.com/office/drawing/2014/main" id="{53578955-0B1A-424B-97A9-C500207FDC5E}"/>
              </a:ext>
            </a:extLst>
          </p:cNvPr>
          <p:cNvPicPr>
            <a:picLocks noChangeAspect="1"/>
          </p:cNvPicPr>
          <p:nvPr/>
        </p:nvPicPr>
        <p:blipFill>
          <a:blip r:embed="rId3"/>
          <a:stretch>
            <a:fillRect/>
          </a:stretch>
        </p:blipFill>
        <p:spPr>
          <a:xfrm>
            <a:off x="1488022" y="3400124"/>
            <a:ext cx="3279151" cy="2808171"/>
          </a:xfrm>
          <a:prstGeom prst="rect">
            <a:avLst/>
          </a:prstGeom>
          <a:ln>
            <a:solidFill>
              <a:srgbClr val="7030A0"/>
            </a:solidFill>
          </a:ln>
        </p:spPr>
      </p:pic>
      <p:sp>
        <p:nvSpPr>
          <p:cNvPr id="9" name="Arrow: Right 8">
            <a:extLst>
              <a:ext uri="{FF2B5EF4-FFF2-40B4-BE49-F238E27FC236}">
                <a16:creationId xmlns:a16="http://schemas.microsoft.com/office/drawing/2014/main" id="{43C9861C-9BD0-499F-8298-EBBEFDF550C1}"/>
              </a:ext>
            </a:extLst>
          </p:cNvPr>
          <p:cNvSpPr/>
          <p:nvPr/>
        </p:nvSpPr>
        <p:spPr>
          <a:xfrm>
            <a:off x="5062888" y="4562375"/>
            <a:ext cx="2002055" cy="44276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2063720-8F5D-49EE-8B3D-A22E47318DD9}"/>
              </a:ext>
            </a:extLst>
          </p:cNvPr>
          <p:cNvPicPr>
            <a:picLocks noChangeAspect="1"/>
          </p:cNvPicPr>
          <p:nvPr/>
        </p:nvPicPr>
        <p:blipFill>
          <a:blip r:embed="rId4"/>
          <a:stretch>
            <a:fillRect/>
          </a:stretch>
        </p:blipFill>
        <p:spPr>
          <a:xfrm>
            <a:off x="7228573" y="3428999"/>
            <a:ext cx="3279151" cy="2779295"/>
          </a:xfrm>
          <a:prstGeom prst="rect">
            <a:avLst/>
          </a:prstGeom>
          <a:ln>
            <a:solidFill>
              <a:srgbClr val="7030A0"/>
            </a:solidFill>
          </a:ln>
        </p:spPr>
      </p:pic>
    </p:spTree>
    <p:extLst>
      <p:ext uri="{BB962C8B-B14F-4D97-AF65-F5344CB8AC3E}">
        <p14:creationId xmlns:p14="http://schemas.microsoft.com/office/powerpoint/2010/main" val="384308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A73914BE-6D73-4CEB-B034-26DAFE295B35}"/>
              </a:ext>
            </a:extLst>
          </p:cNvPr>
          <p:cNvSpPr/>
          <p:nvPr/>
        </p:nvSpPr>
        <p:spPr>
          <a:xfrm>
            <a:off x="5702664" y="3200848"/>
            <a:ext cx="669244" cy="804684"/>
          </a:xfrm>
          <a:prstGeom prst="downArrow">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ED174BB-8A53-4803-924C-F203E06E5110}"/>
              </a:ext>
            </a:extLst>
          </p:cNvPr>
          <p:cNvPicPr>
            <a:picLocks noChangeAspect="1"/>
          </p:cNvPicPr>
          <p:nvPr/>
        </p:nvPicPr>
        <p:blipFill>
          <a:blip r:embed="rId2"/>
          <a:stretch>
            <a:fillRect/>
          </a:stretch>
        </p:blipFill>
        <p:spPr>
          <a:xfrm>
            <a:off x="1456286" y="268527"/>
            <a:ext cx="9162000" cy="2810107"/>
          </a:xfrm>
          <a:prstGeom prst="rect">
            <a:avLst/>
          </a:prstGeom>
          <a:ln>
            <a:solidFill>
              <a:srgbClr val="7030A0"/>
            </a:solidFill>
          </a:ln>
        </p:spPr>
      </p:pic>
      <p:pic>
        <p:nvPicPr>
          <p:cNvPr id="3" name="Picture 2">
            <a:extLst>
              <a:ext uri="{FF2B5EF4-FFF2-40B4-BE49-F238E27FC236}">
                <a16:creationId xmlns:a16="http://schemas.microsoft.com/office/drawing/2014/main" id="{05FDBFC9-D0C1-44AA-8586-A3810D7C902B}"/>
              </a:ext>
            </a:extLst>
          </p:cNvPr>
          <p:cNvPicPr>
            <a:picLocks noChangeAspect="1"/>
          </p:cNvPicPr>
          <p:nvPr/>
        </p:nvPicPr>
        <p:blipFill>
          <a:blip r:embed="rId3"/>
          <a:stretch>
            <a:fillRect/>
          </a:stretch>
        </p:blipFill>
        <p:spPr>
          <a:xfrm>
            <a:off x="1461876" y="4127745"/>
            <a:ext cx="9150820" cy="2461727"/>
          </a:xfrm>
          <a:prstGeom prst="rect">
            <a:avLst/>
          </a:prstGeom>
          <a:ln>
            <a:solidFill>
              <a:srgbClr val="7030A0"/>
            </a:solidFill>
          </a:ln>
        </p:spPr>
      </p:pic>
    </p:spTree>
    <p:extLst>
      <p:ext uri="{BB962C8B-B14F-4D97-AF65-F5344CB8AC3E}">
        <p14:creationId xmlns:p14="http://schemas.microsoft.com/office/powerpoint/2010/main" val="50660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5C8AB-3445-463F-93B6-83F5D5374D57}"/>
              </a:ext>
            </a:extLst>
          </p:cNvPr>
          <p:cNvSpPr txBox="1"/>
          <p:nvPr/>
        </p:nvSpPr>
        <p:spPr>
          <a:xfrm>
            <a:off x="239616" y="305584"/>
            <a:ext cx="8650995" cy="707886"/>
          </a:xfrm>
          <a:prstGeom prst="rect">
            <a:avLst/>
          </a:prstGeom>
          <a:noFill/>
        </p:spPr>
        <p:txBody>
          <a:bodyPr wrap="square">
            <a:spAutoFit/>
          </a:bodyPr>
          <a:lstStyle/>
          <a:p>
            <a:r>
              <a:rPr lang="en-IN" sz="4000" b="1" dirty="0">
                <a:latin typeface="Arial Black" panose="020B0A04020102020204" pitchFamily="34" charset="0"/>
              </a:rPr>
              <a:t>DECRIPTION OF THE DATA</a:t>
            </a:r>
          </a:p>
        </p:txBody>
      </p:sp>
      <p:sp>
        <p:nvSpPr>
          <p:cNvPr id="5" name="TextBox 4">
            <a:extLst>
              <a:ext uri="{FF2B5EF4-FFF2-40B4-BE49-F238E27FC236}">
                <a16:creationId xmlns:a16="http://schemas.microsoft.com/office/drawing/2014/main" id="{74D92648-B74D-4D28-AFF1-8F97BF97C95B}"/>
              </a:ext>
            </a:extLst>
          </p:cNvPr>
          <p:cNvSpPr txBox="1"/>
          <p:nvPr/>
        </p:nvSpPr>
        <p:spPr>
          <a:xfrm>
            <a:off x="239616" y="1225343"/>
            <a:ext cx="10876402" cy="5016758"/>
          </a:xfrm>
          <a:prstGeom prst="rect">
            <a:avLst/>
          </a:prstGeom>
          <a:noFill/>
        </p:spPr>
        <p:txBody>
          <a:bodyPr wrap="square">
            <a:spAutoFit/>
          </a:bodyPr>
          <a:lstStyle/>
          <a:p>
            <a:pPr marL="457200" indent="-457200" algn="just">
              <a:buFont typeface="Arial" panose="020B0604020202020204" pitchFamily="34" charset="0"/>
              <a:buChar char="•"/>
            </a:pPr>
            <a:r>
              <a:rPr lang="en-US" sz="3200" dirty="0">
                <a:latin typeface="regular_medium"/>
              </a:rPr>
              <a:t>The data is now cleaned and we have replaced all the null values with 0. Also in the data cleaning process the substring were also removed so as to help in further statistical analysis. The number of observations still remains the same (</a:t>
            </a:r>
            <a:r>
              <a:rPr lang="en-US" sz="3200" dirty="0" err="1">
                <a:latin typeface="regular_medium"/>
              </a:rPr>
              <a:t>ie</a:t>
            </a:r>
            <a:r>
              <a:rPr lang="en-US" sz="3200" dirty="0">
                <a:latin typeface="regular_medium"/>
              </a:rPr>
              <a:t>) 6019, it is not reduced. </a:t>
            </a:r>
          </a:p>
          <a:p>
            <a:pPr algn="just"/>
            <a:endParaRPr lang="en-US" sz="3200" dirty="0">
              <a:latin typeface="regular_medium"/>
            </a:endParaRPr>
          </a:p>
          <a:p>
            <a:pPr marL="457200" indent="-457200" algn="just">
              <a:buFont typeface="Arial" panose="020B0604020202020204" pitchFamily="34" charset="0"/>
              <a:buChar char="•"/>
            </a:pPr>
            <a:r>
              <a:rPr lang="en-US" sz="3200" dirty="0">
                <a:latin typeface="regular_medium"/>
              </a:rPr>
              <a:t>The data is copied to the variable name ‘</a:t>
            </a:r>
            <a:r>
              <a:rPr lang="en-US" sz="3200" dirty="0" err="1">
                <a:latin typeface="regular_medium"/>
              </a:rPr>
              <a:t>cleaned_data</a:t>
            </a:r>
            <a:r>
              <a:rPr lang="en-US" sz="3200" dirty="0">
                <a:latin typeface="regular_medium"/>
              </a:rPr>
              <a:t>’.</a:t>
            </a:r>
          </a:p>
          <a:p>
            <a:pPr algn="just"/>
            <a:r>
              <a:rPr lang="en-US" sz="3200" dirty="0">
                <a:latin typeface="regular_medium"/>
              </a:rPr>
              <a:t> </a:t>
            </a:r>
          </a:p>
          <a:p>
            <a:pPr algn="just"/>
            <a:endParaRPr lang="en-US" sz="3200" dirty="0">
              <a:solidFill>
                <a:schemeClr val="bg1"/>
              </a:solidFill>
              <a:latin typeface="regular_medium"/>
            </a:endParaRPr>
          </a:p>
        </p:txBody>
      </p:sp>
    </p:spTree>
    <p:extLst>
      <p:ext uri="{BB962C8B-B14F-4D97-AF65-F5344CB8AC3E}">
        <p14:creationId xmlns:p14="http://schemas.microsoft.com/office/powerpoint/2010/main" val="138243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B877B14-1651-4B1F-8200-BFF4577AB36D}"/>
              </a:ext>
            </a:extLst>
          </p:cNvPr>
          <p:cNvGraphicFramePr/>
          <p:nvPr>
            <p:extLst>
              <p:ext uri="{D42A27DB-BD31-4B8C-83A1-F6EECF244321}">
                <p14:modId xmlns:p14="http://schemas.microsoft.com/office/powerpoint/2010/main" val="2410920287"/>
              </p:ext>
            </p:extLst>
          </p:nvPr>
        </p:nvGraphicFramePr>
        <p:xfrm>
          <a:off x="913237" y="520176"/>
          <a:ext cx="10011317" cy="581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42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5E5D6-36FE-4969-BA77-608FD1388BCC}"/>
              </a:ext>
            </a:extLst>
          </p:cNvPr>
          <p:cNvSpPr txBox="1"/>
          <p:nvPr/>
        </p:nvSpPr>
        <p:spPr>
          <a:xfrm>
            <a:off x="259266" y="345017"/>
            <a:ext cx="7769612" cy="646331"/>
          </a:xfrm>
          <a:prstGeom prst="rect">
            <a:avLst/>
          </a:prstGeom>
          <a:noFill/>
        </p:spPr>
        <p:txBody>
          <a:bodyPr wrap="square">
            <a:spAutoFit/>
          </a:bodyPr>
          <a:lstStyle/>
          <a:p>
            <a:r>
              <a:rPr lang="en-IN" sz="3600" b="1" dirty="0">
                <a:latin typeface="Arial Black" panose="020B0A04020102020204" pitchFamily="34" charset="0"/>
              </a:rPr>
              <a:t>NUMERICAL DATA</a:t>
            </a:r>
          </a:p>
        </p:txBody>
      </p:sp>
      <p:sp>
        <p:nvSpPr>
          <p:cNvPr id="5" name="TextBox 4">
            <a:extLst>
              <a:ext uri="{FF2B5EF4-FFF2-40B4-BE49-F238E27FC236}">
                <a16:creationId xmlns:a16="http://schemas.microsoft.com/office/drawing/2014/main" id="{41491EC4-123D-4C1A-A03E-F48116242416}"/>
              </a:ext>
            </a:extLst>
          </p:cNvPr>
          <p:cNvSpPr txBox="1"/>
          <p:nvPr/>
        </p:nvSpPr>
        <p:spPr>
          <a:xfrm>
            <a:off x="259266" y="4024920"/>
            <a:ext cx="6094140" cy="646331"/>
          </a:xfrm>
          <a:prstGeom prst="rect">
            <a:avLst/>
          </a:prstGeom>
          <a:noFill/>
        </p:spPr>
        <p:txBody>
          <a:bodyPr wrap="square">
            <a:spAutoFit/>
          </a:bodyPr>
          <a:lstStyle/>
          <a:p>
            <a:r>
              <a:rPr lang="en-IN" sz="3600" b="1" dirty="0">
                <a:latin typeface="Arial Black" panose="020B0A04020102020204" pitchFamily="34" charset="0"/>
              </a:rPr>
              <a:t>CATEGORICAL  DATA</a:t>
            </a:r>
          </a:p>
        </p:txBody>
      </p:sp>
      <p:sp>
        <p:nvSpPr>
          <p:cNvPr id="6" name="TextBox 5">
            <a:extLst>
              <a:ext uri="{FF2B5EF4-FFF2-40B4-BE49-F238E27FC236}">
                <a16:creationId xmlns:a16="http://schemas.microsoft.com/office/drawing/2014/main" id="{08124B67-BE68-45FD-A611-6A9A317318B6}"/>
              </a:ext>
            </a:extLst>
          </p:cNvPr>
          <p:cNvSpPr txBox="1"/>
          <p:nvPr/>
        </p:nvSpPr>
        <p:spPr>
          <a:xfrm>
            <a:off x="468351" y="1248937"/>
            <a:ext cx="10203366" cy="2062103"/>
          </a:xfrm>
          <a:prstGeom prst="rect">
            <a:avLst/>
          </a:prstGeom>
          <a:noFill/>
        </p:spPr>
        <p:txBody>
          <a:bodyPr wrap="square" rtlCol="0">
            <a:spAutoFit/>
          </a:bodyPr>
          <a:lstStyle/>
          <a:p>
            <a:pPr algn="just"/>
            <a:r>
              <a:rPr lang="en-IN" sz="3200" dirty="0">
                <a:latin typeface="regular_medium"/>
              </a:rPr>
              <a:t>The data that has numerical values is called numerical data or quantitative data. </a:t>
            </a:r>
          </a:p>
          <a:p>
            <a:pPr algn="just"/>
            <a:r>
              <a:rPr lang="en-IN" sz="3200" dirty="0">
                <a:latin typeface="regular_medium"/>
              </a:rPr>
              <a:t>In the dataset we have </a:t>
            </a:r>
            <a:r>
              <a:rPr lang="en-IN" sz="3200" dirty="0" err="1">
                <a:latin typeface="regular_medium"/>
              </a:rPr>
              <a:t>Kilometers_Driven</a:t>
            </a:r>
            <a:r>
              <a:rPr lang="en-IN" sz="3200" dirty="0">
                <a:latin typeface="regular_medium"/>
              </a:rPr>
              <a:t>, Mileage, Engine, Power, Price as numerical data.</a:t>
            </a:r>
          </a:p>
        </p:txBody>
      </p:sp>
      <p:sp>
        <p:nvSpPr>
          <p:cNvPr id="10" name="TextBox 9">
            <a:extLst>
              <a:ext uri="{FF2B5EF4-FFF2-40B4-BE49-F238E27FC236}">
                <a16:creationId xmlns:a16="http://schemas.microsoft.com/office/drawing/2014/main" id="{3242D073-BAFC-47CA-88A8-1E6049B92B64}"/>
              </a:ext>
            </a:extLst>
          </p:cNvPr>
          <p:cNvSpPr txBox="1"/>
          <p:nvPr/>
        </p:nvSpPr>
        <p:spPr>
          <a:xfrm>
            <a:off x="381929" y="4784966"/>
            <a:ext cx="11516421" cy="2062103"/>
          </a:xfrm>
          <a:prstGeom prst="rect">
            <a:avLst/>
          </a:prstGeom>
          <a:noFill/>
        </p:spPr>
        <p:txBody>
          <a:bodyPr wrap="square">
            <a:spAutoFit/>
          </a:bodyPr>
          <a:lstStyle/>
          <a:p>
            <a:pPr algn="just"/>
            <a:r>
              <a:rPr lang="en-IN" sz="3200" dirty="0">
                <a:latin typeface="regular_medium"/>
              </a:rPr>
              <a:t>The data that has no numerical values(</a:t>
            </a:r>
            <a:r>
              <a:rPr lang="en-IN" sz="3200" dirty="0" err="1">
                <a:latin typeface="regular_medium"/>
              </a:rPr>
              <a:t>ie</a:t>
            </a:r>
            <a:r>
              <a:rPr lang="en-IN" sz="3200" dirty="0">
                <a:latin typeface="regular_medium"/>
              </a:rPr>
              <a:t>) has attributes is called categorical data or qualitative data. </a:t>
            </a:r>
          </a:p>
          <a:p>
            <a:pPr algn="just"/>
            <a:r>
              <a:rPr lang="en-IN" sz="3200" dirty="0">
                <a:latin typeface="regular_medium"/>
              </a:rPr>
              <a:t>In the dataset we have Seats, Locations, Year, </a:t>
            </a:r>
            <a:r>
              <a:rPr lang="en-IN" sz="3200" dirty="0" err="1">
                <a:latin typeface="regular_medium"/>
              </a:rPr>
              <a:t>Fuel_Type</a:t>
            </a:r>
            <a:r>
              <a:rPr lang="en-IN" sz="3200" dirty="0">
                <a:latin typeface="regular_medium"/>
              </a:rPr>
              <a:t>, Transmission, </a:t>
            </a:r>
            <a:r>
              <a:rPr lang="en-IN" sz="3200" dirty="0" err="1">
                <a:latin typeface="regular_medium"/>
              </a:rPr>
              <a:t>Owner_Type</a:t>
            </a:r>
            <a:r>
              <a:rPr lang="en-IN" sz="3200" dirty="0">
                <a:latin typeface="regular_medium"/>
              </a:rPr>
              <a:t> as categorical data.</a:t>
            </a:r>
          </a:p>
        </p:txBody>
      </p:sp>
    </p:spTree>
    <p:extLst>
      <p:ext uri="{BB962C8B-B14F-4D97-AF65-F5344CB8AC3E}">
        <p14:creationId xmlns:p14="http://schemas.microsoft.com/office/powerpoint/2010/main" val="144637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1BC3E-BC00-40F7-BF90-003850DF4031}"/>
              </a:ext>
            </a:extLst>
          </p:cNvPr>
          <p:cNvSpPr txBox="1"/>
          <p:nvPr/>
        </p:nvSpPr>
        <p:spPr>
          <a:xfrm>
            <a:off x="238225" y="243658"/>
            <a:ext cx="11013708" cy="707886"/>
          </a:xfrm>
          <a:prstGeom prst="rect">
            <a:avLst/>
          </a:prstGeom>
          <a:noFill/>
        </p:spPr>
        <p:txBody>
          <a:bodyPr wrap="square">
            <a:spAutoFit/>
          </a:bodyPr>
          <a:lstStyle/>
          <a:p>
            <a:r>
              <a:rPr lang="en-IN" sz="4000" b="1" dirty="0">
                <a:latin typeface="Arial Black" panose="020B0A04020102020204" pitchFamily="34" charset="0"/>
              </a:rPr>
              <a:t>DATA VISUALIZATION</a:t>
            </a:r>
          </a:p>
        </p:txBody>
      </p:sp>
      <p:sp>
        <p:nvSpPr>
          <p:cNvPr id="5" name="TextBox 4">
            <a:extLst>
              <a:ext uri="{FF2B5EF4-FFF2-40B4-BE49-F238E27FC236}">
                <a16:creationId xmlns:a16="http://schemas.microsoft.com/office/drawing/2014/main" id="{A4009326-0362-4DB7-9899-1F36F93FCABD}"/>
              </a:ext>
            </a:extLst>
          </p:cNvPr>
          <p:cNvSpPr txBox="1"/>
          <p:nvPr/>
        </p:nvSpPr>
        <p:spPr>
          <a:xfrm>
            <a:off x="154004" y="1200874"/>
            <a:ext cx="10732169" cy="1415772"/>
          </a:xfrm>
          <a:prstGeom prst="rect">
            <a:avLst/>
          </a:prstGeom>
          <a:noFill/>
        </p:spPr>
        <p:txBody>
          <a:bodyPr wrap="square" rtlCol="0">
            <a:spAutoFit/>
          </a:bodyPr>
          <a:lstStyle/>
          <a:p>
            <a:r>
              <a:rPr lang="en-IN" dirty="0"/>
              <a:t> </a:t>
            </a:r>
            <a:r>
              <a:rPr lang="en-IN" sz="3200" dirty="0">
                <a:latin typeface="regular_medium"/>
              </a:rPr>
              <a:t>1. Bar Plot showing the sales of cars  in each location</a:t>
            </a:r>
          </a:p>
          <a:p>
            <a:endParaRPr lang="en-IN" dirty="0"/>
          </a:p>
          <a:p>
            <a:endParaRPr lang="en-IN" dirty="0"/>
          </a:p>
          <a:p>
            <a:endParaRPr lang="en-IN" dirty="0"/>
          </a:p>
        </p:txBody>
      </p:sp>
      <p:pic>
        <p:nvPicPr>
          <p:cNvPr id="2050" name="Picture 2">
            <a:extLst>
              <a:ext uri="{FF2B5EF4-FFF2-40B4-BE49-F238E27FC236}">
                <a16:creationId xmlns:a16="http://schemas.microsoft.com/office/drawing/2014/main" id="{888825DB-679F-4DC1-AA18-0DD84F97A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887" y="1908760"/>
            <a:ext cx="6486525" cy="3705225"/>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4374196-DD4D-459C-8514-B6AF276912F7}"/>
              </a:ext>
            </a:extLst>
          </p:cNvPr>
          <p:cNvPicPr>
            <a:picLocks noChangeAspect="1"/>
          </p:cNvPicPr>
          <p:nvPr/>
        </p:nvPicPr>
        <p:blipFill>
          <a:blip r:embed="rId3"/>
          <a:stretch>
            <a:fillRect/>
          </a:stretch>
        </p:blipFill>
        <p:spPr>
          <a:xfrm>
            <a:off x="7662412" y="1908760"/>
            <a:ext cx="1358970" cy="1790792"/>
          </a:xfrm>
          <a:prstGeom prst="rect">
            <a:avLst/>
          </a:prstGeom>
          <a:ln>
            <a:solidFill>
              <a:srgbClr val="7030A0"/>
            </a:solidFill>
          </a:ln>
        </p:spPr>
      </p:pic>
      <p:sp>
        <p:nvSpPr>
          <p:cNvPr id="11" name="TextBox 10">
            <a:extLst>
              <a:ext uri="{FF2B5EF4-FFF2-40B4-BE49-F238E27FC236}">
                <a16:creationId xmlns:a16="http://schemas.microsoft.com/office/drawing/2014/main" id="{A3FB95D8-EE06-4EBB-8A6F-F80B4C1AD42C}"/>
              </a:ext>
            </a:extLst>
          </p:cNvPr>
          <p:cNvSpPr txBox="1"/>
          <p:nvPr/>
        </p:nvSpPr>
        <p:spPr>
          <a:xfrm>
            <a:off x="0" y="5923622"/>
            <a:ext cx="12098956" cy="707886"/>
          </a:xfrm>
          <a:prstGeom prst="rect">
            <a:avLst/>
          </a:prstGeom>
          <a:noFill/>
        </p:spPr>
        <p:txBody>
          <a:bodyPr wrap="square">
            <a:spAutoFit/>
          </a:bodyPr>
          <a:lstStyle/>
          <a:p>
            <a:pPr algn="just"/>
            <a:r>
              <a:rPr lang="en-IN" sz="2000" dirty="0">
                <a:latin typeface="regular_medium"/>
              </a:rPr>
              <a:t>The bar plot shows the number of cars in different location, we observe that the sale of cars is more in Mumbai followed by Hyderabad and Kochi. The lowest sales of car is Ahmedabad which is 224 units only. </a:t>
            </a:r>
          </a:p>
        </p:txBody>
      </p:sp>
    </p:spTree>
    <p:extLst>
      <p:ext uri="{BB962C8B-B14F-4D97-AF65-F5344CB8AC3E}">
        <p14:creationId xmlns:p14="http://schemas.microsoft.com/office/powerpoint/2010/main" val="92372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59F9-AC34-429B-946F-C7080EAF68B2}"/>
              </a:ext>
            </a:extLst>
          </p:cNvPr>
          <p:cNvSpPr>
            <a:spLocks noGrp="1"/>
          </p:cNvSpPr>
          <p:nvPr>
            <p:ph type="title"/>
          </p:nvPr>
        </p:nvSpPr>
        <p:spPr>
          <a:xfrm>
            <a:off x="288758" y="81815"/>
            <a:ext cx="11980244" cy="1600200"/>
          </a:xfrm>
        </p:spPr>
        <p:txBody>
          <a:bodyPr>
            <a:normAutofit/>
          </a:bodyPr>
          <a:lstStyle/>
          <a:p>
            <a:r>
              <a:rPr lang="en-IN" sz="3200" dirty="0">
                <a:latin typeface="regular_medium"/>
              </a:rPr>
              <a:t>2. Bar plot to show the number of cars in different transmission</a:t>
            </a:r>
            <a:br>
              <a:rPr lang="en-IN" sz="3200" dirty="0">
                <a:latin typeface="regular_medium"/>
              </a:rPr>
            </a:br>
            <a:endParaRPr lang="en-IN" dirty="0"/>
          </a:p>
        </p:txBody>
      </p:sp>
      <p:sp>
        <p:nvSpPr>
          <p:cNvPr id="4" name="Text Placeholder 3">
            <a:extLst>
              <a:ext uri="{FF2B5EF4-FFF2-40B4-BE49-F238E27FC236}">
                <a16:creationId xmlns:a16="http://schemas.microsoft.com/office/drawing/2014/main" id="{0DAD18D0-F81C-459F-8286-604C2F471584}"/>
              </a:ext>
            </a:extLst>
          </p:cNvPr>
          <p:cNvSpPr>
            <a:spLocks noGrp="1"/>
          </p:cNvSpPr>
          <p:nvPr>
            <p:ph type="body" sz="half" idx="2"/>
          </p:nvPr>
        </p:nvSpPr>
        <p:spPr>
          <a:xfrm>
            <a:off x="288758" y="1376413"/>
            <a:ext cx="5948411" cy="3195587"/>
          </a:xfrm>
          <a:ln>
            <a:solidFill>
              <a:srgbClr val="7030A0"/>
            </a:solidFill>
          </a:ln>
        </p:spPr>
        <p:txBody>
          <a:bodyPr>
            <a:noAutofit/>
          </a:bodyPr>
          <a:lstStyle/>
          <a:p>
            <a:pPr marL="285750" indent="-285750" algn="just">
              <a:buFont typeface="Arial" panose="020B0604020202020204" pitchFamily="34" charset="0"/>
              <a:buChar char="•"/>
            </a:pPr>
            <a:r>
              <a:rPr lang="en-IN" sz="2400" dirty="0">
                <a:latin typeface="regular_medium"/>
              </a:rPr>
              <a:t>As we know that there are two transmissions (</a:t>
            </a:r>
            <a:r>
              <a:rPr lang="en-IN" sz="2400" dirty="0" err="1">
                <a:latin typeface="regular_medium"/>
              </a:rPr>
              <a:t>ie</a:t>
            </a:r>
            <a:r>
              <a:rPr lang="en-IN" sz="2400" dirty="0">
                <a:latin typeface="regular_medium"/>
              </a:rPr>
              <a:t>) automatic and manual. Clearly from the bar plot we see that the manual transmission is more than automatic transmission. </a:t>
            </a:r>
          </a:p>
          <a:p>
            <a:pPr marL="285750" indent="-285750" algn="just">
              <a:buFont typeface="Arial" panose="020B0604020202020204" pitchFamily="34" charset="0"/>
              <a:buChar char="•"/>
            </a:pPr>
            <a:r>
              <a:rPr lang="en-IN" sz="2400" dirty="0">
                <a:latin typeface="regular_medium"/>
              </a:rPr>
              <a:t>The reason is that automatic cars though it came to India but it wasn't that famous. The automatic cars gained popularity from last 3 years.</a:t>
            </a:r>
          </a:p>
        </p:txBody>
      </p:sp>
      <p:pic>
        <p:nvPicPr>
          <p:cNvPr id="5" name="Picture 2">
            <a:extLst>
              <a:ext uri="{FF2B5EF4-FFF2-40B4-BE49-F238E27FC236}">
                <a16:creationId xmlns:a16="http://schemas.microsoft.com/office/drawing/2014/main" id="{4B643261-0D8B-40D3-B56B-5AF90EBE03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2517" y="1538445"/>
            <a:ext cx="5649483" cy="3033555"/>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45D416-5452-4FAC-A871-619D6B4B7C98}"/>
              </a:ext>
            </a:extLst>
          </p:cNvPr>
          <p:cNvPicPr>
            <a:picLocks noChangeAspect="1"/>
          </p:cNvPicPr>
          <p:nvPr/>
        </p:nvPicPr>
        <p:blipFill>
          <a:blip r:embed="rId3"/>
          <a:stretch>
            <a:fillRect/>
          </a:stretch>
        </p:blipFill>
        <p:spPr>
          <a:xfrm>
            <a:off x="6567638" y="4697256"/>
            <a:ext cx="1628976" cy="677628"/>
          </a:xfrm>
          <a:prstGeom prst="rect">
            <a:avLst/>
          </a:prstGeom>
        </p:spPr>
      </p:pic>
    </p:spTree>
    <p:extLst>
      <p:ext uri="{BB962C8B-B14F-4D97-AF65-F5344CB8AC3E}">
        <p14:creationId xmlns:p14="http://schemas.microsoft.com/office/powerpoint/2010/main" val="107992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00F1FA-BD6B-44F1-9605-75DD2095E011}"/>
              </a:ext>
            </a:extLst>
          </p:cNvPr>
          <p:cNvSpPr txBox="1"/>
          <p:nvPr/>
        </p:nvSpPr>
        <p:spPr>
          <a:xfrm>
            <a:off x="84220" y="185907"/>
            <a:ext cx="10888579" cy="584775"/>
          </a:xfrm>
          <a:prstGeom prst="rect">
            <a:avLst/>
          </a:prstGeom>
          <a:noFill/>
        </p:spPr>
        <p:txBody>
          <a:bodyPr wrap="square">
            <a:spAutoFit/>
          </a:bodyPr>
          <a:lstStyle/>
          <a:p>
            <a:r>
              <a:rPr lang="en-IN" sz="3200" dirty="0">
                <a:latin typeface="regular_medium"/>
                <a:ea typeface="+mj-ea"/>
                <a:cs typeface="+mj-cs"/>
              </a:rPr>
              <a:t>3. Bar Plot of Price vs Transmission</a:t>
            </a:r>
          </a:p>
        </p:txBody>
      </p:sp>
      <p:pic>
        <p:nvPicPr>
          <p:cNvPr id="4098" name="Picture 2">
            <a:extLst>
              <a:ext uri="{FF2B5EF4-FFF2-40B4-BE49-F238E27FC236}">
                <a16:creationId xmlns:a16="http://schemas.microsoft.com/office/drawing/2014/main" id="{B172D147-C3F0-4AD2-9B0C-57DAB8AE9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395" y="2709674"/>
            <a:ext cx="7469204" cy="3876561"/>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0DF66E-8322-4431-94E5-D1CD5AF9B0C0}"/>
              </a:ext>
            </a:extLst>
          </p:cNvPr>
          <p:cNvSpPr txBox="1"/>
          <p:nvPr/>
        </p:nvSpPr>
        <p:spPr>
          <a:xfrm>
            <a:off x="267100" y="770682"/>
            <a:ext cx="11562347" cy="1938992"/>
          </a:xfrm>
          <a:prstGeom prst="rect">
            <a:avLst/>
          </a:prstGeom>
          <a:noFill/>
        </p:spPr>
        <p:txBody>
          <a:bodyPr wrap="square">
            <a:spAutoFit/>
          </a:bodyPr>
          <a:lstStyle/>
          <a:p>
            <a:pPr algn="just"/>
            <a:r>
              <a:rPr lang="en-IN" sz="2400" dirty="0">
                <a:latin typeface="regular_medium"/>
              </a:rPr>
              <a:t>The below bar plot is shows the price of the cars based on the transmission. Clearly manual cars price less compared to automatic cars. So this could be one reason why the manual users were more than automatic users. The automatic cars are more expensive as the AT gearboxes cost carmakers more money as most of them are not made in India unlike the manual versions.</a:t>
            </a:r>
          </a:p>
        </p:txBody>
      </p:sp>
    </p:spTree>
    <p:extLst>
      <p:ext uri="{BB962C8B-B14F-4D97-AF65-F5344CB8AC3E}">
        <p14:creationId xmlns:p14="http://schemas.microsoft.com/office/powerpoint/2010/main" val="45624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04053-9569-4810-A969-ECD405AC64ED}"/>
              </a:ext>
            </a:extLst>
          </p:cNvPr>
          <p:cNvSpPr txBox="1"/>
          <p:nvPr/>
        </p:nvSpPr>
        <p:spPr>
          <a:xfrm>
            <a:off x="254000" y="304800"/>
            <a:ext cx="10657840" cy="707886"/>
          </a:xfrm>
          <a:prstGeom prst="rect">
            <a:avLst/>
          </a:prstGeom>
          <a:noFill/>
          <a:ln>
            <a:noFill/>
          </a:ln>
        </p:spPr>
        <p:txBody>
          <a:bodyPr wrap="square" rtlCol="0">
            <a:spAutoFit/>
          </a:bodyPr>
          <a:lstStyle/>
          <a:p>
            <a:r>
              <a:rPr lang="en-IN" sz="4000" b="1" dirty="0">
                <a:latin typeface="Arial Black" panose="020B0A04020102020204" pitchFamily="34" charset="0"/>
              </a:rPr>
              <a:t>USED CAR MARKET IN INDIA</a:t>
            </a:r>
          </a:p>
        </p:txBody>
      </p:sp>
      <p:sp>
        <p:nvSpPr>
          <p:cNvPr id="3" name="TextBox 2">
            <a:extLst>
              <a:ext uri="{FF2B5EF4-FFF2-40B4-BE49-F238E27FC236}">
                <a16:creationId xmlns:a16="http://schemas.microsoft.com/office/drawing/2014/main" id="{1E50A204-EA4B-4176-AFA6-CFA9A6E52C1B}"/>
              </a:ext>
            </a:extLst>
          </p:cNvPr>
          <p:cNvSpPr txBox="1"/>
          <p:nvPr/>
        </p:nvSpPr>
        <p:spPr>
          <a:xfrm>
            <a:off x="487680" y="1930400"/>
            <a:ext cx="1099312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a:latin typeface="regular_medium"/>
              </a:rPr>
              <a:t>In</a:t>
            </a:r>
            <a:r>
              <a:rPr lang="en-US" sz="3200" b="0" i="0" dirty="0">
                <a:effectLst/>
                <a:latin typeface="regular_medium"/>
              </a:rPr>
              <a:t> India the used car market is segmented by vehicle type (hatchbacks, sedan, and sports utility vehicles), fuel type (petrol, diesel, electric, CNG, LPG).</a:t>
            </a:r>
          </a:p>
          <a:p>
            <a:pPr algn="just"/>
            <a:r>
              <a:rPr lang="en-US" sz="3200" dirty="0">
                <a:latin typeface="regular_medium"/>
                <a:cs typeface="Arial" panose="020B0604020202020204" pitchFamily="34" charset="0"/>
              </a:rPr>
              <a:t> </a:t>
            </a:r>
          </a:p>
          <a:p>
            <a:pPr marL="285750" indent="-285750" algn="just">
              <a:buFont typeface="Arial" panose="020B0604020202020204" pitchFamily="34" charset="0"/>
              <a:buChar char="•"/>
            </a:pPr>
            <a:r>
              <a:rPr lang="en-IN" sz="3200" dirty="0">
                <a:latin typeface="Arial" panose="020B0604020202020204" pitchFamily="34" charset="0"/>
                <a:cs typeface="Arial" panose="020B0604020202020204" pitchFamily="34" charset="0"/>
              </a:rPr>
              <a:t>The increased sale of used car is mainly found in </a:t>
            </a:r>
            <a:r>
              <a:rPr lang="en-US" sz="3200" b="0" i="0" dirty="0">
                <a:effectLst/>
                <a:latin typeface="regular_medium"/>
              </a:rPr>
              <a:t>metro cities and also a rise in online sales platforms, such as </a:t>
            </a:r>
            <a:r>
              <a:rPr lang="en-US" sz="3200" b="0" i="0" dirty="0" err="1">
                <a:effectLst/>
                <a:latin typeface="regular_medium"/>
              </a:rPr>
              <a:t>CarDekho</a:t>
            </a:r>
            <a:r>
              <a:rPr lang="en-US" sz="3200" b="0" i="0" dirty="0">
                <a:effectLst/>
                <a:latin typeface="regular_medium"/>
              </a:rPr>
              <a:t>, Cars24 etc.</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24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3C07-9DCD-4539-8670-7DD5F9AB81D2}"/>
              </a:ext>
            </a:extLst>
          </p:cNvPr>
          <p:cNvSpPr>
            <a:spLocks noGrp="1"/>
          </p:cNvSpPr>
          <p:nvPr>
            <p:ph type="title"/>
          </p:nvPr>
        </p:nvSpPr>
        <p:spPr>
          <a:xfrm>
            <a:off x="51703" y="163630"/>
            <a:ext cx="8294587" cy="987425"/>
          </a:xfrm>
        </p:spPr>
        <p:txBody>
          <a:bodyPr>
            <a:normAutofit/>
          </a:bodyPr>
          <a:lstStyle/>
          <a:p>
            <a:r>
              <a:rPr lang="en-IN" sz="3200" dirty="0">
                <a:latin typeface="regular_medium"/>
                <a:ea typeface="+mj-ea"/>
                <a:cs typeface="+mj-cs"/>
              </a:rPr>
              <a:t>4. Bar Plot of Mileage vs Transmission</a:t>
            </a:r>
            <a:br>
              <a:rPr lang="en-IN" sz="3200" dirty="0">
                <a:latin typeface="regular_medium"/>
                <a:ea typeface="+mj-ea"/>
                <a:cs typeface="+mj-cs"/>
              </a:rPr>
            </a:br>
            <a:endParaRPr lang="en-IN" dirty="0"/>
          </a:p>
        </p:txBody>
      </p:sp>
      <p:sp>
        <p:nvSpPr>
          <p:cNvPr id="4" name="Text Placeholder 3">
            <a:extLst>
              <a:ext uri="{FF2B5EF4-FFF2-40B4-BE49-F238E27FC236}">
                <a16:creationId xmlns:a16="http://schemas.microsoft.com/office/drawing/2014/main" id="{BAD26CE8-FCF8-49EC-B6F1-FA393D261B24}"/>
              </a:ext>
            </a:extLst>
          </p:cNvPr>
          <p:cNvSpPr>
            <a:spLocks noGrp="1"/>
          </p:cNvSpPr>
          <p:nvPr>
            <p:ph type="body" sz="half" idx="2"/>
          </p:nvPr>
        </p:nvSpPr>
        <p:spPr>
          <a:xfrm>
            <a:off x="278346" y="1294598"/>
            <a:ext cx="6701931" cy="4703495"/>
          </a:xfrm>
          <a:ln>
            <a:solidFill>
              <a:srgbClr val="7030A0"/>
            </a:solidFill>
          </a:ln>
        </p:spPr>
        <p:txBody>
          <a:bodyPr>
            <a:normAutofit/>
          </a:bodyPr>
          <a:lstStyle/>
          <a:p>
            <a:pPr marL="342900" indent="-342900" algn="just">
              <a:buFont typeface="Arial" panose="020B0604020202020204" pitchFamily="34" charset="0"/>
              <a:buChar char="•"/>
            </a:pPr>
            <a:r>
              <a:rPr lang="en-IN" sz="2400" dirty="0">
                <a:latin typeface="regular_medium"/>
              </a:rPr>
              <a:t>The mileage offered by manual cars are more compared to automatic. But now the automatic cars have gained popularity. </a:t>
            </a:r>
          </a:p>
          <a:p>
            <a:pPr marL="342900" indent="-342900" algn="just">
              <a:buFont typeface="Arial" panose="020B0604020202020204" pitchFamily="34" charset="0"/>
              <a:buChar char="•"/>
            </a:pPr>
            <a:r>
              <a:rPr lang="en-IN" sz="2400" dirty="0">
                <a:latin typeface="regular_medium"/>
              </a:rPr>
              <a:t>The buyers don’t really bother about fuel consumption as we would imagine. </a:t>
            </a:r>
          </a:p>
          <a:p>
            <a:pPr marL="342900" indent="-342900" algn="just">
              <a:buFont typeface="Arial" panose="020B0604020202020204" pitchFamily="34" charset="0"/>
              <a:buChar char="•"/>
            </a:pPr>
            <a:r>
              <a:rPr lang="en-IN" sz="2400" dirty="0">
                <a:latin typeface="regular_medium"/>
              </a:rPr>
              <a:t>We want to enjoy driving in our congested cities, comfort while driving and no headache of shifting gears. Just keep the gear lever on D (drive) mode and relax, accelerate and brake when needed by using only the right foot, while the left foot rests and you can drive with both hands on the steering wheel, eyes focused on the road. </a:t>
            </a:r>
          </a:p>
          <a:p>
            <a:endParaRPr lang="en-IN" dirty="0"/>
          </a:p>
        </p:txBody>
      </p:sp>
      <p:pic>
        <p:nvPicPr>
          <p:cNvPr id="5" name="Picture 2">
            <a:extLst>
              <a:ext uri="{FF2B5EF4-FFF2-40B4-BE49-F238E27FC236}">
                <a16:creationId xmlns:a16="http://schemas.microsoft.com/office/drawing/2014/main" id="{E27E8A17-E859-4D74-A257-E25F5515BF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6068" y="1533776"/>
            <a:ext cx="4877586" cy="3203407"/>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6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952C5B-C5A4-40B7-B3C8-B5E8DBF2E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8" y="1357161"/>
            <a:ext cx="5085457" cy="3137835"/>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91BF21-A6DF-482D-83C2-60D8AFD2E749}"/>
              </a:ext>
            </a:extLst>
          </p:cNvPr>
          <p:cNvSpPr txBox="1"/>
          <p:nvPr/>
        </p:nvSpPr>
        <p:spPr>
          <a:xfrm>
            <a:off x="144729" y="311035"/>
            <a:ext cx="10683691" cy="584775"/>
          </a:xfrm>
          <a:prstGeom prst="rect">
            <a:avLst/>
          </a:prstGeom>
          <a:noFill/>
        </p:spPr>
        <p:txBody>
          <a:bodyPr wrap="square">
            <a:spAutoFit/>
          </a:bodyPr>
          <a:lstStyle/>
          <a:p>
            <a:r>
              <a:rPr lang="en-IN" sz="3200" dirty="0">
                <a:latin typeface="regular_medium"/>
                <a:ea typeface="+mj-ea"/>
                <a:cs typeface="+mj-cs"/>
              </a:rPr>
              <a:t>5. Demand Surge for Automatic Cars in India</a:t>
            </a:r>
          </a:p>
        </p:txBody>
      </p:sp>
      <p:sp>
        <p:nvSpPr>
          <p:cNvPr id="3" name="TextBox 2">
            <a:extLst>
              <a:ext uri="{FF2B5EF4-FFF2-40B4-BE49-F238E27FC236}">
                <a16:creationId xmlns:a16="http://schemas.microsoft.com/office/drawing/2014/main" id="{7693C55B-7DD7-42E3-A9E0-FEF0CD351166}"/>
              </a:ext>
            </a:extLst>
          </p:cNvPr>
          <p:cNvSpPr txBox="1"/>
          <p:nvPr/>
        </p:nvSpPr>
        <p:spPr>
          <a:xfrm>
            <a:off x="5948412" y="1448750"/>
            <a:ext cx="5938788" cy="3046988"/>
          </a:xfrm>
          <a:prstGeom prst="rect">
            <a:avLst/>
          </a:prstGeom>
          <a:noFill/>
          <a:ln>
            <a:solidFill>
              <a:srgbClr val="7030A0"/>
            </a:solidFill>
          </a:ln>
        </p:spPr>
        <p:txBody>
          <a:bodyPr wrap="square" rtlCol="0">
            <a:spAutoFit/>
          </a:bodyPr>
          <a:lstStyle/>
          <a:p>
            <a:pPr algn="just"/>
            <a:r>
              <a:rPr lang="en-IN" sz="2400" dirty="0">
                <a:latin typeface="regular_medium"/>
              </a:rPr>
              <a:t>From the adjacent graph, we see that the automatic cars gained in the year 2015. However we see that there is a decline in the demand. The reasons could be that mileage offered by the automatic cars is very low and also the price of the automatic cars are more than that of manual cars.</a:t>
            </a:r>
          </a:p>
        </p:txBody>
      </p:sp>
    </p:spTree>
    <p:extLst>
      <p:ext uri="{BB962C8B-B14F-4D97-AF65-F5344CB8AC3E}">
        <p14:creationId xmlns:p14="http://schemas.microsoft.com/office/powerpoint/2010/main" val="133290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C23A0EE-3A6F-4F75-92E2-FB07EB9DDDD0}"/>
              </a:ext>
            </a:extLst>
          </p:cNvPr>
          <p:cNvSpPr txBox="1"/>
          <p:nvPr/>
        </p:nvSpPr>
        <p:spPr>
          <a:xfrm>
            <a:off x="103471" y="118530"/>
            <a:ext cx="11870356" cy="584775"/>
          </a:xfrm>
          <a:prstGeom prst="rect">
            <a:avLst/>
          </a:prstGeom>
          <a:noFill/>
        </p:spPr>
        <p:txBody>
          <a:bodyPr wrap="square">
            <a:spAutoFit/>
          </a:bodyPr>
          <a:lstStyle/>
          <a:p>
            <a:r>
              <a:rPr lang="en-IN" sz="3200" dirty="0">
                <a:latin typeface="regular_medium"/>
                <a:ea typeface="+mj-ea"/>
                <a:cs typeface="+mj-cs"/>
              </a:rPr>
              <a:t>6. Number of Pre Owned Cars in Years</a:t>
            </a:r>
          </a:p>
        </p:txBody>
      </p:sp>
      <p:pic>
        <p:nvPicPr>
          <p:cNvPr id="6148" name="Picture 4">
            <a:extLst>
              <a:ext uri="{FF2B5EF4-FFF2-40B4-BE49-F238E27FC236}">
                <a16:creationId xmlns:a16="http://schemas.microsoft.com/office/drawing/2014/main" id="{13537710-245A-4D08-B06E-91A4747F6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566" y="897055"/>
            <a:ext cx="6305550" cy="3562350"/>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C9C81A8-C385-4E82-B77B-2316B4F7D267}"/>
              </a:ext>
            </a:extLst>
          </p:cNvPr>
          <p:cNvPicPr>
            <a:picLocks noChangeAspect="1"/>
          </p:cNvPicPr>
          <p:nvPr/>
        </p:nvPicPr>
        <p:blipFill>
          <a:blip r:embed="rId3"/>
          <a:stretch>
            <a:fillRect/>
          </a:stretch>
        </p:blipFill>
        <p:spPr>
          <a:xfrm>
            <a:off x="8007116" y="897055"/>
            <a:ext cx="933498" cy="3562350"/>
          </a:xfrm>
          <a:prstGeom prst="rect">
            <a:avLst/>
          </a:prstGeom>
          <a:ln>
            <a:solidFill>
              <a:srgbClr val="7030A0"/>
            </a:solidFill>
          </a:ln>
        </p:spPr>
      </p:pic>
      <p:sp>
        <p:nvSpPr>
          <p:cNvPr id="13" name="TextBox 12">
            <a:extLst>
              <a:ext uri="{FF2B5EF4-FFF2-40B4-BE49-F238E27FC236}">
                <a16:creationId xmlns:a16="http://schemas.microsoft.com/office/drawing/2014/main" id="{AC999983-FA29-49E3-A21E-ECAD5939B0AD}"/>
              </a:ext>
            </a:extLst>
          </p:cNvPr>
          <p:cNvSpPr txBox="1"/>
          <p:nvPr/>
        </p:nvSpPr>
        <p:spPr>
          <a:xfrm>
            <a:off x="613910" y="4653155"/>
            <a:ext cx="11090409" cy="830997"/>
          </a:xfrm>
          <a:prstGeom prst="rect">
            <a:avLst/>
          </a:prstGeom>
          <a:noFill/>
        </p:spPr>
        <p:txBody>
          <a:bodyPr wrap="square">
            <a:spAutoFit/>
          </a:bodyPr>
          <a:lstStyle/>
          <a:p>
            <a:r>
              <a:rPr lang="en-IN" sz="2400" dirty="0">
                <a:latin typeface="regular_medium"/>
              </a:rPr>
              <a:t>From the above graph we see that most of the cars are in the year 2014 (</a:t>
            </a:r>
            <a:r>
              <a:rPr lang="en-IN" sz="2400" dirty="0" err="1">
                <a:latin typeface="regular_medium"/>
              </a:rPr>
              <a:t>ie</a:t>
            </a:r>
            <a:r>
              <a:rPr lang="en-IN" sz="2400" dirty="0">
                <a:latin typeface="regular_medium"/>
              </a:rPr>
              <a:t>) 797 units. The least is in the year 1999 (</a:t>
            </a:r>
            <a:r>
              <a:rPr lang="en-IN" sz="2400" dirty="0" err="1">
                <a:latin typeface="regular_medium"/>
              </a:rPr>
              <a:t>ie</a:t>
            </a:r>
            <a:r>
              <a:rPr lang="en-IN" sz="2400" dirty="0">
                <a:latin typeface="regular_medium"/>
              </a:rPr>
              <a:t>) 2 units </a:t>
            </a:r>
          </a:p>
        </p:txBody>
      </p:sp>
    </p:spTree>
    <p:extLst>
      <p:ext uri="{BB962C8B-B14F-4D97-AF65-F5344CB8AC3E}">
        <p14:creationId xmlns:p14="http://schemas.microsoft.com/office/powerpoint/2010/main" val="98670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632F9-9686-40E1-B1AA-555BDCDE3C50}"/>
              </a:ext>
            </a:extLst>
          </p:cNvPr>
          <p:cNvSpPr txBox="1"/>
          <p:nvPr/>
        </p:nvSpPr>
        <p:spPr>
          <a:xfrm>
            <a:off x="84221" y="195532"/>
            <a:ext cx="6097604" cy="584775"/>
          </a:xfrm>
          <a:prstGeom prst="rect">
            <a:avLst/>
          </a:prstGeom>
          <a:noFill/>
        </p:spPr>
        <p:txBody>
          <a:bodyPr wrap="square">
            <a:spAutoFit/>
          </a:bodyPr>
          <a:lstStyle/>
          <a:p>
            <a:r>
              <a:rPr lang="en-IN" sz="3200" dirty="0">
                <a:latin typeface="regular_medium"/>
                <a:ea typeface="+mj-ea"/>
                <a:cs typeface="+mj-cs"/>
              </a:rPr>
              <a:t>6. Fuel Type pie chart</a:t>
            </a:r>
          </a:p>
        </p:txBody>
      </p:sp>
      <p:pic>
        <p:nvPicPr>
          <p:cNvPr id="1030" name="Picture 6">
            <a:extLst>
              <a:ext uri="{FF2B5EF4-FFF2-40B4-BE49-F238E27FC236}">
                <a16:creationId xmlns:a16="http://schemas.microsoft.com/office/drawing/2014/main" id="{E08D78CD-95BF-4B46-A13D-96BE20A37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61" y="1182402"/>
            <a:ext cx="4638705" cy="4380999"/>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19D35D3-CB84-4B62-8EE5-D8B412962AEC}"/>
              </a:ext>
            </a:extLst>
          </p:cNvPr>
          <p:cNvPicPr>
            <a:picLocks noChangeAspect="1"/>
          </p:cNvPicPr>
          <p:nvPr/>
        </p:nvPicPr>
        <p:blipFill>
          <a:blip r:embed="rId3"/>
          <a:stretch>
            <a:fillRect/>
          </a:stretch>
        </p:blipFill>
        <p:spPr>
          <a:xfrm>
            <a:off x="442961" y="5563401"/>
            <a:ext cx="2348365" cy="1190956"/>
          </a:xfrm>
          <a:prstGeom prst="rect">
            <a:avLst/>
          </a:prstGeom>
          <a:ln>
            <a:solidFill>
              <a:srgbClr val="7030A0"/>
            </a:solidFill>
          </a:ln>
        </p:spPr>
      </p:pic>
      <p:sp>
        <p:nvSpPr>
          <p:cNvPr id="2" name="TextBox 1">
            <a:extLst>
              <a:ext uri="{FF2B5EF4-FFF2-40B4-BE49-F238E27FC236}">
                <a16:creationId xmlns:a16="http://schemas.microsoft.com/office/drawing/2014/main" id="{BAD7FBF9-65EC-4F24-9AF3-FC4F92427826}"/>
              </a:ext>
            </a:extLst>
          </p:cNvPr>
          <p:cNvSpPr txBox="1"/>
          <p:nvPr/>
        </p:nvSpPr>
        <p:spPr>
          <a:xfrm>
            <a:off x="5496025" y="1289785"/>
            <a:ext cx="6391175" cy="3416320"/>
          </a:xfrm>
          <a:prstGeom prst="rect">
            <a:avLst/>
          </a:prstGeom>
          <a:noFill/>
          <a:ln>
            <a:solidFill>
              <a:srgbClr val="7030A0"/>
            </a:solidFill>
          </a:ln>
        </p:spPr>
        <p:txBody>
          <a:bodyPr wrap="square" rtlCol="0">
            <a:spAutoFit/>
          </a:bodyPr>
          <a:lstStyle/>
          <a:p>
            <a:pPr algn="just"/>
            <a:r>
              <a:rPr lang="en-IN" sz="2400" dirty="0">
                <a:latin typeface="regular_medium"/>
              </a:rPr>
              <a:t>It is seen that the consumer preference is for diesel driven fuel cars which is a bit surprising in the current context ; the price difference between petrol and diesel is marginal.</a:t>
            </a:r>
          </a:p>
          <a:p>
            <a:pPr algn="just"/>
            <a:endParaRPr lang="en-IN" sz="2400" dirty="0">
              <a:latin typeface="regular_medium"/>
            </a:endParaRPr>
          </a:p>
          <a:p>
            <a:pPr algn="just"/>
            <a:r>
              <a:rPr lang="en-IN" sz="2400" dirty="0">
                <a:latin typeface="regular_medium"/>
              </a:rPr>
              <a:t>EV cars are slowly picking up, however availability of charging points is a challenge across cities.</a:t>
            </a:r>
          </a:p>
        </p:txBody>
      </p:sp>
    </p:spTree>
    <p:extLst>
      <p:ext uri="{BB962C8B-B14F-4D97-AF65-F5344CB8AC3E}">
        <p14:creationId xmlns:p14="http://schemas.microsoft.com/office/powerpoint/2010/main" val="286399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DFC35-9266-44CC-82CB-42517AB9F05A}"/>
              </a:ext>
            </a:extLst>
          </p:cNvPr>
          <p:cNvSpPr txBox="1"/>
          <p:nvPr/>
        </p:nvSpPr>
        <p:spPr>
          <a:xfrm>
            <a:off x="2271562" y="105879"/>
            <a:ext cx="6097604" cy="646331"/>
          </a:xfrm>
          <a:prstGeom prst="rect">
            <a:avLst/>
          </a:prstGeom>
          <a:noFill/>
        </p:spPr>
        <p:txBody>
          <a:bodyPr wrap="square">
            <a:spAutoFit/>
          </a:bodyPr>
          <a:lstStyle/>
          <a:p>
            <a:pPr algn="ctr"/>
            <a:r>
              <a:rPr lang="en-IN" sz="3600" b="1" dirty="0">
                <a:latin typeface="Arial Black" panose="020B0A04020102020204" pitchFamily="34" charset="0"/>
              </a:rPr>
              <a:t>CORRELATION</a:t>
            </a:r>
          </a:p>
        </p:txBody>
      </p:sp>
      <p:pic>
        <p:nvPicPr>
          <p:cNvPr id="4" name="Picture 3">
            <a:extLst>
              <a:ext uri="{FF2B5EF4-FFF2-40B4-BE49-F238E27FC236}">
                <a16:creationId xmlns:a16="http://schemas.microsoft.com/office/drawing/2014/main" id="{B073FEB0-E674-47CF-B49E-DE1846B63B75}"/>
              </a:ext>
            </a:extLst>
          </p:cNvPr>
          <p:cNvPicPr>
            <a:picLocks noChangeAspect="1"/>
          </p:cNvPicPr>
          <p:nvPr/>
        </p:nvPicPr>
        <p:blipFill>
          <a:blip r:embed="rId2"/>
          <a:stretch>
            <a:fillRect/>
          </a:stretch>
        </p:blipFill>
        <p:spPr>
          <a:xfrm>
            <a:off x="452388" y="1212664"/>
            <a:ext cx="8762667" cy="3041701"/>
          </a:xfrm>
          <a:prstGeom prst="rect">
            <a:avLst/>
          </a:prstGeom>
          <a:ln>
            <a:solidFill>
              <a:srgbClr val="7030A0"/>
            </a:solidFill>
          </a:ln>
        </p:spPr>
      </p:pic>
      <p:sp>
        <p:nvSpPr>
          <p:cNvPr id="5" name="TextBox 4">
            <a:extLst>
              <a:ext uri="{FF2B5EF4-FFF2-40B4-BE49-F238E27FC236}">
                <a16:creationId xmlns:a16="http://schemas.microsoft.com/office/drawing/2014/main" id="{D425EEB0-2489-4577-833D-BA32A2D65343}"/>
              </a:ext>
            </a:extLst>
          </p:cNvPr>
          <p:cNvSpPr txBox="1"/>
          <p:nvPr/>
        </p:nvSpPr>
        <p:spPr>
          <a:xfrm>
            <a:off x="452388" y="4254365"/>
            <a:ext cx="8762667" cy="646331"/>
          </a:xfrm>
          <a:prstGeom prst="rect">
            <a:avLst/>
          </a:prstGeom>
          <a:noFill/>
          <a:ln>
            <a:solidFill>
              <a:srgbClr val="7030A0"/>
            </a:solidFill>
          </a:ln>
        </p:spPr>
        <p:txBody>
          <a:bodyPr wrap="square" rtlCol="0">
            <a:spAutoFit/>
          </a:bodyPr>
          <a:lstStyle/>
          <a:p>
            <a:pPr algn="just"/>
            <a:r>
              <a:rPr lang="en-IN" dirty="0"/>
              <a:t>From the above corrplot we see that there is strong positive correlation between Engine and Price. </a:t>
            </a:r>
          </a:p>
        </p:txBody>
      </p:sp>
    </p:spTree>
    <p:extLst>
      <p:ext uri="{BB962C8B-B14F-4D97-AF65-F5344CB8AC3E}">
        <p14:creationId xmlns:p14="http://schemas.microsoft.com/office/powerpoint/2010/main" val="128057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9CC5B-C545-421C-A654-1031F48DD57D}"/>
              </a:ext>
            </a:extLst>
          </p:cNvPr>
          <p:cNvSpPr txBox="1"/>
          <p:nvPr/>
        </p:nvSpPr>
        <p:spPr>
          <a:xfrm>
            <a:off x="2781701" y="2300438"/>
            <a:ext cx="5659655" cy="1015663"/>
          </a:xfrm>
          <a:prstGeom prst="rect">
            <a:avLst/>
          </a:prstGeom>
          <a:noFill/>
        </p:spPr>
        <p:txBody>
          <a:bodyPr wrap="square" rtlCol="0">
            <a:spAutoFit/>
          </a:bodyPr>
          <a:lstStyle/>
          <a:p>
            <a:pPr algn="ctr"/>
            <a:r>
              <a:rPr lang="en-IN" sz="6000" dirty="0">
                <a:latin typeface="Arial Black" panose="020B0A04020102020204" pitchFamily="34" charset="0"/>
              </a:rPr>
              <a:t>THANK YOU </a:t>
            </a:r>
          </a:p>
        </p:txBody>
      </p:sp>
    </p:spTree>
    <p:extLst>
      <p:ext uri="{BB962C8B-B14F-4D97-AF65-F5344CB8AC3E}">
        <p14:creationId xmlns:p14="http://schemas.microsoft.com/office/powerpoint/2010/main" val="86251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7564D-FFD6-449A-8527-2B660DFC8269}"/>
              </a:ext>
            </a:extLst>
          </p:cNvPr>
          <p:cNvSpPr txBox="1"/>
          <p:nvPr/>
        </p:nvSpPr>
        <p:spPr>
          <a:xfrm flipH="1">
            <a:off x="441309" y="366779"/>
            <a:ext cx="9366833" cy="707886"/>
          </a:xfrm>
          <a:prstGeom prst="rect">
            <a:avLst/>
          </a:prstGeom>
          <a:noFill/>
        </p:spPr>
        <p:txBody>
          <a:bodyPr wrap="square" rtlCol="0">
            <a:spAutoFit/>
          </a:bodyPr>
          <a:lstStyle/>
          <a:p>
            <a:r>
              <a:rPr lang="en-IN" sz="4000" b="1" dirty="0">
                <a:latin typeface="Arial Black" panose="020B0A04020102020204" pitchFamily="34" charset="0"/>
              </a:rPr>
              <a:t>INTRODUCTION TO PANDAS</a:t>
            </a:r>
          </a:p>
        </p:txBody>
      </p:sp>
      <p:sp>
        <p:nvSpPr>
          <p:cNvPr id="3" name="TextBox 2">
            <a:extLst>
              <a:ext uri="{FF2B5EF4-FFF2-40B4-BE49-F238E27FC236}">
                <a16:creationId xmlns:a16="http://schemas.microsoft.com/office/drawing/2014/main" id="{AB81D895-040F-44B8-AD38-486495E08871}"/>
              </a:ext>
            </a:extLst>
          </p:cNvPr>
          <p:cNvSpPr txBox="1"/>
          <p:nvPr/>
        </p:nvSpPr>
        <p:spPr>
          <a:xfrm>
            <a:off x="683394" y="1597794"/>
            <a:ext cx="10376033" cy="3046988"/>
          </a:xfrm>
          <a:prstGeom prst="rect">
            <a:avLst/>
          </a:prstGeom>
          <a:noFill/>
        </p:spPr>
        <p:txBody>
          <a:bodyPr wrap="square" rtlCol="0">
            <a:spAutoFit/>
          </a:bodyPr>
          <a:lstStyle/>
          <a:p>
            <a:r>
              <a:rPr lang="en-IN" sz="3200" dirty="0">
                <a:latin typeface="regular_medium"/>
              </a:rPr>
              <a:t>Pandas is a powerful Python data analysis toolkit for :</a:t>
            </a:r>
          </a:p>
          <a:p>
            <a:r>
              <a:rPr lang="en-IN" sz="3200" dirty="0">
                <a:latin typeface="regular_medium"/>
              </a:rPr>
              <a:t>1. Reading different varieties of data </a:t>
            </a:r>
          </a:p>
          <a:p>
            <a:r>
              <a:rPr lang="en-IN" sz="3200" dirty="0">
                <a:latin typeface="regular_medium"/>
              </a:rPr>
              <a:t>2. Functions for filtering, selecting and manipulating the data</a:t>
            </a:r>
          </a:p>
          <a:p>
            <a:r>
              <a:rPr lang="en-IN" sz="3200" dirty="0">
                <a:latin typeface="regular_medium"/>
              </a:rPr>
              <a:t>3. Plotting data for visualization and exploration    purposes</a:t>
            </a:r>
          </a:p>
        </p:txBody>
      </p:sp>
    </p:spTree>
    <p:extLst>
      <p:ext uri="{BB962C8B-B14F-4D97-AF65-F5344CB8AC3E}">
        <p14:creationId xmlns:p14="http://schemas.microsoft.com/office/powerpoint/2010/main" val="127047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26C3C-E5EC-422B-97F3-36A5A95C9E8D}"/>
              </a:ext>
            </a:extLst>
          </p:cNvPr>
          <p:cNvSpPr txBox="1"/>
          <p:nvPr/>
        </p:nvSpPr>
        <p:spPr>
          <a:xfrm>
            <a:off x="274320" y="294640"/>
            <a:ext cx="11450320" cy="707886"/>
          </a:xfrm>
          <a:prstGeom prst="rect">
            <a:avLst/>
          </a:prstGeom>
          <a:noFill/>
        </p:spPr>
        <p:txBody>
          <a:bodyPr wrap="square" rtlCol="0">
            <a:spAutoFit/>
          </a:bodyPr>
          <a:lstStyle/>
          <a:p>
            <a:r>
              <a:rPr lang="en-IN" sz="4000" b="1" dirty="0">
                <a:latin typeface="Arial Black" panose="020B0A04020102020204" pitchFamily="34" charset="0"/>
              </a:rPr>
              <a:t>READING A SPREADSHEET FILE</a:t>
            </a:r>
          </a:p>
        </p:txBody>
      </p:sp>
      <p:sp>
        <p:nvSpPr>
          <p:cNvPr id="3" name="TextBox 2">
            <a:extLst>
              <a:ext uri="{FF2B5EF4-FFF2-40B4-BE49-F238E27FC236}">
                <a16:creationId xmlns:a16="http://schemas.microsoft.com/office/drawing/2014/main" id="{469FC925-D0D4-4E13-872A-2C6742019B27}"/>
              </a:ext>
            </a:extLst>
          </p:cNvPr>
          <p:cNvSpPr txBox="1"/>
          <p:nvPr/>
        </p:nvSpPr>
        <p:spPr>
          <a:xfrm>
            <a:off x="72724" y="1223661"/>
            <a:ext cx="11013440" cy="954107"/>
          </a:xfrm>
          <a:prstGeom prst="rect">
            <a:avLst/>
          </a:prstGeom>
          <a:noFill/>
        </p:spPr>
        <p:txBody>
          <a:bodyPr wrap="square" rtlCol="0">
            <a:spAutoFit/>
          </a:bodyPr>
          <a:lstStyle/>
          <a:p>
            <a:r>
              <a:rPr lang="en-IN" sz="2400" dirty="0">
                <a:solidFill>
                  <a:schemeClr val="bg1"/>
                </a:solidFill>
                <a:latin typeface="Arial" panose="020B0604020202020204" pitchFamily="34" charset="0"/>
                <a:cs typeface="Arial" panose="020B0604020202020204" pitchFamily="34" charset="0"/>
              </a:rPr>
              <a:t>    </a:t>
            </a:r>
            <a:r>
              <a:rPr lang="en-IN" sz="3200" dirty="0">
                <a:latin typeface="regular_medium"/>
              </a:rPr>
              <a:t>Pandas can help us read data of different types of file.</a:t>
            </a:r>
          </a:p>
          <a:p>
            <a:endParaRPr lang="en-IN" sz="24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36D5253-7841-4AD4-9EFF-A2ED4432817F}"/>
              </a:ext>
            </a:extLst>
          </p:cNvPr>
          <p:cNvPicPr>
            <a:picLocks noChangeAspect="1"/>
          </p:cNvPicPr>
          <p:nvPr/>
        </p:nvPicPr>
        <p:blipFill>
          <a:blip r:embed="rId2"/>
          <a:stretch>
            <a:fillRect/>
          </a:stretch>
        </p:blipFill>
        <p:spPr>
          <a:xfrm>
            <a:off x="2534483" y="1837278"/>
            <a:ext cx="4829378" cy="2528986"/>
          </a:xfrm>
          <a:prstGeom prst="rect">
            <a:avLst/>
          </a:prstGeom>
          <a:ln>
            <a:solidFill>
              <a:srgbClr val="7030A0"/>
            </a:solidFill>
          </a:ln>
        </p:spPr>
      </p:pic>
      <p:sp>
        <p:nvSpPr>
          <p:cNvPr id="8" name="TextBox 7">
            <a:extLst>
              <a:ext uri="{FF2B5EF4-FFF2-40B4-BE49-F238E27FC236}">
                <a16:creationId xmlns:a16="http://schemas.microsoft.com/office/drawing/2014/main" id="{BF26BEC5-E82E-4151-AA4D-6EAB97E0E595}"/>
              </a:ext>
            </a:extLst>
          </p:cNvPr>
          <p:cNvSpPr txBox="1"/>
          <p:nvPr/>
        </p:nvSpPr>
        <p:spPr>
          <a:xfrm flipH="1">
            <a:off x="998620" y="5380522"/>
            <a:ext cx="8232007" cy="369332"/>
          </a:xfrm>
          <a:prstGeom prst="rect">
            <a:avLst/>
          </a:prstGeom>
          <a:noFill/>
        </p:spPr>
        <p:txBody>
          <a:bodyPr wrap="square" rtlCol="0">
            <a:spAutoFit/>
          </a:bodyPr>
          <a:lstStyle/>
          <a:p>
            <a:endParaRPr lang="en-IN" dirty="0">
              <a:solidFill>
                <a:schemeClr val="bg1"/>
              </a:solidFill>
            </a:endParaRPr>
          </a:p>
        </p:txBody>
      </p:sp>
      <p:sp>
        <p:nvSpPr>
          <p:cNvPr id="14" name="TextBox 13">
            <a:extLst>
              <a:ext uri="{FF2B5EF4-FFF2-40B4-BE49-F238E27FC236}">
                <a16:creationId xmlns:a16="http://schemas.microsoft.com/office/drawing/2014/main" id="{8D726149-AB15-49A0-B8AA-90E9A4D08FD2}"/>
              </a:ext>
            </a:extLst>
          </p:cNvPr>
          <p:cNvSpPr txBox="1"/>
          <p:nvPr/>
        </p:nvSpPr>
        <p:spPr>
          <a:xfrm>
            <a:off x="512643" y="4545770"/>
            <a:ext cx="6097604" cy="1077218"/>
          </a:xfrm>
          <a:prstGeom prst="rect">
            <a:avLst/>
          </a:prstGeom>
          <a:noFill/>
        </p:spPr>
        <p:txBody>
          <a:bodyPr wrap="square">
            <a:spAutoFit/>
          </a:bodyPr>
          <a:lstStyle/>
          <a:p>
            <a:endParaRPr lang="en-IN" sz="3200" dirty="0">
              <a:solidFill>
                <a:schemeClr val="bg1"/>
              </a:solidFill>
              <a:latin typeface="regular_medium"/>
            </a:endParaRPr>
          </a:p>
          <a:p>
            <a:r>
              <a:rPr lang="en-IN" sz="3200" dirty="0">
                <a:latin typeface="regular_medium"/>
              </a:rPr>
              <a:t>Here the dataset is csv </a:t>
            </a:r>
          </a:p>
        </p:txBody>
      </p:sp>
      <p:pic>
        <p:nvPicPr>
          <p:cNvPr id="5" name="Picture 4">
            <a:extLst>
              <a:ext uri="{FF2B5EF4-FFF2-40B4-BE49-F238E27FC236}">
                <a16:creationId xmlns:a16="http://schemas.microsoft.com/office/drawing/2014/main" id="{76AD4900-7419-4D64-B47C-426B5A6E5007}"/>
              </a:ext>
            </a:extLst>
          </p:cNvPr>
          <p:cNvPicPr>
            <a:picLocks noChangeAspect="1"/>
          </p:cNvPicPr>
          <p:nvPr/>
        </p:nvPicPr>
        <p:blipFill>
          <a:blip r:embed="rId3"/>
          <a:stretch>
            <a:fillRect/>
          </a:stretch>
        </p:blipFill>
        <p:spPr>
          <a:xfrm>
            <a:off x="604886" y="5622988"/>
            <a:ext cx="5226319" cy="444523"/>
          </a:xfrm>
          <a:prstGeom prst="rect">
            <a:avLst/>
          </a:prstGeom>
          <a:ln>
            <a:solidFill>
              <a:srgbClr val="7030A0"/>
            </a:solidFill>
          </a:ln>
        </p:spPr>
      </p:pic>
    </p:spTree>
    <p:extLst>
      <p:ext uri="{BB962C8B-B14F-4D97-AF65-F5344CB8AC3E}">
        <p14:creationId xmlns:p14="http://schemas.microsoft.com/office/powerpoint/2010/main" val="429420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D699A3-CD74-42F9-A549-03E3C975FC51}"/>
              </a:ext>
            </a:extLst>
          </p:cNvPr>
          <p:cNvPicPr>
            <a:picLocks noChangeAspect="1"/>
          </p:cNvPicPr>
          <p:nvPr/>
        </p:nvPicPr>
        <p:blipFill>
          <a:blip r:embed="rId2"/>
          <a:stretch>
            <a:fillRect/>
          </a:stretch>
        </p:blipFill>
        <p:spPr>
          <a:xfrm>
            <a:off x="773415" y="1580298"/>
            <a:ext cx="10890759" cy="4248001"/>
          </a:xfrm>
          <a:prstGeom prst="rect">
            <a:avLst/>
          </a:prstGeom>
          <a:ln>
            <a:solidFill>
              <a:srgbClr val="7030A0"/>
            </a:solidFill>
          </a:ln>
        </p:spPr>
      </p:pic>
      <p:sp>
        <p:nvSpPr>
          <p:cNvPr id="4" name="TextBox 3">
            <a:extLst>
              <a:ext uri="{FF2B5EF4-FFF2-40B4-BE49-F238E27FC236}">
                <a16:creationId xmlns:a16="http://schemas.microsoft.com/office/drawing/2014/main" id="{54A56F62-8270-43D3-B75E-27C220A83823}"/>
              </a:ext>
            </a:extLst>
          </p:cNvPr>
          <p:cNvSpPr txBox="1"/>
          <p:nvPr/>
        </p:nvSpPr>
        <p:spPr>
          <a:xfrm>
            <a:off x="773415" y="660369"/>
            <a:ext cx="6097604" cy="769441"/>
          </a:xfrm>
          <a:prstGeom prst="rect">
            <a:avLst/>
          </a:prstGeom>
          <a:noFill/>
        </p:spPr>
        <p:txBody>
          <a:bodyPr wrap="square">
            <a:spAutoFit/>
          </a:bodyPr>
          <a:lstStyle/>
          <a:p>
            <a:r>
              <a:rPr lang="en-IN" sz="4400" dirty="0">
                <a:latin typeface="Arial Black" panose="020B0A04020102020204" pitchFamily="34" charset="0"/>
              </a:rPr>
              <a:t>DATASET</a:t>
            </a:r>
            <a:endParaRPr lang="en-IN" sz="4400" dirty="0"/>
          </a:p>
        </p:txBody>
      </p:sp>
    </p:spTree>
    <p:extLst>
      <p:ext uri="{BB962C8B-B14F-4D97-AF65-F5344CB8AC3E}">
        <p14:creationId xmlns:p14="http://schemas.microsoft.com/office/powerpoint/2010/main" val="393972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D88B-7077-48ED-B2A0-9F18F7D4071D}"/>
              </a:ext>
            </a:extLst>
          </p:cNvPr>
          <p:cNvSpPr>
            <a:spLocks noGrp="1"/>
          </p:cNvSpPr>
          <p:nvPr>
            <p:ph type="title"/>
          </p:nvPr>
        </p:nvSpPr>
        <p:spPr/>
        <p:txBody>
          <a:bodyPr/>
          <a:lstStyle/>
          <a:p>
            <a:r>
              <a:rPr lang="en-IN" sz="4400" dirty="0">
                <a:latin typeface="Arial Black" panose="020B0A04020102020204" pitchFamily="34" charset="0"/>
              </a:rPr>
              <a:t>ABOUT THE DATASET</a:t>
            </a:r>
            <a:endParaRPr lang="en-IN" dirty="0"/>
          </a:p>
        </p:txBody>
      </p:sp>
      <p:sp>
        <p:nvSpPr>
          <p:cNvPr id="3" name="Content Placeholder 2">
            <a:extLst>
              <a:ext uri="{FF2B5EF4-FFF2-40B4-BE49-F238E27FC236}">
                <a16:creationId xmlns:a16="http://schemas.microsoft.com/office/drawing/2014/main" id="{16AC1DAA-48E8-4C8D-829C-E5A804D7344D}"/>
              </a:ext>
            </a:extLst>
          </p:cNvPr>
          <p:cNvSpPr>
            <a:spLocks noGrp="1"/>
          </p:cNvSpPr>
          <p:nvPr>
            <p:ph sz="half" idx="1"/>
          </p:nvPr>
        </p:nvSpPr>
        <p:spPr>
          <a:xfrm>
            <a:off x="838200" y="1586139"/>
            <a:ext cx="10515600" cy="4351338"/>
          </a:xfrm>
        </p:spPr>
        <p:txBody>
          <a:bodyPr>
            <a:normAutofit/>
          </a:bodyPr>
          <a:lstStyle/>
          <a:p>
            <a:pPr algn="just"/>
            <a:r>
              <a:rPr lang="en-US" sz="3200" dirty="0">
                <a:latin typeface="regular_medium"/>
              </a:rPr>
              <a:t>The dataset is about the pre-owned cars from 1998 to 2019. </a:t>
            </a:r>
          </a:p>
          <a:p>
            <a:pPr marL="0" indent="0" algn="just">
              <a:buNone/>
            </a:pPr>
            <a:endParaRPr lang="en-US" sz="3200" dirty="0">
              <a:latin typeface="regular_medium"/>
            </a:endParaRPr>
          </a:p>
          <a:p>
            <a:pPr algn="just"/>
            <a:r>
              <a:rPr lang="en-US" sz="3200" dirty="0">
                <a:latin typeface="regular_medium"/>
              </a:rPr>
              <a:t>There are 6019 rows and 13 columns in this dataset. The first 5 observations from the dataset is displayed.</a:t>
            </a:r>
          </a:p>
          <a:p>
            <a:pPr marL="0" indent="0" algn="just">
              <a:buNone/>
            </a:pPr>
            <a:endParaRPr lang="en-US" sz="3200" dirty="0">
              <a:latin typeface="regular_medium"/>
            </a:endParaRPr>
          </a:p>
          <a:p>
            <a:pPr algn="just"/>
            <a:r>
              <a:rPr lang="en-US" sz="3200" dirty="0">
                <a:latin typeface="regular_medium"/>
              </a:rPr>
              <a:t>The dataset consist of the pre-owned cars in 11 different states in India.</a:t>
            </a:r>
          </a:p>
          <a:p>
            <a:pPr marL="0" indent="0">
              <a:buNone/>
            </a:pPr>
            <a:endParaRPr lang="en-IN" dirty="0"/>
          </a:p>
        </p:txBody>
      </p:sp>
    </p:spTree>
    <p:extLst>
      <p:ext uri="{BB962C8B-B14F-4D97-AF65-F5344CB8AC3E}">
        <p14:creationId xmlns:p14="http://schemas.microsoft.com/office/powerpoint/2010/main" val="356636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8E7BE-0520-45F7-A7AB-0DC07EBD0495}"/>
              </a:ext>
            </a:extLst>
          </p:cNvPr>
          <p:cNvSpPr txBox="1"/>
          <p:nvPr/>
        </p:nvSpPr>
        <p:spPr>
          <a:xfrm>
            <a:off x="284480" y="335280"/>
            <a:ext cx="10746072" cy="707886"/>
          </a:xfrm>
          <a:prstGeom prst="rect">
            <a:avLst/>
          </a:prstGeom>
          <a:noFill/>
        </p:spPr>
        <p:txBody>
          <a:bodyPr wrap="square" rtlCol="0">
            <a:spAutoFit/>
          </a:bodyPr>
          <a:lstStyle/>
          <a:p>
            <a:r>
              <a:rPr lang="en-IN" sz="4000" b="1" dirty="0">
                <a:latin typeface="Arial Black" panose="020B0A04020102020204" pitchFamily="34" charset="0"/>
              </a:rPr>
              <a:t>NECESSARY LIBRARIES IN PYTHON</a:t>
            </a:r>
          </a:p>
        </p:txBody>
      </p:sp>
      <p:pic>
        <p:nvPicPr>
          <p:cNvPr id="4" name="Picture 3">
            <a:extLst>
              <a:ext uri="{FF2B5EF4-FFF2-40B4-BE49-F238E27FC236}">
                <a16:creationId xmlns:a16="http://schemas.microsoft.com/office/drawing/2014/main" id="{3E28D047-8756-415B-8DF5-9BD35CC5A6DE}"/>
              </a:ext>
            </a:extLst>
          </p:cNvPr>
          <p:cNvPicPr>
            <a:picLocks noChangeAspect="1"/>
          </p:cNvPicPr>
          <p:nvPr/>
        </p:nvPicPr>
        <p:blipFill>
          <a:blip r:embed="rId2"/>
          <a:stretch>
            <a:fillRect/>
          </a:stretch>
        </p:blipFill>
        <p:spPr>
          <a:xfrm>
            <a:off x="446828" y="1693514"/>
            <a:ext cx="8910532" cy="3091846"/>
          </a:xfrm>
          <a:prstGeom prst="rect">
            <a:avLst/>
          </a:prstGeom>
          <a:ln>
            <a:solidFill>
              <a:srgbClr val="7030A0"/>
            </a:solidFill>
          </a:ln>
        </p:spPr>
      </p:pic>
    </p:spTree>
    <p:extLst>
      <p:ext uri="{BB962C8B-B14F-4D97-AF65-F5344CB8AC3E}">
        <p14:creationId xmlns:p14="http://schemas.microsoft.com/office/powerpoint/2010/main" val="403570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5C8AB-3445-463F-93B6-83F5D5374D57}"/>
              </a:ext>
            </a:extLst>
          </p:cNvPr>
          <p:cNvSpPr txBox="1"/>
          <p:nvPr/>
        </p:nvSpPr>
        <p:spPr>
          <a:xfrm>
            <a:off x="239616" y="305584"/>
            <a:ext cx="8650995" cy="707886"/>
          </a:xfrm>
          <a:prstGeom prst="rect">
            <a:avLst/>
          </a:prstGeom>
          <a:noFill/>
        </p:spPr>
        <p:txBody>
          <a:bodyPr wrap="square">
            <a:spAutoFit/>
          </a:bodyPr>
          <a:lstStyle/>
          <a:p>
            <a:r>
              <a:rPr lang="en-IN" sz="4000" b="1" dirty="0">
                <a:latin typeface="Arial Black" panose="020B0A04020102020204" pitchFamily="34" charset="0"/>
              </a:rPr>
              <a:t>DATA CLEANING</a:t>
            </a:r>
          </a:p>
        </p:txBody>
      </p:sp>
      <p:sp>
        <p:nvSpPr>
          <p:cNvPr id="5" name="TextBox 4">
            <a:extLst>
              <a:ext uri="{FF2B5EF4-FFF2-40B4-BE49-F238E27FC236}">
                <a16:creationId xmlns:a16="http://schemas.microsoft.com/office/drawing/2014/main" id="{74D92648-B74D-4D28-AFF1-8F97BF97C95B}"/>
              </a:ext>
            </a:extLst>
          </p:cNvPr>
          <p:cNvSpPr txBox="1"/>
          <p:nvPr/>
        </p:nvSpPr>
        <p:spPr>
          <a:xfrm>
            <a:off x="415887" y="1013470"/>
            <a:ext cx="10876402" cy="2554545"/>
          </a:xfrm>
          <a:prstGeom prst="rect">
            <a:avLst/>
          </a:prstGeom>
          <a:noFill/>
        </p:spPr>
        <p:txBody>
          <a:bodyPr wrap="square">
            <a:spAutoFit/>
          </a:bodyPr>
          <a:lstStyle/>
          <a:p>
            <a:pPr algn="just"/>
            <a:r>
              <a:rPr lang="en-US" sz="3200" dirty="0">
                <a:latin typeface="regular_medium"/>
              </a:rPr>
              <a:t>Data cleaning is the process of identifying, deleting, and/or replacing inconsistent or incorrect information from the database.</a:t>
            </a:r>
          </a:p>
          <a:p>
            <a:pPr algn="just"/>
            <a:endParaRPr lang="en-US" sz="3200" dirty="0">
              <a:solidFill>
                <a:schemeClr val="bg1"/>
              </a:solidFill>
              <a:latin typeface="regular_medium"/>
            </a:endParaRPr>
          </a:p>
          <a:p>
            <a:pPr algn="just"/>
            <a:endParaRPr lang="en-IN" sz="3200" dirty="0">
              <a:solidFill>
                <a:schemeClr val="bg1"/>
              </a:solidFill>
              <a:latin typeface="regular_medium"/>
            </a:endParaRPr>
          </a:p>
        </p:txBody>
      </p:sp>
      <p:graphicFrame>
        <p:nvGraphicFramePr>
          <p:cNvPr id="2" name="Diagram 1">
            <a:extLst>
              <a:ext uri="{FF2B5EF4-FFF2-40B4-BE49-F238E27FC236}">
                <a16:creationId xmlns:a16="http://schemas.microsoft.com/office/drawing/2014/main" id="{43182B66-8F8A-45AC-A05C-A58350A7DAC6}"/>
              </a:ext>
            </a:extLst>
          </p:cNvPr>
          <p:cNvGraphicFramePr/>
          <p:nvPr>
            <p:extLst>
              <p:ext uri="{D42A27DB-BD31-4B8C-83A1-F6EECF244321}">
                <p14:modId xmlns:p14="http://schemas.microsoft.com/office/powerpoint/2010/main" val="709869470"/>
              </p:ext>
            </p:extLst>
          </p:nvPr>
        </p:nvGraphicFramePr>
        <p:xfrm>
          <a:off x="660188" y="2144046"/>
          <a:ext cx="11531812" cy="440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30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A208-077A-4425-8104-FBE9F9BAFB1C}"/>
              </a:ext>
            </a:extLst>
          </p:cNvPr>
          <p:cNvSpPr>
            <a:spLocks noGrp="1"/>
          </p:cNvSpPr>
          <p:nvPr>
            <p:ph type="title"/>
          </p:nvPr>
        </p:nvSpPr>
        <p:spPr>
          <a:xfrm>
            <a:off x="839788" y="0"/>
            <a:ext cx="8850622" cy="1600200"/>
          </a:xfrm>
        </p:spPr>
        <p:txBody>
          <a:bodyPr>
            <a:normAutofit/>
          </a:bodyPr>
          <a:lstStyle/>
          <a:p>
            <a:pPr algn="just"/>
            <a:r>
              <a:rPr lang="en-US" b="1" dirty="0">
                <a:latin typeface="Arial" panose="020B0604020202020204" pitchFamily="34" charset="0"/>
                <a:cs typeface="Arial" panose="020B0604020202020204" pitchFamily="34" charset="0"/>
              </a:rPr>
              <a:t>1. Find the out how many variables have missing values</a:t>
            </a:r>
            <a:endParaRPr lang="en-IN" dirty="0"/>
          </a:p>
        </p:txBody>
      </p:sp>
      <p:sp>
        <p:nvSpPr>
          <p:cNvPr id="7" name="TextBox 6">
            <a:extLst>
              <a:ext uri="{FF2B5EF4-FFF2-40B4-BE49-F238E27FC236}">
                <a16:creationId xmlns:a16="http://schemas.microsoft.com/office/drawing/2014/main" id="{5031547F-2826-4168-92D5-98E87ACC1D54}"/>
              </a:ext>
            </a:extLst>
          </p:cNvPr>
          <p:cNvSpPr txBox="1"/>
          <p:nvPr/>
        </p:nvSpPr>
        <p:spPr>
          <a:xfrm>
            <a:off x="4962293" y="2141034"/>
            <a:ext cx="6266985" cy="2400657"/>
          </a:xfrm>
          <a:prstGeom prst="rect">
            <a:avLst/>
          </a:prstGeom>
          <a:noFill/>
        </p:spPr>
        <p:txBody>
          <a:bodyPr wrap="square" rtlCol="0">
            <a:spAutoFit/>
          </a:bodyPr>
          <a:lstStyle/>
          <a:p>
            <a:pPr algn="just"/>
            <a:r>
              <a:rPr lang="en-US" sz="3000" dirty="0">
                <a:latin typeface="regular_medium"/>
              </a:rPr>
              <a:t>So we see that Mileage, Engine, Power, </a:t>
            </a:r>
            <a:r>
              <a:rPr lang="en-US" sz="3000" dirty="0" err="1">
                <a:latin typeface="regular_medium"/>
              </a:rPr>
              <a:t>New_Price</a:t>
            </a:r>
            <a:r>
              <a:rPr lang="en-US" sz="3000" dirty="0">
                <a:latin typeface="regular_medium"/>
              </a:rPr>
              <a:t> and Seats have missing values… (Displayed by the </a:t>
            </a:r>
            <a:r>
              <a:rPr lang="en-US" sz="3000" dirty="0" err="1">
                <a:latin typeface="regular_medium"/>
              </a:rPr>
              <a:t>boolean</a:t>
            </a:r>
            <a:r>
              <a:rPr lang="en-US" sz="3000" dirty="0">
                <a:latin typeface="regular_medium"/>
              </a:rPr>
              <a:t> </a:t>
            </a:r>
            <a:r>
              <a:rPr lang="en-US" sz="3000" b="1" dirty="0">
                <a:latin typeface="regular_medium"/>
              </a:rPr>
              <a:t>True</a:t>
            </a:r>
            <a:r>
              <a:rPr lang="en-US" sz="3000" dirty="0">
                <a:latin typeface="regular_medium"/>
              </a:rPr>
              <a:t>). All other columns have complete information.</a:t>
            </a:r>
            <a:endParaRPr lang="en-IN" dirty="0">
              <a:solidFill>
                <a:schemeClr val="bg1"/>
              </a:solidFill>
            </a:endParaRPr>
          </a:p>
        </p:txBody>
      </p:sp>
      <p:pic>
        <p:nvPicPr>
          <p:cNvPr id="13" name="Picture 12">
            <a:extLst>
              <a:ext uri="{FF2B5EF4-FFF2-40B4-BE49-F238E27FC236}">
                <a16:creationId xmlns:a16="http://schemas.microsoft.com/office/drawing/2014/main" id="{82D4BD1E-5604-4C21-99C4-1C8D33D56F08}"/>
              </a:ext>
            </a:extLst>
          </p:cNvPr>
          <p:cNvPicPr>
            <a:picLocks noChangeAspect="1"/>
          </p:cNvPicPr>
          <p:nvPr/>
        </p:nvPicPr>
        <p:blipFill>
          <a:blip r:embed="rId2"/>
          <a:stretch>
            <a:fillRect/>
          </a:stretch>
        </p:blipFill>
        <p:spPr>
          <a:xfrm>
            <a:off x="323385" y="2141034"/>
            <a:ext cx="4460489" cy="3819835"/>
          </a:xfrm>
          <a:prstGeom prst="rect">
            <a:avLst/>
          </a:prstGeom>
          <a:ln>
            <a:solidFill>
              <a:srgbClr val="7030A0"/>
            </a:solidFill>
          </a:ln>
        </p:spPr>
      </p:pic>
    </p:spTree>
    <p:extLst>
      <p:ext uri="{BB962C8B-B14F-4D97-AF65-F5344CB8AC3E}">
        <p14:creationId xmlns:p14="http://schemas.microsoft.com/office/powerpoint/2010/main" val="2850624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1087</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regular_medium</vt:lpstr>
      <vt:lpstr>Office Theme</vt:lpstr>
      <vt:lpstr>PRE-OWNED CAR </vt:lpstr>
      <vt:lpstr>PowerPoint Presentation</vt:lpstr>
      <vt:lpstr>PowerPoint Presentation</vt:lpstr>
      <vt:lpstr>PowerPoint Presentation</vt:lpstr>
      <vt:lpstr>PowerPoint Presentation</vt:lpstr>
      <vt:lpstr>ABOUT THE DATASET</vt:lpstr>
      <vt:lpstr>PowerPoint Presentation</vt:lpstr>
      <vt:lpstr>PowerPoint Presentation</vt:lpstr>
      <vt:lpstr>1. Find the out how many variables have missing values</vt:lpstr>
      <vt:lpstr>2. Removing the substring </vt:lpstr>
      <vt:lpstr>3. Replacing the missing values by 0</vt:lpstr>
      <vt:lpstr>PowerPoint Presentation</vt:lpstr>
      <vt:lpstr>PowerPoint Presentation</vt:lpstr>
      <vt:lpstr>PowerPoint Presentation</vt:lpstr>
      <vt:lpstr>PowerPoint Presentation</vt:lpstr>
      <vt:lpstr>PowerPoint Presentation</vt:lpstr>
      <vt:lpstr>PowerPoint Presentation</vt:lpstr>
      <vt:lpstr>2. Bar plot to show the number of cars in different transmission </vt:lpstr>
      <vt:lpstr>PowerPoint Presentation</vt:lpstr>
      <vt:lpstr>4. Bar Plot of Mileage vs Transmission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PRE-OWNED CAR</dc:title>
  <dc:creator>Gayatri</dc:creator>
  <cp:lastModifiedBy>Gayatri</cp:lastModifiedBy>
  <cp:revision>28</cp:revision>
  <dcterms:created xsi:type="dcterms:W3CDTF">2021-12-17T18:06:30Z</dcterms:created>
  <dcterms:modified xsi:type="dcterms:W3CDTF">2021-12-28T18:18:52Z</dcterms:modified>
</cp:coreProperties>
</file>