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88" r:id="rId4"/>
    <p:sldId id="300" r:id="rId5"/>
    <p:sldId id="289" r:id="rId6"/>
    <p:sldId id="292" r:id="rId7"/>
    <p:sldId id="302" r:id="rId8"/>
    <p:sldId id="294" r:id="rId9"/>
    <p:sldId id="296" r:id="rId10"/>
    <p:sldId id="298" r:id="rId11"/>
    <p:sldId id="284" r:id="rId12"/>
    <p:sldId id="30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snapToGrid="0">
      <p:cViewPr varScale="1">
        <p:scale>
          <a:sx n="88" d="100"/>
          <a:sy n="88"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9E2B53C-BABA-4916-A20B-7D937DEEA75D}" type="datetimeFigureOut">
              <a:rPr lang="en-US" smtClean="0"/>
              <a:t>5/10/2016</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6EBA132-FFBD-4BF5-A1F2-B64740D15510}"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0625240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E2B53C-BABA-4916-A20B-7D937DEEA75D}" type="datetimeFigureOut">
              <a:rPr lang="en-US" smtClean="0"/>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BA132-FFBD-4BF5-A1F2-B64740D15510}" type="slidenum">
              <a:rPr lang="en-US" smtClean="0"/>
              <a:t>‹#›</a:t>
            </a:fld>
            <a:endParaRPr lang="en-US"/>
          </a:p>
        </p:txBody>
      </p:sp>
    </p:spTree>
    <p:extLst>
      <p:ext uri="{BB962C8B-B14F-4D97-AF65-F5344CB8AC3E}">
        <p14:creationId xmlns:p14="http://schemas.microsoft.com/office/powerpoint/2010/main" val="3738577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E2B53C-BABA-4916-A20B-7D937DEEA75D}" type="datetimeFigureOut">
              <a:rPr lang="en-US" smtClean="0"/>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BA132-FFBD-4BF5-A1F2-B64740D15510}" type="slidenum">
              <a:rPr lang="en-US" smtClean="0"/>
              <a:t>‹#›</a:t>
            </a:fld>
            <a:endParaRPr lang="en-US"/>
          </a:p>
        </p:txBody>
      </p:sp>
    </p:spTree>
    <p:extLst>
      <p:ext uri="{BB962C8B-B14F-4D97-AF65-F5344CB8AC3E}">
        <p14:creationId xmlns:p14="http://schemas.microsoft.com/office/powerpoint/2010/main" val="427031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E2B53C-BABA-4916-A20B-7D937DEEA75D}" type="datetimeFigureOut">
              <a:rPr lang="en-US" smtClean="0"/>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BA132-FFBD-4BF5-A1F2-B64740D15510}" type="slidenum">
              <a:rPr lang="en-US" smtClean="0"/>
              <a:t>‹#›</a:t>
            </a:fld>
            <a:endParaRPr lang="en-US"/>
          </a:p>
        </p:txBody>
      </p:sp>
    </p:spTree>
    <p:extLst>
      <p:ext uri="{BB962C8B-B14F-4D97-AF65-F5344CB8AC3E}">
        <p14:creationId xmlns:p14="http://schemas.microsoft.com/office/powerpoint/2010/main" val="2131201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9E2B53C-BABA-4916-A20B-7D937DEEA75D}" type="datetimeFigureOut">
              <a:rPr lang="en-US" smtClean="0"/>
              <a:t>5/10/2016</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6EBA132-FFBD-4BF5-A1F2-B64740D15510}"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667086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E2B53C-BABA-4916-A20B-7D937DEEA75D}" type="datetimeFigureOut">
              <a:rPr lang="en-US" smtClean="0"/>
              <a:t>5/10/2016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EBA132-FFBD-4BF5-A1F2-B64740D15510}" type="slidenum">
              <a:rPr lang="en-US" smtClean="0"/>
              <a:t>‹#›</a:t>
            </a:fld>
            <a:endParaRPr lang="en-US"/>
          </a:p>
        </p:txBody>
      </p:sp>
    </p:spTree>
    <p:extLst>
      <p:ext uri="{BB962C8B-B14F-4D97-AF65-F5344CB8AC3E}">
        <p14:creationId xmlns:p14="http://schemas.microsoft.com/office/powerpoint/2010/main" val="222411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E2B53C-BABA-4916-A20B-7D937DEEA75D}" type="datetimeFigureOut">
              <a:rPr lang="en-US" smtClean="0"/>
              <a:t>5/10/2016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EBA132-FFBD-4BF5-A1F2-B64740D15510}" type="slidenum">
              <a:rPr lang="en-US" smtClean="0"/>
              <a:t>‹#›</a:t>
            </a:fld>
            <a:endParaRPr lang="en-US"/>
          </a:p>
        </p:txBody>
      </p:sp>
    </p:spTree>
    <p:extLst>
      <p:ext uri="{BB962C8B-B14F-4D97-AF65-F5344CB8AC3E}">
        <p14:creationId xmlns:p14="http://schemas.microsoft.com/office/powerpoint/2010/main" val="3179333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E2B53C-BABA-4916-A20B-7D937DEEA75D}" type="datetimeFigureOut">
              <a:rPr lang="en-US" smtClean="0"/>
              <a:t>5/10/2016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EBA132-FFBD-4BF5-A1F2-B64740D15510}" type="slidenum">
              <a:rPr lang="en-US" smtClean="0"/>
              <a:t>‹#›</a:t>
            </a:fld>
            <a:endParaRPr lang="en-US"/>
          </a:p>
        </p:txBody>
      </p:sp>
    </p:spTree>
    <p:extLst>
      <p:ext uri="{BB962C8B-B14F-4D97-AF65-F5344CB8AC3E}">
        <p14:creationId xmlns:p14="http://schemas.microsoft.com/office/powerpoint/2010/main" val="2351347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2B53C-BABA-4916-A20B-7D937DEEA75D}" type="datetimeFigureOut">
              <a:rPr lang="en-US" smtClean="0"/>
              <a:t>5/10/2016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EBA132-FFBD-4BF5-A1F2-B64740D15510}" type="slidenum">
              <a:rPr lang="en-US" smtClean="0"/>
              <a:t>‹#›</a:t>
            </a:fld>
            <a:endParaRPr lang="en-US"/>
          </a:p>
        </p:txBody>
      </p:sp>
    </p:spTree>
    <p:extLst>
      <p:ext uri="{BB962C8B-B14F-4D97-AF65-F5344CB8AC3E}">
        <p14:creationId xmlns:p14="http://schemas.microsoft.com/office/powerpoint/2010/main" val="2125106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9E2B53C-BABA-4916-A20B-7D937DEEA75D}" type="datetimeFigureOut">
              <a:rPr lang="en-US" smtClean="0"/>
              <a:t>5/10/2016</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6EBA132-FFBD-4BF5-A1F2-B64740D15510}"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83369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9E2B53C-BABA-4916-A20B-7D937DEEA75D}" type="datetimeFigureOut">
              <a:rPr lang="en-US" smtClean="0"/>
              <a:t>5/10/2016</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6EBA132-FFBD-4BF5-A1F2-B64740D15510}"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2776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9E2B53C-BABA-4916-A20B-7D937DEEA75D}" type="datetimeFigureOut">
              <a:rPr lang="en-US" smtClean="0"/>
              <a:t>5/10/2016</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6EBA132-FFBD-4BF5-A1F2-B64740D15510}"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071466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7" y="1676400"/>
            <a:ext cx="8361229" cy="1937657"/>
          </a:xfrm>
        </p:spPr>
        <p:txBody>
          <a:bodyPr/>
          <a:lstStyle/>
          <a:p>
            <a:r>
              <a:rPr lang="en-US" sz="4500" dirty="0" smtClean="0"/>
              <a:t>AXIS BASED VIRTUAL COORDINATE ASSIGNMENT TECHNIQUE</a:t>
            </a:r>
            <a:endParaRPr lang="en-US" sz="4500" dirty="0"/>
          </a:p>
        </p:txBody>
      </p:sp>
      <p:sp>
        <p:nvSpPr>
          <p:cNvPr id="3" name="Subtitle 2"/>
          <p:cNvSpPr>
            <a:spLocks noGrp="1"/>
          </p:cNvSpPr>
          <p:nvPr>
            <p:ph type="subTitle" idx="1"/>
          </p:nvPr>
        </p:nvSpPr>
        <p:spPr>
          <a:xfrm>
            <a:off x="2679906" y="3918857"/>
            <a:ext cx="6831673" cy="1123659"/>
          </a:xfrm>
        </p:spPr>
        <p:txBody>
          <a:bodyPr>
            <a:normAutofit/>
          </a:bodyPr>
          <a:lstStyle/>
          <a:p>
            <a:pPr algn="r"/>
            <a:r>
              <a:rPr lang="en-US" sz="1800" dirty="0" smtClean="0"/>
              <a:t>Gayatri Pendharkar</a:t>
            </a:r>
          </a:p>
          <a:p>
            <a:pPr algn="r"/>
            <a:r>
              <a:rPr lang="en-US" sz="1800" dirty="0" smtClean="0"/>
              <a:t>ECE 658 Internet Engineering Project Presentation</a:t>
            </a:r>
          </a:p>
          <a:p>
            <a:pPr algn="r"/>
            <a:r>
              <a:rPr lang="en-US" sz="1800" dirty="0" smtClean="0"/>
              <a:t>Spring 2016</a:t>
            </a:r>
            <a:endParaRPr lang="en-US" sz="1800" dirty="0"/>
          </a:p>
        </p:txBody>
      </p:sp>
    </p:spTree>
    <p:extLst>
      <p:ext uri="{BB962C8B-B14F-4D97-AF65-F5344CB8AC3E}">
        <p14:creationId xmlns:p14="http://schemas.microsoft.com/office/powerpoint/2010/main" val="846739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03069"/>
          </a:xfrm>
        </p:spPr>
        <p:txBody>
          <a:bodyPr>
            <a:normAutofit/>
          </a:bodyPr>
          <a:lstStyle/>
          <a:p>
            <a:r>
              <a:rPr lang="en-US" sz="3000" b="1" dirty="0" smtClean="0"/>
              <a:t>FUTURE WORK &amp; CONCLUSION -&gt;</a:t>
            </a:r>
            <a:endParaRPr lang="en-US" sz="3000" b="1" dirty="0"/>
          </a:p>
        </p:txBody>
      </p:sp>
      <p:sp>
        <p:nvSpPr>
          <p:cNvPr id="3" name="Content Placeholder 2"/>
          <p:cNvSpPr>
            <a:spLocks noGrp="1"/>
          </p:cNvSpPr>
          <p:nvPr>
            <p:ph idx="1"/>
          </p:nvPr>
        </p:nvSpPr>
        <p:spPr>
          <a:xfrm>
            <a:off x="1371600" y="1288869"/>
            <a:ext cx="9601200" cy="5050972"/>
          </a:xfrm>
        </p:spPr>
        <p:txBody>
          <a:bodyPr>
            <a:normAutofit lnSpcReduction="10000"/>
          </a:bodyPr>
          <a:lstStyle/>
          <a:p>
            <a:r>
              <a:rPr lang="en-US" dirty="0" smtClean="0"/>
              <a:t>Find the </a:t>
            </a:r>
            <a:r>
              <a:rPr lang="en-US" dirty="0"/>
              <a:t>UP/DOWN coordinates of the 5-tuple virtual coordinates based on the longitude, latitude and ripple coordinates. </a:t>
            </a:r>
            <a:endParaRPr lang="en-US" dirty="0" smtClean="0"/>
          </a:p>
          <a:p>
            <a:r>
              <a:rPr lang="en-US" dirty="0" smtClean="0"/>
              <a:t>Once </a:t>
            </a:r>
            <a:r>
              <a:rPr lang="en-US" dirty="0"/>
              <a:t>all the coordinates are acquired, each node will have at least one 5 tuple coordinate (</a:t>
            </a:r>
            <a:r>
              <a:rPr lang="en-US" dirty="0" err="1"/>
              <a:t>u.lo</a:t>
            </a:r>
            <a:r>
              <a:rPr lang="en-US" dirty="0"/>
              <a:t>, u.la, </a:t>
            </a:r>
            <a:r>
              <a:rPr lang="en-US" dirty="0" err="1"/>
              <a:t>u.rp</a:t>
            </a:r>
            <a:r>
              <a:rPr lang="en-US" dirty="0"/>
              <a:t>, </a:t>
            </a:r>
            <a:r>
              <a:rPr lang="en-US" dirty="0" err="1"/>
              <a:t>u.up</a:t>
            </a:r>
            <a:r>
              <a:rPr lang="en-US" dirty="0"/>
              <a:t>, </a:t>
            </a:r>
            <a:r>
              <a:rPr lang="en-US" dirty="0" err="1"/>
              <a:t>u.dn</a:t>
            </a:r>
            <a:r>
              <a:rPr lang="en-US" dirty="0"/>
              <a:t>).   </a:t>
            </a:r>
            <a:endParaRPr lang="en-US" dirty="0" smtClean="0"/>
          </a:p>
          <a:p>
            <a:r>
              <a:rPr lang="en-US" dirty="0"/>
              <a:t>If a node consists of more than one 5 tuple virtual coordinate, it is perceived as multiple virtual nodes located in the same location with each virtual node having exactly one 5- tuple virtual coordinate.</a:t>
            </a:r>
          </a:p>
          <a:p>
            <a:r>
              <a:rPr lang="en-US" dirty="0"/>
              <a:t>Based on this coordinates, </a:t>
            </a:r>
            <a:r>
              <a:rPr lang="en-US" dirty="0" smtClean="0"/>
              <a:t>routing </a:t>
            </a:r>
            <a:r>
              <a:rPr lang="en-US" dirty="0" smtClean="0"/>
              <a:t>will </a:t>
            </a:r>
            <a:r>
              <a:rPr lang="en-US" dirty="0" smtClean="0"/>
              <a:t>be </a:t>
            </a:r>
            <a:r>
              <a:rPr lang="en-US" dirty="0" smtClean="0"/>
              <a:t>performed</a:t>
            </a:r>
            <a:r>
              <a:rPr lang="en-US" dirty="0" smtClean="0"/>
              <a:t> </a:t>
            </a:r>
            <a:r>
              <a:rPr lang="en-US" dirty="0" smtClean="0"/>
              <a:t>to </a:t>
            </a:r>
            <a:r>
              <a:rPr lang="en-US" dirty="0"/>
              <a:t>test the efficiency of </a:t>
            </a:r>
            <a:r>
              <a:rPr lang="en-US" dirty="0" smtClean="0"/>
              <a:t>this </a:t>
            </a:r>
            <a:r>
              <a:rPr lang="en-US" dirty="0"/>
              <a:t>virtual coordinate placement technique and compare it with existing </a:t>
            </a:r>
            <a:r>
              <a:rPr lang="en-US" dirty="0" smtClean="0"/>
              <a:t>directional VCs techniques </a:t>
            </a:r>
            <a:r>
              <a:rPr lang="en-US" dirty="0"/>
              <a:t>like DVCS for performance evaluation. </a:t>
            </a:r>
            <a:endParaRPr lang="en-US" dirty="0" smtClean="0"/>
          </a:p>
          <a:p>
            <a:r>
              <a:rPr lang="en-US" dirty="0"/>
              <a:t>One of the most efficient Virtual Coordinate Assignment </a:t>
            </a:r>
            <a:r>
              <a:rPr lang="en-US" dirty="0" smtClean="0"/>
              <a:t>technique.</a:t>
            </a:r>
            <a:endParaRPr lang="en-US" dirty="0"/>
          </a:p>
          <a:p>
            <a:r>
              <a:rPr lang="en-US" dirty="0"/>
              <a:t>Assignment of a unique 5 coordinate tuple to each of the sensor node in the Wireless Sensor Network. No issue of clashing.</a:t>
            </a:r>
          </a:p>
          <a:p>
            <a:r>
              <a:rPr lang="en-US" dirty="0"/>
              <a:t>Location free coordinate assignment hence reducing cost per node required to install GPS systems</a:t>
            </a:r>
            <a:r>
              <a:rPr lang="en-US" dirty="0" smtClean="0"/>
              <a:t>.</a:t>
            </a:r>
          </a:p>
          <a:p>
            <a:endParaRPr lang="en-US" dirty="0"/>
          </a:p>
        </p:txBody>
      </p:sp>
    </p:spTree>
    <p:extLst>
      <p:ext uri="{BB962C8B-B14F-4D97-AF65-F5344CB8AC3E}">
        <p14:creationId xmlns:p14="http://schemas.microsoft.com/office/powerpoint/2010/main" val="3767749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72737"/>
          </a:xfrm>
        </p:spPr>
        <p:txBody>
          <a:bodyPr>
            <a:normAutofit/>
          </a:bodyPr>
          <a:lstStyle/>
          <a:p>
            <a:r>
              <a:rPr lang="en-US" sz="3000" b="1" dirty="0" smtClean="0"/>
              <a:t>REFERENCES -&gt;</a:t>
            </a:r>
            <a:endParaRPr lang="en-US" sz="3000" b="1" dirty="0"/>
          </a:p>
        </p:txBody>
      </p:sp>
      <p:sp>
        <p:nvSpPr>
          <p:cNvPr id="5" name="Content Placeholder 4"/>
          <p:cNvSpPr>
            <a:spLocks noGrp="1"/>
          </p:cNvSpPr>
          <p:nvPr>
            <p:ph idx="1"/>
          </p:nvPr>
        </p:nvSpPr>
        <p:spPr>
          <a:xfrm>
            <a:off x="1371600" y="1227909"/>
            <a:ext cx="9601200" cy="5242560"/>
          </a:xfrm>
        </p:spPr>
        <p:txBody>
          <a:bodyPr/>
          <a:lstStyle/>
          <a:p>
            <a:pPr marL="0" indent="0">
              <a:buNone/>
            </a:pPr>
            <a:r>
              <a:rPr lang="en-US" sz="1800" dirty="0" smtClean="0"/>
              <a:t>[1]</a:t>
            </a:r>
            <a:r>
              <a:rPr lang="en-US" dirty="0" smtClean="0"/>
              <a:t> </a:t>
            </a:r>
            <a:r>
              <a:rPr lang="en-US" sz="1800" dirty="0" smtClean="0"/>
              <a:t>M</a:t>
            </a:r>
            <a:r>
              <a:rPr lang="en-US" sz="1800" dirty="0"/>
              <a:t>. J. Tsai, H. Y. Yang, and W. Q. Huang, “Axis based virtual coordinate assignment protocol and delivery guaranteed routing protocol in wireless sensor networks,” in Proc. IEEE Int. Conf. </a:t>
            </a:r>
            <a:r>
              <a:rPr lang="en-US" sz="1800" dirty="0" err="1"/>
              <a:t>Comput</a:t>
            </a:r>
            <a:r>
              <a:rPr lang="en-US" sz="1800" dirty="0"/>
              <a:t>. </a:t>
            </a:r>
            <a:r>
              <a:rPr lang="en-US" sz="1800" dirty="0" err="1"/>
              <a:t>Commun</a:t>
            </a:r>
            <a:r>
              <a:rPr lang="en-US" sz="1800" dirty="0"/>
              <a:t>. (INFOCOM), 2007, pp. 2234–2242. </a:t>
            </a:r>
            <a:r>
              <a:rPr lang="en-US" sz="1800" dirty="0" smtClean="0"/>
              <a:t/>
            </a:r>
            <a:br>
              <a:rPr lang="en-US" sz="1800" dirty="0" smtClean="0"/>
            </a:br>
            <a:endParaRPr lang="en-US" sz="1800" dirty="0"/>
          </a:p>
          <a:p>
            <a:pPr marL="0" indent="0">
              <a:buNone/>
            </a:pPr>
            <a:r>
              <a:rPr lang="en-US" sz="1800" dirty="0" smtClean="0"/>
              <a:t>[2</a:t>
            </a:r>
            <a:r>
              <a:rPr lang="en-US" sz="1800" dirty="0"/>
              <a:t>] Qing </a:t>
            </a:r>
            <a:r>
              <a:rPr lang="en-US" sz="1800" dirty="0" smtClean="0"/>
              <a:t>Cao, </a:t>
            </a:r>
            <a:r>
              <a:rPr lang="en-US" sz="1800" dirty="0"/>
              <a:t>Tarek </a:t>
            </a:r>
            <a:r>
              <a:rPr lang="en-US" sz="1800" dirty="0" err="1"/>
              <a:t>Abdelzaher</a:t>
            </a:r>
            <a:r>
              <a:rPr lang="en-US" sz="1800" dirty="0"/>
              <a:t>, </a:t>
            </a:r>
            <a:r>
              <a:rPr lang="en-US" sz="1800" dirty="0" smtClean="0"/>
              <a:t>“Scalable </a:t>
            </a:r>
            <a:r>
              <a:rPr lang="en-US" sz="1800" dirty="0"/>
              <a:t>logical coordinates framework for routing in wireless sensor networks, ACM Transactions on Sensor </a:t>
            </a:r>
            <a:r>
              <a:rPr lang="en-US" sz="1800" dirty="0" smtClean="0"/>
              <a:t>Networks” </a:t>
            </a:r>
            <a:r>
              <a:rPr lang="en-US" sz="1800" dirty="0"/>
              <a:t>(TOSN), v.2 n.4, p.557-593, November 2006  [</a:t>
            </a:r>
            <a:r>
              <a:rPr lang="en-US" sz="1800" dirty="0" err="1"/>
              <a:t>doi</a:t>
            </a:r>
            <a:r>
              <a:rPr lang="en-US" sz="1800" dirty="0"/>
              <a:t>&gt;10.1145/1218556.1218561] </a:t>
            </a:r>
            <a:r>
              <a:rPr lang="en-US" sz="1800" dirty="0" smtClean="0"/>
              <a:t/>
            </a:r>
            <a:br>
              <a:rPr lang="en-US" sz="1800" dirty="0" smtClean="0"/>
            </a:br>
            <a:endParaRPr lang="en-US" sz="1800" dirty="0"/>
          </a:p>
          <a:p>
            <a:pPr marL="0" indent="0">
              <a:buNone/>
            </a:pPr>
            <a:r>
              <a:rPr lang="en-US" sz="1800" dirty="0" smtClean="0"/>
              <a:t>[</a:t>
            </a:r>
            <a:r>
              <a:rPr lang="en-US" sz="1800" dirty="0"/>
              <a:t>3</a:t>
            </a:r>
            <a:r>
              <a:rPr lang="en-US" sz="1800" dirty="0" smtClean="0"/>
              <a:t>] [</a:t>
            </a:r>
            <a:r>
              <a:rPr lang="en-US" sz="1800" dirty="0"/>
              <a:t>4] A. Caruso, S. </a:t>
            </a:r>
            <a:r>
              <a:rPr lang="en-US" sz="1800" dirty="0" err="1"/>
              <a:t>Chessa</a:t>
            </a:r>
            <a:r>
              <a:rPr lang="en-US" sz="1800" dirty="0"/>
              <a:t>, S. De, and A. </a:t>
            </a:r>
            <a:r>
              <a:rPr lang="en-US" sz="1800" dirty="0" err="1"/>
              <a:t>Urpi</a:t>
            </a:r>
            <a:r>
              <a:rPr lang="en-US" sz="1800" dirty="0"/>
              <a:t>, "GPS free coordinate assignment and routing in wireless sensor networks," in IEEE INFOCOM, 2005, pp. </a:t>
            </a:r>
            <a:r>
              <a:rPr lang="en-US" sz="1800" dirty="0" smtClean="0"/>
              <a:t>150-160</a:t>
            </a:r>
            <a:br>
              <a:rPr lang="en-US" sz="1800" dirty="0" smtClean="0"/>
            </a:br>
            <a:endParaRPr lang="en-US" sz="1800" dirty="0" smtClean="0"/>
          </a:p>
          <a:p>
            <a:pPr marL="0" indent="0">
              <a:buNone/>
            </a:pPr>
            <a:r>
              <a:rPr lang="en-US" sz="1800" dirty="0"/>
              <a:t>[4] AKSA </a:t>
            </a:r>
            <a:r>
              <a:rPr lang="en-US" sz="1800" dirty="0" err="1"/>
              <a:t>Karima</a:t>
            </a:r>
            <a:r>
              <a:rPr lang="en-US" sz="1800" dirty="0"/>
              <a:t> , </a:t>
            </a:r>
            <a:r>
              <a:rPr lang="en-US" sz="1800" dirty="0" err="1"/>
              <a:t>Benmohammed</a:t>
            </a:r>
            <a:r>
              <a:rPr lang="en-US" sz="1800" dirty="0"/>
              <a:t> Mohammed, BILAMI </a:t>
            </a:r>
            <a:r>
              <a:rPr lang="en-US" sz="1800" dirty="0" err="1"/>
              <a:t>Azeddine</a:t>
            </a:r>
            <a:r>
              <a:rPr lang="en-US" sz="1800" dirty="0"/>
              <a:t>, “New Virtual Coordinate System for Improved Routing Efficiency in Sensor Network”, IJCSI International Journal of Computer Science Issues, Vol. 9, Issue 3, No 3, May </a:t>
            </a:r>
            <a:r>
              <a:rPr lang="en-US" sz="1800" dirty="0" smtClean="0"/>
              <a:t>2012</a:t>
            </a:r>
            <a:endParaRPr lang="en-US" sz="1800" dirty="0"/>
          </a:p>
        </p:txBody>
      </p:sp>
    </p:spTree>
    <p:extLst>
      <p:ext uri="{BB962C8B-B14F-4D97-AF65-F5344CB8AC3E}">
        <p14:creationId xmlns:p14="http://schemas.microsoft.com/office/powerpoint/2010/main" val="946272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9631" y="2946694"/>
            <a:ext cx="8361229" cy="911203"/>
          </a:xfrm>
        </p:spPr>
        <p:txBody>
          <a:bodyPr/>
          <a:lstStyle/>
          <a:p>
            <a:r>
              <a:rPr lang="en-US" sz="4500" dirty="0"/>
              <a:t>Questions?</a:t>
            </a:r>
          </a:p>
        </p:txBody>
      </p:sp>
    </p:spTree>
    <p:extLst>
      <p:ext uri="{BB962C8B-B14F-4D97-AF65-F5344CB8AC3E}">
        <p14:creationId xmlns:p14="http://schemas.microsoft.com/office/powerpoint/2010/main" val="1979211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03069"/>
          </a:xfrm>
        </p:spPr>
        <p:txBody>
          <a:bodyPr>
            <a:normAutofit/>
          </a:bodyPr>
          <a:lstStyle/>
          <a:p>
            <a:r>
              <a:rPr lang="en-US" sz="3000" b="1" dirty="0" smtClean="0"/>
              <a:t>Wireless </a:t>
            </a:r>
            <a:r>
              <a:rPr lang="en-US" sz="3000" b="1" smtClean="0"/>
              <a:t>Sensor Networks (WSNs):</a:t>
            </a:r>
            <a:endParaRPr lang="en-US" sz="3000" b="1" dirty="0"/>
          </a:p>
        </p:txBody>
      </p:sp>
      <p:sp>
        <p:nvSpPr>
          <p:cNvPr id="3" name="Content Placeholder 2"/>
          <p:cNvSpPr>
            <a:spLocks noGrp="1"/>
          </p:cNvSpPr>
          <p:nvPr>
            <p:ph idx="1"/>
          </p:nvPr>
        </p:nvSpPr>
        <p:spPr>
          <a:xfrm>
            <a:off x="1371600" y="1288869"/>
            <a:ext cx="9601200" cy="5050972"/>
          </a:xfrm>
        </p:spPr>
        <p:txBody>
          <a:bodyPr>
            <a:normAutofit fontScale="92500"/>
          </a:bodyPr>
          <a:lstStyle/>
          <a:p>
            <a:r>
              <a:rPr lang="en-US" dirty="0" smtClean="0"/>
              <a:t>WSNs are spatially </a:t>
            </a:r>
            <a:r>
              <a:rPr lang="en-US" dirty="0"/>
              <a:t>distributed autonomous devices using sensors to monitor the physical or environmental conditions</a:t>
            </a:r>
            <a:r>
              <a:rPr lang="en-US" dirty="0" smtClean="0"/>
              <a:t>.</a:t>
            </a:r>
            <a:endParaRPr lang="en-US" dirty="0"/>
          </a:p>
          <a:p>
            <a:r>
              <a:rPr lang="en-US" dirty="0" smtClean="0"/>
              <a:t>Routing </a:t>
            </a:r>
            <a:r>
              <a:rPr lang="en-US" dirty="0"/>
              <a:t>is an important issue affecting the wireless sensor </a:t>
            </a:r>
            <a:r>
              <a:rPr lang="en-US" dirty="0" smtClean="0"/>
              <a:t>networks performances.</a:t>
            </a:r>
          </a:p>
          <a:p>
            <a:r>
              <a:rPr lang="en-US" dirty="0"/>
              <a:t>Routing in WSNs is a challenging task due to:</a:t>
            </a:r>
          </a:p>
          <a:p>
            <a:pPr lvl="1"/>
            <a:r>
              <a:rPr lang="en-US" i="0" dirty="0"/>
              <a:t>Variable network topology.</a:t>
            </a:r>
          </a:p>
          <a:p>
            <a:pPr lvl="1"/>
            <a:r>
              <a:rPr lang="en-US" i="0" dirty="0"/>
              <a:t>Limited number of available </a:t>
            </a:r>
            <a:r>
              <a:rPr lang="en-US" i="0" dirty="0" smtClean="0"/>
              <a:t>resources</a:t>
            </a:r>
            <a:endParaRPr lang="en-US" dirty="0" smtClean="0"/>
          </a:p>
          <a:p>
            <a:r>
              <a:rPr lang="en-US" dirty="0" smtClean="0"/>
              <a:t>Main </a:t>
            </a:r>
            <a:r>
              <a:rPr lang="en-US" dirty="0"/>
              <a:t>types of address based routing protocols:</a:t>
            </a:r>
          </a:p>
          <a:p>
            <a:pPr lvl="1"/>
            <a:r>
              <a:rPr lang="en-US" i="0" u="sng" dirty="0"/>
              <a:t>Geographic Routing Protocol </a:t>
            </a:r>
            <a:r>
              <a:rPr lang="en-US" i="0" dirty="0"/>
              <a:t>: Relying on exact position information using GPS.</a:t>
            </a:r>
          </a:p>
          <a:p>
            <a:pPr lvl="1"/>
            <a:r>
              <a:rPr lang="en-US" i="0" u="sng" dirty="0"/>
              <a:t>Virtual Coordinate System (VCS) </a:t>
            </a:r>
            <a:r>
              <a:rPr lang="en-US" i="0" dirty="0"/>
              <a:t>:  Relying on use of Virtual Coordinates and VCR routing techniques</a:t>
            </a:r>
            <a:r>
              <a:rPr lang="en-US" i="0" dirty="0" smtClean="0"/>
              <a:t>.</a:t>
            </a:r>
          </a:p>
          <a:p>
            <a:r>
              <a:rPr lang="en-US" dirty="0"/>
              <a:t>Axis Based Virtual Co-ordinate Assignment Technique for Delivery Guaranteed Routing in Wireless Sensor Networks </a:t>
            </a:r>
            <a:r>
              <a:rPr lang="en-US" dirty="0" smtClean="0"/>
              <a:t>(type of VCS technique </a:t>
            </a:r>
            <a:r>
              <a:rPr lang="en-US" dirty="0"/>
              <a:t>independent of GPS </a:t>
            </a:r>
            <a:r>
              <a:rPr lang="en-US" dirty="0" smtClean="0"/>
              <a:t>assistance)</a:t>
            </a:r>
            <a:endParaRPr lang="en-US" i="0" dirty="0"/>
          </a:p>
          <a:p>
            <a:r>
              <a:rPr lang="en-US" dirty="0"/>
              <a:t>Assigns a 5 tuple Virtual Coordinate to all the </a:t>
            </a:r>
            <a:r>
              <a:rPr lang="en-US" dirty="0" smtClean="0"/>
              <a:t>nodes</a:t>
            </a:r>
            <a:r>
              <a:rPr lang="en-US" dirty="0"/>
              <a:t/>
            </a:r>
            <a:br>
              <a:rPr lang="en-US" dirty="0"/>
            </a:br>
            <a:r>
              <a:rPr lang="en-US" dirty="0" smtClean="0"/>
              <a:t>VCs </a:t>
            </a:r>
            <a:r>
              <a:rPr lang="en-US" dirty="0"/>
              <a:t>= (</a:t>
            </a:r>
            <a:r>
              <a:rPr lang="en-US" dirty="0" err="1"/>
              <a:t>node.lo</a:t>
            </a:r>
            <a:r>
              <a:rPr lang="en-US" dirty="0"/>
              <a:t>, node.la, </a:t>
            </a:r>
            <a:r>
              <a:rPr lang="en-US" dirty="0" err="1"/>
              <a:t>node.ripple</a:t>
            </a:r>
            <a:r>
              <a:rPr lang="en-US" dirty="0"/>
              <a:t>, </a:t>
            </a:r>
            <a:r>
              <a:rPr lang="en-US" dirty="0" err="1"/>
              <a:t>node.up</a:t>
            </a:r>
            <a:r>
              <a:rPr lang="en-US" dirty="0"/>
              <a:t>, </a:t>
            </a:r>
            <a:r>
              <a:rPr lang="en-US" dirty="0" err="1"/>
              <a:t>node.down</a:t>
            </a:r>
            <a:r>
              <a:rPr lang="en-US" dirty="0"/>
              <a:t>)</a:t>
            </a:r>
          </a:p>
          <a:p>
            <a:endParaRPr lang="en-US" dirty="0"/>
          </a:p>
        </p:txBody>
      </p:sp>
    </p:spTree>
    <p:extLst>
      <p:ext uri="{BB962C8B-B14F-4D97-AF65-F5344CB8AC3E}">
        <p14:creationId xmlns:p14="http://schemas.microsoft.com/office/powerpoint/2010/main" val="1154273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03069"/>
          </a:xfrm>
        </p:spPr>
        <p:txBody>
          <a:bodyPr>
            <a:normAutofit/>
          </a:bodyPr>
          <a:lstStyle/>
          <a:p>
            <a:r>
              <a:rPr lang="en-US" sz="3000" b="1" dirty="0" smtClean="0"/>
              <a:t>ABVCAP IMPLEMENTATION -&gt;</a:t>
            </a:r>
            <a:endParaRPr lang="en-US" sz="3000" b="1" dirty="0"/>
          </a:p>
        </p:txBody>
      </p:sp>
      <p:sp>
        <p:nvSpPr>
          <p:cNvPr id="3" name="Content Placeholder 2"/>
          <p:cNvSpPr>
            <a:spLocks noGrp="1"/>
          </p:cNvSpPr>
          <p:nvPr>
            <p:ph idx="1"/>
          </p:nvPr>
        </p:nvSpPr>
        <p:spPr>
          <a:xfrm>
            <a:off x="1371600" y="1288869"/>
            <a:ext cx="9601200" cy="5050972"/>
          </a:xfrm>
        </p:spPr>
        <p:txBody>
          <a:bodyPr>
            <a:normAutofit/>
          </a:bodyPr>
          <a:lstStyle/>
          <a:p>
            <a:r>
              <a:rPr lang="en-US" dirty="0"/>
              <a:t>A</a:t>
            </a:r>
            <a:r>
              <a:rPr lang="en-US" dirty="0" smtClean="0"/>
              <a:t>ssumed that all the nodes in WSN have a same transmission range of R=1.5</a:t>
            </a:r>
          </a:p>
          <a:p>
            <a:r>
              <a:rPr lang="en-US" dirty="0" smtClean="0"/>
              <a:t>The ABVCAP follows a 4 phase algorithm for assignment of virtual coordinates:</a:t>
            </a:r>
          </a:p>
          <a:p>
            <a:r>
              <a:rPr lang="en-US" dirty="0" smtClean="0"/>
              <a:t>PHASE 1: ANCHOR ELECTION</a:t>
            </a:r>
            <a:br>
              <a:rPr lang="en-US" dirty="0" smtClean="0"/>
            </a:br>
            <a:r>
              <a:rPr lang="en-US" dirty="0" smtClean="0"/>
              <a:t/>
            </a:r>
            <a:br>
              <a:rPr lang="en-US" dirty="0" smtClean="0"/>
            </a:br>
            <a:r>
              <a:rPr lang="en-US" dirty="0" smtClean="0"/>
              <a:t>W = sink node</a:t>
            </a:r>
            <a:r>
              <a:rPr lang="en-US" dirty="0"/>
              <a:t> </a:t>
            </a:r>
            <a:r>
              <a:rPr lang="en-US" dirty="0" smtClean="0"/>
              <a:t>   X = max hop distance from W   Y = max hop distance from X</a:t>
            </a:r>
            <a:br>
              <a:rPr lang="en-US" dirty="0" smtClean="0"/>
            </a:br>
            <a:r>
              <a:rPr lang="en-US" dirty="0" smtClean="0"/>
              <a:t>Z = max hop distance from W from the set of nodes following the condition</a:t>
            </a:r>
            <a:br>
              <a:rPr lang="en-US" dirty="0" smtClean="0"/>
            </a:br>
            <a:r>
              <a:rPr lang="en-US" dirty="0" smtClean="0"/>
              <a:t>				X=Y+1 or X=Y-1</a:t>
            </a:r>
            <a:br>
              <a:rPr lang="en-US" dirty="0" smtClean="0"/>
            </a:br>
            <a:r>
              <a:rPr lang="en-US" dirty="0" smtClean="0"/>
              <a:t>Z’ is chosen as node with max hop distance from Z and with same condition as above</a:t>
            </a:r>
            <a:r>
              <a:rPr lang="en-US" dirty="0" smtClean="0"/>
              <a:t>.</a:t>
            </a:r>
          </a:p>
          <a:p>
            <a:r>
              <a:rPr lang="en-US" dirty="0" smtClean="0"/>
              <a:t> </a:t>
            </a:r>
            <a:r>
              <a:rPr lang="en-US" dirty="0" smtClean="0"/>
              <a:t>(In case of parity node, higher node ID is considered)</a:t>
            </a:r>
            <a:endParaRPr lang="en-US" dirty="0"/>
          </a:p>
        </p:txBody>
      </p:sp>
    </p:spTree>
    <p:extLst>
      <p:ext uri="{BB962C8B-B14F-4D97-AF65-F5344CB8AC3E}">
        <p14:creationId xmlns:p14="http://schemas.microsoft.com/office/powerpoint/2010/main" val="3812409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03069"/>
          </a:xfrm>
        </p:spPr>
        <p:txBody>
          <a:bodyPr>
            <a:normAutofit/>
          </a:bodyPr>
          <a:lstStyle/>
          <a:p>
            <a:r>
              <a:rPr lang="en-US" sz="3000" b="1" dirty="0" smtClean="0"/>
              <a:t>ABVCAP IMPLEMENTATION -&gt;</a:t>
            </a:r>
            <a:endParaRPr lang="en-US" sz="3000" b="1" dirty="0"/>
          </a:p>
        </p:txBody>
      </p:sp>
      <p:sp>
        <p:nvSpPr>
          <p:cNvPr id="3" name="Content Placeholder 2"/>
          <p:cNvSpPr>
            <a:spLocks noGrp="1"/>
          </p:cNvSpPr>
          <p:nvPr>
            <p:ph idx="1"/>
          </p:nvPr>
        </p:nvSpPr>
        <p:spPr>
          <a:xfrm>
            <a:off x="1371600" y="1288869"/>
            <a:ext cx="9601200" cy="5050972"/>
          </a:xfrm>
        </p:spPr>
        <p:txBody>
          <a:bodyPr>
            <a:normAutofit/>
          </a:bodyPr>
          <a:lstStyle/>
          <a:p>
            <a:r>
              <a:rPr lang="en-US" dirty="0" smtClean="0"/>
              <a:t>PHASE 2: ESTABLISHMENT OF AXES</a:t>
            </a:r>
            <a:br>
              <a:rPr lang="en-US" dirty="0" smtClean="0"/>
            </a:br>
            <a:r>
              <a:rPr lang="en-US" dirty="0" smtClean="0"/>
              <a:t/>
            </a:r>
            <a:br>
              <a:rPr lang="en-US" dirty="0" smtClean="0"/>
            </a:br>
            <a:r>
              <a:rPr lang="en-US" u="sng" dirty="0" smtClean="0"/>
              <a:t>Parallel </a:t>
            </a:r>
            <a:r>
              <a:rPr lang="en-US" u="sng" dirty="0"/>
              <a:t>of latitude -  </a:t>
            </a:r>
            <a:r>
              <a:rPr lang="en-US" u="sng" dirty="0" smtClean="0"/>
              <a:t/>
            </a:r>
            <a:br>
              <a:rPr lang="en-US" u="sng" dirty="0" smtClean="0"/>
            </a:br>
            <a:r>
              <a:rPr lang="en-US" dirty="0"/>
              <a:t>-</a:t>
            </a:r>
            <a:r>
              <a:rPr lang="en-US" sz="1600" dirty="0" smtClean="0"/>
              <a:t>Anchor </a:t>
            </a:r>
            <a:r>
              <a:rPr lang="en-US" sz="1600" dirty="0"/>
              <a:t>Y </a:t>
            </a:r>
            <a:r>
              <a:rPr lang="en-US" sz="1600" dirty="0" smtClean="0"/>
              <a:t>generates </a:t>
            </a:r>
            <a:r>
              <a:rPr lang="en-US" sz="1600" dirty="0"/>
              <a:t>Parallel SET </a:t>
            </a:r>
            <a:r>
              <a:rPr lang="en-US" sz="1600" dirty="0" smtClean="0"/>
              <a:t>message and is forwarded node to </a:t>
            </a:r>
            <a:r>
              <a:rPr lang="en-US" sz="1600" dirty="0"/>
              <a:t>node whose x </a:t>
            </a:r>
            <a:r>
              <a:rPr lang="en-US" sz="1600" dirty="0" smtClean="0"/>
              <a:t> coordinate </a:t>
            </a:r>
            <a:r>
              <a:rPr lang="en-US" sz="1600" dirty="0"/>
              <a:t>is smaller by 1 until anchor X is reached.  </a:t>
            </a:r>
            <a:r>
              <a:rPr lang="en-US" sz="1600" dirty="0" smtClean="0"/>
              <a:t/>
            </a:r>
            <a:br>
              <a:rPr lang="en-US" sz="1600" dirty="0" smtClean="0"/>
            </a:br>
            <a:r>
              <a:rPr lang="en-US" sz="1600" dirty="0" smtClean="0"/>
              <a:t/>
            </a:r>
            <a:br>
              <a:rPr lang="en-US" sz="1600" dirty="0" smtClean="0"/>
            </a:br>
            <a:r>
              <a:rPr lang="en-US" sz="1600" dirty="0" smtClean="0"/>
              <a:t>-Each </a:t>
            </a:r>
            <a:r>
              <a:rPr lang="en-US" sz="1600" dirty="0"/>
              <a:t>node that receives the Parallel SET message is located in the parallel of </a:t>
            </a:r>
            <a:r>
              <a:rPr lang="en-US" sz="1600" dirty="0" smtClean="0"/>
              <a:t>latitude</a:t>
            </a:r>
            <a:br>
              <a:rPr lang="en-US" sz="1600" dirty="0" smtClean="0"/>
            </a:br>
            <a:r>
              <a:rPr lang="en-US" dirty="0" smtClean="0"/>
              <a:t/>
            </a:r>
            <a:br>
              <a:rPr lang="en-US" dirty="0" smtClean="0"/>
            </a:br>
            <a:r>
              <a:rPr lang="en-US" u="sng" dirty="0" smtClean="0"/>
              <a:t>Meridians-</a:t>
            </a:r>
            <a:r>
              <a:rPr lang="en-US" sz="1600" dirty="0" smtClean="0"/>
              <a:t/>
            </a:r>
            <a:br>
              <a:rPr lang="en-US" sz="1600" dirty="0" smtClean="0"/>
            </a:br>
            <a:r>
              <a:rPr lang="en-US" sz="1600" dirty="0" smtClean="0"/>
              <a:t>Each </a:t>
            </a:r>
            <a:r>
              <a:rPr lang="en-US" sz="1600" dirty="0"/>
              <a:t>node in the parallel of latitude </a:t>
            </a:r>
            <a:r>
              <a:rPr lang="en-US" sz="1600" dirty="0" smtClean="0"/>
              <a:t>generates </a:t>
            </a:r>
            <a:r>
              <a:rPr lang="en-US" sz="1600" dirty="0"/>
              <a:t>Meridian </a:t>
            </a:r>
            <a:r>
              <a:rPr lang="en-US" sz="1600" dirty="0" err="1"/>
              <a:t>i</a:t>
            </a:r>
            <a:r>
              <a:rPr lang="en-US" sz="1600" dirty="0"/>
              <a:t>+ SET message containing its z coordinate, and a Meridian </a:t>
            </a:r>
            <a:r>
              <a:rPr lang="en-US" sz="1600" dirty="0" err="1"/>
              <a:t>i</a:t>
            </a:r>
            <a:r>
              <a:rPr lang="en-US" sz="1600" dirty="0"/>
              <a:t>- SET message containing its z’ coordinate</a:t>
            </a:r>
            <a:r>
              <a:rPr lang="en-US" sz="1600" dirty="0" smtClean="0"/>
              <a:t>.</a:t>
            </a:r>
            <a:br>
              <a:rPr lang="en-US" sz="1600" dirty="0" smtClean="0"/>
            </a:br>
            <a:r>
              <a:rPr lang="en-US" sz="1600" dirty="0"/>
              <a:t/>
            </a:r>
            <a:br>
              <a:rPr lang="en-US" sz="1600" dirty="0"/>
            </a:br>
            <a:r>
              <a:rPr lang="en-US" sz="1600" dirty="0"/>
              <a:t>The Meridian </a:t>
            </a:r>
            <a:r>
              <a:rPr lang="en-US" sz="1600" dirty="0" err="1"/>
              <a:t>i</a:t>
            </a:r>
            <a:r>
              <a:rPr lang="en-US" sz="1600" dirty="0"/>
              <a:t>+ SET </a:t>
            </a:r>
            <a:r>
              <a:rPr lang="en-US" sz="1600" dirty="0" smtClean="0"/>
              <a:t>(or </a:t>
            </a:r>
            <a:r>
              <a:rPr lang="en-US" sz="1600" dirty="0"/>
              <a:t>Meridian </a:t>
            </a:r>
            <a:r>
              <a:rPr lang="en-US" sz="1600" dirty="0" err="1"/>
              <a:t>i</a:t>
            </a:r>
            <a:r>
              <a:rPr lang="en-US" sz="1600" dirty="0"/>
              <a:t>- SET) message is forwarded by a node to another node whose z (or z’ ) coordinate is smaller by 1 until anchor Z (or Z’) is reached. </a:t>
            </a:r>
            <a:r>
              <a:rPr lang="en-US" sz="1600" dirty="0" smtClean="0"/>
              <a:t/>
            </a:r>
            <a:br>
              <a:rPr lang="en-US" sz="1600" dirty="0" smtClean="0"/>
            </a:br>
            <a:r>
              <a:rPr lang="en-US" sz="1600" dirty="0" smtClean="0"/>
              <a:t/>
            </a:r>
            <a:br>
              <a:rPr lang="en-US" sz="1600" dirty="0" smtClean="0"/>
            </a:br>
            <a:r>
              <a:rPr lang="en-US" sz="1600" dirty="0" smtClean="0"/>
              <a:t>When more </a:t>
            </a:r>
            <a:r>
              <a:rPr lang="en-US" sz="1600" dirty="0"/>
              <a:t>than one node is eligible to be forwarded, </a:t>
            </a:r>
            <a:r>
              <a:rPr lang="en-US" sz="1600" dirty="0" smtClean="0"/>
              <a:t>node </a:t>
            </a:r>
            <a:r>
              <a:rPr lang="en-US" sz="1600" dirty="0"/>
              <a:t>having the minimum distance to the node that generates the message is selected. </a:t>
            </a:r>
          </a:p>
        </p:txBody>
      </p:sp>
    </p:spTree>
    <p:extLst>
      <p:ext uri="{BB962C8B-B14F-4D97-AF65-F5344CB8AC3E}">
        <p14:creationId xmlns:p14="http://schemas.microsoft.com/office/powerpoint/2010/main" val="10083780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03069"/>
          </a:xfrm>
        </p:spPr>
        <p:txBody>
          <a:bodyPr>
            <a:normAutofit/>
          </a:bodyPr>
          <a:lstStyle/>
          <a:p>
            <a:r>
              <a:rPr lang="en-US" sz="3000" b="1" dirty="0" smtClean="0"/>
              <a:t>ABVCAP IMPLEMENTATION -&gt;</a:t>
            </a:r>
            <a:endParaRPr lang="en-US" sz="3000" b="1"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71599" y="2333897"/>
            <a:ext cx="4855030" cy="3735977"/>
          </a:xfrm>
        </p:spPr>
      </p:pic>
      <p:sp>
        <p:nvSpPr>
          <p:cNvPr id="9" name="TextBox 8"/>
          <p:cNvSpPr txBox="1"/>
          <p:nvPr/>
        </p:nvSpPr>
        <p:spPr>
          <a:xfrm>
            <a:off x="1463040" y="1227909"/>
            <a:ext cx="10197737" cy="646331"/>
          </a:xfrm>
          <a:prstGeom prst="rect">
            <a:avLst/>
          </a:prstGeom>
          <a:noFill/>
        </p:spPr>
        <p:txBody>
          <a:bodyPr wrap="square" rtlCol="0">
            <a:spAutoFit/>
          </a:bodyPr>
          <a:lstStyle/>
          <a:p>
            <a:r>
              <a:rPr lang="en-US" dirty="0" smtClean="0"/>
              <a:t>The following figure shows the anchor election, where nodes 16, 17, 18, 19 are anchors and second figure shows establishment of axes for the same network</a:t>
            </a:r>
            <a:endParaRPr lang="en-US" dirty="0"/>
          </a:p>
        </p:txBody>
      </p:sp>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6891" y="2333897"/>
            <a:ext cx="5140727" cy="3735977"/>
          </a:xfrm>
          <a:prstGeom prst="rect">
            <a:avLst/>
          </a:prstGeom>
        </p:spPr>
      </p:pic>
    </p:spTree>
    <p:extLst>
      <p:ext uri="{BB962C8B-B14F-4D97-AF65-F5344CB8AC3E}">
        <p14:creationId xmlns:p14="http://schemas.microsoft.com/office/powerpoint/2010/main" val="21481099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03069"/>
          </a:xfrm>
        </p:spPr>
        <p:txBody>
          <a:bodyPr>
            <a:normAutofit/>
          </a:bodyPr>
          <a:lstStyle/>
          <a:p>
            <a:r>
              <a:rPr lang="en-US" sz="3000" b="1" dirty="0" smtClean="0"/>
              <a:t>ABVCAP IMPLEMENTATION -&gt;</a:t>
            </a:r>
            <a:endParaRPr lang="en-US" sz="3000" b="1" dirty="0"/>
          </a:p>
        </p:txBody>
      </p:sp>
      <p:sp>
        <p:nvSpPr>
          <p:cNvPr id="3" name="Content Placeholder 2"/>
          <p:cNvSpPr>
            <a:spLocks noGrp="1"/>
          </p:cNvSpPr>
          <p:nvPr>
            <p:ph idx="1"/>
          </p:nvPr>
        </p:nvSpPr>
        <p:spPr>
          <a:xfrm>
            <a:off x="1371600" y="1288869"/>
            <a:ext cx="9601200" cy="5050972"/>
          </a:xfrm>
        </p:spPr>
        <p:txBody>
          <a:bodyPr>
            <a:normAutofit/>
          </a:bodyPr>
          <a:lstStyle/>
          <a:p>
            <a:pPr marL="0" indent="0">
              <a:buNone/>
            </a:pPr>
            <a:r>
              <a:rPr lang="en-US" dirty="0" smtClean="0"/>
              <a:t> </a:t>
            </a:r>
            <a:endParaRPr lang="en-US" sz="1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3074" y="1790624"/>
            <a:ext cx="5407764" cy="4047461"/>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9365" y="1789990"/>
            <a:ext cx="5295406" cy="4048095"/>
          </a:xfrm>
          <a:prstGeom prst="rect">
            <a:avLst/>
          </a:prstGeom>
        </p:spPr>
      </p:pic>
    </p:spTree>
    <p:extLst>
      <p:ext uri="{BB962C8B-B14F-4D97-AF65-F5344CB8AC3E}">
        <p14:creationId xmlns:p14="http://schemas.microsoft.com/office/powerpoint/2010/main" val="116304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03069"/>
          </a:xfrm>
        </p:spPr>
        <p:txBody>
          <a:bodyPr>
            <a:normAutofit/>
          </a:bodyPr>
          <a:lstStyle/>
          <a:p>
            <a:r>
              <a:rPr lang="en-US" sz="3000" b="1" dirty="0" smtClean="0"/>
              <a:t>ABVCAP IMPLEMENTATION -&gt;</a:t>
            </a:r>
            <a:endParaRPr lang="en-US" sz="3000" b="1" dirty="0"/>
          </a:p>
        </p:txBody>
      </p:sp>
      <p:sp>
        <p:nvSpPr>
          <p:cNvPr id="3" name="Content Placeholder 2"/>
          <p:cNvSpPr>
            <a:spLocks noGrp="1"/>
          </p:cNvSpPr>
          <p:nvPr>
            <p:ph idx="1"/>
          </p:nvPr>
        </p:nvSpPr>
        <p:spPr>
          <a:xfrm>
            <a:off x="1371600" y="1288869"/>
            <a:ext cx="9601200" cy="5050972"/>
          </a:xfrm>
        </p:spPr>
        <p:txBody>
          <a:bodyPr>
            <a:normAutofit/>
          </a:bodyPr>
          <a:lstStyle/>
          <a:p>
            <a:pPr marL="0" indent="0">
              <a:buNone/>
            </a:pPr>
            <a:r>
              <a:rPr lang="en-US" dirty="0" smtClean="0"/>
              <a:t> </a:t>
            </a:r>
            <a:endParaRPr lang="en-US" sz="16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277" y="1809358"/>
            <a:ext cx="5210312" cy="402872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4711" y="1799991"/>
            <a:ext cx="5167938" cy="4028727"/>
          </a:xfrm>
          <a:prstGeom prst="rect">
            <a:avLst/>
          </a:prstGeom>
        </p:spPr>
      </p:pic>
    </p:spTree>
    <p:extLst>
      <p:ext uri="{BB962C8B-B14F-4D97-AF65-F5344CB8AC3E}">
        <p14:creationId xmlns:p14="http://schemas.microsoft.com/office/powerpoint/2010/main" val="227424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03069"/>
          </a:xfrm>
        </p:spPr>
        <p:txBody>
          <a:bodyPr>
            <a:normAutofit/>
          </a:bodyPr>
          <a:lstStyle/>
          <a:p>
            <a:r>
              <a:rPr lang="en-US" sz="3000" b="1" dirty="0" smtClean="0"/>
              <a:t>ABVCAP IMPLEMENTATION -&gt;</a:t>
            </a:r>
            <a:endParaRPr lang="en-US" sz="3000" b="1" dirty="0"/>
          </a:p>
        </p:txBody>
      </p:sp>
      <p:sp>
        <p:nvSpPr>
          <p:cNvPr id="3" name="Content Placeholder 2"/>
          <p:cNvSpPr>
            <a:spLocks noGrp="1"/>
          </p:cNvSpPr>
          <p:nvPr>
            <p:ph idx="1"/>
          </p:nvPr>
        </p:nvSpPr>
        <p:spPr>
          <a:xfrm>
            <a:off x="1371600" y="1288869"/>
            <a:ext cx="9601200" cy="5050972"/>
          </a:xfrm>
        </p:spPr>
        <p:txBody>
          <a:bodyPr>
            <a:normAutofit fontScale="85000" lnSpcReduction="20000"/>
          </a:bodyPr>
          <a:lstStyle/>
          <a:p>
            <a:pPr marL="0" indent="0">
              <a:buNone/>
            </a:pPr>
            <a:r>
              <a:rPr lang="en-US" dirty="0" smtClean="0"/>
              <a:t>PHASE </a:t>
            </a:r>
            <a:r>
              <a:rPr lang="en-US" dirty="0"/>
              <a:t>3: Assignment of Longitude, Latitude and Ripple Coordinates</a:t>
            </a:r>
            <a:r>
              <a:rPr lang="en-US" dirty="0" smtClean="0"/>
              <a:t>:</a:t>
            </a:r>
            <a:br>
              <a:rPr lang="en-US" dirty="0" smtClean="0"/>
            </a:br>
            <a:r>
              <a:rPr lang="en-US" sz="1600" dirty="0" smtClean="0"/>
              <a:t>The nodes lying on the parallel of latitude are assigned virtual coordinates first, followed by the meridian nodes after which coordinates are assigned to </a:t>
            </a:r>
            <a:r>
              <a:rPr lang="en-US" sz="1600" dirty="0"/>
              <a:t>the non-axial nodes.</a:t>
            </a:r>
            <a:r>
              <a:rPr lang="en-US" dirty="0"/>
              <a:t/>
            </a:r>
            <a:br>
              <a:rPr lang="en-US" dirty="0"/>
            </a:br>
            <a:r>
              <a:rPr lang="en-US" dirty="0"/>
              <a:t/>
            </a:r>
            <a:br>
              <a:rPr lang="en-US" dirty="0"/>
            </a:br>
            <a:r>
              <a:rPr lang="en-US" sz="1800" dirty="0"/>
              <a:t>PARALLEL OF LATITUDE NODES</a:t>
            </a:r>
            <a:r>
              <a:rPr lang="en-US" dirty="0" smtClean="0"/>
              <a:t>:</a:t>
            </a:r>
            <a:br>
              <a:rPr lang="en-US" dirty="0" smtClean="0"/>
            </a:br>
            <a:r>
              <a:rPr lang="en-US" dirty="0" smtClean="0"/>
              <a:t/>
            </a:r>
            <a:br>
              <a:rPr lang="en-US" dirty="0" smtClean="0"/>
            </a:br>
            <a:r>
              <a:rPr lang="en-US" sz="1600" dirty="0" smtClean="0"/>
              <a:t>Lo, La, ripple = (x,0,0)</a:t>
            </a:r>
            <a:br>
              <a:rPr lang="en-US" sz="1600" dirty="0" smtClean="0"/>
            </a:br>
            <a:r>
              <a:rPr lang="en-US" sz="1600" dirty="0" smtClean="0"/>
              <a:t>x- </a:t>
            </a:r>
            <a:r>
              <a:rPr lang="en-US" sz="1600" dirty="0"/>
              <a:t>x coordinate of the node </a:t>
            </a:r>
            <a:r>
              <a:rPr lang="en-US" dirty="0"/>
              <a:t/>
            </a:r>
            <a:br>
              <a:rPr lang="en-US" dirty="0"/>
            </a:br>
            <a:r>
              <a:rPr lang="en-US" dirty="0"/>
              <a:t/>
            </a:r>
            <a:br>
              <a:rPr lang="en-US" dirty="0"/>
            </a:br>
            <a:r>
              <a:rPr lang="en-US" sz="1800" dirty="0"/>
              <a:t>MERIDIAN NODES: </a:t>
            </a:r>
            <a:r>
              <a:rPr lang="en-US" sz="1800" dirty="0" smtClean="0"/>
              <a:t/>
            </a:r>
            <a:br>
              <a:rPr lang="en-US" sz="1800" dirty="0" smtClean="0"/>
            </a:br>
            <a:r>
              <a:rPr lang="en-US" dirty="0"/>
              <a:t/>
            </a:r>
            <a:br>
              <a:rPr lang="en-US" dirty="0"/>
            </a:br>
            <a:r>
              <a:rPr lang="en-US" sz="1600" dirty="0"/>
              <a:t>If Meridian </a:t>
            </a:r>
            <a:r>
              <a:rPr lang="en-US" sz="1600" dirty="0" err="1"/>
              <a:t>i</a:t>
            </a:r>
            <a:r>
              <a:rPr lang="en-US" sz="1600" dirty="0"/>
              <a:t>+ </a:t>
            </a:r>
            <a:r>
              <a:rPr lang="en-US" sz="1600" dirty="0" smtClean="0"/>
              <a:t>SET message received </a:t>
            </a:r>
            <a:r>
              <a:rPr lang="en-US" sz="1600" dirty="0"/>
              <a:t>- (</a:t>
            </a:r>
            <a:r>
              <a:rPr lang="en-US" sz="1600" dirty="0" err="1"/>
              <a:t>i</a:t>
            </a:r>
            <a:r>
              <a:rPr lang="en-US" sz="1600" dirty="0"/>
              <a:t>, </a:t>
            </a:r>
            <a:r>
              <a:rPr lang="en-US" sz="1600" dirty="0" err="1"/>
              <a:t>Zs</a:t>
            </a:r>
            <a:r>
              <a:rPr lang="en-US" sz="1600" dirty="0"/>
              <a:t> - Zn, 0</a:t>
            </a:r>
            <a:r>
              <a:rPr lang="en-US" sz="1600" dirty="0" smtClean="0"/>
              <a:t>)</a:t>
            </a:r>
            <a:br>
              <a:rPr lang="en-US" sz="1600" dirty="0" smtClean="0"/>
            </a:br>
            <a:r>
              <a:rPr lang="en-US" sz="1600" dirty="0" err="1" smtClean="0"/>
              <a:t>i</a:t>
            </a:r>
            <a:r>
              <a:rPr lang="en-US" sz="1600" dirty="0" smtClean="0"/>
              <a:t> = meridian number, </a:t>
            </a:r>
            <a:r>
              <a:rPr lang="en-US" sz="1600" dirty="0" err="1" smtClean="0"/>
              <a:t>Zs</a:t>
            </a:r>
            <a:r>
              <a:rPr lang="en-US" sz="1600" dirty="0"/>
              <a:t>-Zn =  z coordinate of the node that generates the Meridian </a:t>
            </a:r>
            <a:r>
              <a:rPr lang="en-US" sz="1600" dirty="0" err="1"/>
              <a:t>i</a:t>
            </a:r>
            <a:r>
              <a:rPr lang="en-US" sz="1600" dirty="0"/>
              <a:t>+ SET message minus its own z </a:t>
            </a:r>
            <a:r>
              <a:rPr lang="en-US" sz="1600" dirty="0" smtClean="0"/>
              <a:t>coordinate, ripple coordinate = 0</a:t>
            </a:r>
            <a:br>
              <a:rPr lang="en-US" sz="1600" dirty="0" smtClean="0"/>
            </a:br>
            <a:r>
              <a:rPr lang="en-US" sz="1600" dirty="0" smtClean="0"/>
              <a:t/>
            </a:r>
            <a:br>
              <a:rPr lang="en-US" sz="1600" dirty="0" smtClean="0"/>
            </a:br>
            <a:r>
              <a:rPr lang="en-US" sz="1600" dirty="0"/>
              <a:t>If Meridian </a:t>
            </a:r>
            <a:r>
              <a:rPr lang="en-US" sz="1600" dirty="0" err="1"/>
              <a:t>i</a:t>
            </a:r>
            <a:r>
              <a:rPr lang="en-US" sz="1600" dirty="0"/>
              <a:t>- SET message received - (</a:t>
            </a:r>
            <a:r>
              <a:rPr lang="en-US" sz="1600" dirty="0" err="1"/>
              <a:t>i</a:t>
            </a:r>
            <a:r>
              <a:rPr lang="en-US" sz="1600" dirty="0"/>
              <a:t>, Zs’ – Zn’, 0)</a:t>
            </a:r>
            <a:br>
              <a:rPr lang="en-US" sz="1600" dirty="0"/>
            </a:br>
            <a:r>
              <a:rPr lang="en-US" sz="1600" dirty="0" err="1"/>
              <a:t>i</a:t>
            </a:r>
            <a:r>
              <a:rPr lang="en-US" sz="1600" dirty="0"/>
              <a:t> = meridian number, Zs’-Zn’ =  z’ coordinate of the node that generates the Meridian </a:t>
            </a:r>
            <a:r>
              <a:rPr lang="en-US" sz="1600" dirty="0" err="1"/>
              <a:t>i</a:t>
            </a:r>
            <a:r>
              <a:rPr lang="en-US" sz="1600" dirty="0"/>
              <a:t>- SET message minus its own z’ coordinate, ripple coordinate = </a:t>
            </a:r>
            <a:r>
              <a:rPr lang="en-US" sz="1600" dirty="0" smtClean="0"/>
              <a:t>0</a:t>
            </a:r>
            <a:br>
              <a:rPr lang="en-US" sz="1600" dirty="0" smtClean="0"/>
            </a:br>
            <a:r>
              <a:rPr lang="en-US" sz="1600" dirty="0" smtClean="0"/>
              <a:t/>
            </a:r>
            <a:br>
              <a:rPr lang="en-US" sz="1600" dirty="0" smtClean="0"/>
            </a:br>
            <a:r>
              <a:rPr lang="en-US" sz="1800" dirty="0" smtClean="0"/>
              <a:t>NONAXIAL NODES:</a:t>
            </a:r>
            <a:br>
              <a:rPr lang="en-US" sz="1800" dirty="0" smtClean="0"/>
            </a:br>
            <a:r>
              <a:rPr lang="en-US" sz="1800" dirty="0" smtClean="0"/>
              <a:t/>
            </a:r>
            <a:br>
              <a:rPr lang="en-US" sz="1800" dirty="0" smtClean="0"/>
            </a:br>
            <a:r>
              <a:rPr lang="en-US" sz="1600" dirty="0" smtClean="0"/>
              <a:t>Each axis </a:t>
            </a:r>
            <a:r>
              <a:rPr lang="en-US" sz="1600" dirty="0"/>
              <a:t>node generates 3COOR_SET </a:t>
            </a:r>
            <a:r>
              <a:rPr lang="en-US" sz="1600" dirty="0" smtClean="0"/>
              <a:t>message - </a:t>
            </a:r>
            <a:r>
              <a:rPr lang="en-US" sz="1600" dirty="0"/>
              <a:t>longitude and latitude coordinates plus a hop counter initially set to 1. </a:t>
            </a:r>
            <a:r>
              <a:rPr lang="en-US" sz="1600" dirty="0" smtClean="0"/>
              <a:t/>
            </a:r>
            <a:br>
              <a:rPr lang="en-US" sz="1600" dirty="0" smtClean="0"/>
            </a:br>
            <a:r>
              <a:rPr lang="en-US" sz="1600" dirty="0" smtClean="0"/>
              <a:t/>
            </a:r>
            <a:br>
              <a:rPr lang="en-US" sz="1600" dirty="0" smtClean="0"/>
            </a:br>
            <a:r>
              <a:rPr lang="en-US" sz="1600" dirty="0" smtClean="0"/>
              <a:t>non-axial node locally </a:t>
            </a:r>
            <a:r>
              <a:rPr lang="en-US" sz="1600" dirty="0"/>
              <a:t>broadcasts the message, whilst assigning the longitude and latitude coordinates to the longitude and latitude coordinates of the node that generates the message and the ripple coordinate to the hop counter. </a:t>
            </a:r>
            <a:r>
              <a:rPr lang="en-US" sz="1600" dirty="0" smtClean="0"/>
              <a:t/>
            </a:r>
            <a:br>
              <a:rPr lang="en-US" sz="1600" dirty="0" smtClean="0"/>
            </a:br>
            <a:r>
              <a:rPr lang="en-US" sz="1600" dirty="0" smtClean="0"/>
              <a:t/>
            </a:r>
            <a:br>
              <a:rPr lang="en-US" sz="1600" dirty="0" smtClean="0"/>
            </a:br>
            <a:r>
              <a:rPr lang="en-US" sz="1600" dirty="0" smtClean="0"/>
              <a:t>If </a:t>
            </a:r>
            <a:r>
              <a:rPr lang="en-US" sz="1600" dirty="0"/>
              <a:t>more than one message is received from different nodes, the non-axis node broadcasts the message with the lowest hop count and assigns its lo, la and ripple virtual coordinates </a:t>
            </a:r>
            <a:r>
              <a:rPr lang="en-US" sz="1600" dirty="0" smtClean="0"/>
              <a:t>accordingly</a:t>
            </a:r>
            <a:r>
              <a:rPr lang="en-US" sz="1600" dirty="0" smtClean="0"/>
              <a:t>.</a:t>
            </a:r>
            <a:endParaRPr lang="en-US" sz="1600" dirty="0" smtClean="0"/>
          </a:p>
        </p:txBody>
      </p:sp>
    </p:spTree>
    <p:extLst>
      <p:ext uri="{BB962C8B-B14F-4D97-AF65-F5344CB8AC3E}">
        <p14:creationId xmlns:p14="http://schemas.microsoft.com/office/powerpoint/2010/main" val="645339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03069"/>
          </a:xfrm>
        </p:spPr>
        <p:txBody>
          <a:bodyPr>
            <a:normAutofit/>
          </a:bodyPr>
          <a:lstStyle/>
          <a:p>
            <a:r>
              <a:rPr lang="en-US" sz="3000" b="1" dirty="0" smtClean="0"/>
              <a:t>ABVCAP IMPLEMENTATION (la, lo, ripple)-&gt;</a:t>
            </a:r>
            <a:endParaRPr lang="en-US" sz="30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1120" y="1288870"/>
            <a:ext cx="7518400" cy="5050970"/>
          </a:xfrm>
        </p:spPr>
      </p:pic>
    </p:spTree>
    <p:extLst>
      <p:ext uri="{BB962C8B-B14F-4D97-AF65-F5344CB8AC3E}">
        <p14:creationId xmlns:p14="http://schemas.microsoft.com/office/powerpoint/2010/main" val="1709540361"/>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840</TotalTime>
  <Words>485</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Franklin Gothic Book</vt:lpstr>
      <vt:lpstr>Crop</vt:lpstr>
      <vt:lpstr>AXIS BASED VIRTUAL COORDINATE ASSIGNMENT TECHNIQUE</vt:lpstr>
      <vt:lpstr>Wireless Sensor Networks (WSNs):</vt:lpstr>
      <vt:lpstr>ABVCAP IMPLEMENTATION -&gt;</vt:lpstr>
      <vt:lpstr>ABVCAP IMPLEMENTATION -&gt;</vt:lpstr>
      <vt:lpstr>ABVCAP IMPLEMENTATION -&gt;</vt:lpstr>
      <vt:lpstr>ABVCAP IMPLEMENTATION -&gt;</vt:lpstr>
      <vt:lpstr>ABVCAP IMPLEMENTATION -&gt;</vt:lpstr>
      <vt:lpstr>ABVCAP IMPLEMENTATION -&gt;</vt:lpstr>
      <vt:lpstr>ABVCAP IMPLEMENTATION (la, lo, ripple)-&gt;</vt:lpstr>
      <vt:lpstr>FUTURE WORK &amp; CONCLUSION -&gt;</vt:lpstr>
      <vt:lpstr>REFERENCES -&gt;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Gayatri Pendharkar</dc:creator>
  <cp:lastModifiedBy>Gayatri Pendharkar</cp:lastModifiedBy>
  <cp:revision>144</cp:revision>
  <dcterms:created xsi:type="dcterms:W3CDTF">2016-04-06T20:41:16Z</dcterms:created>
  <dcterms:modified xsi:type="dcterms:W3CDTF">2016-05-10T23:55:24Z</dcterms:modified>
</cp:coreProperties>
</file>